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5"/>
  </p:notesMasterIdLst>
  <p:sldIdLst>
    <p:sldId id="266" r:id="rId2"/>
    <p:sldId id="446" r:id="rId3"/>
    <p:sldId id="483" r:id="rId4"/>
    <p:sldId id="271" r:id="rId5"/>
    <p:sldId id="455" r:id="rId6"/>
    <p:sldId id="724" r:id="rId7"/>
    <p:sldId id="736" r:id="rId8"/>
    <p:sldId id="728" r:id="rId9"/>
    <p:sldId id="745" r:id="rId10"/>
    <p:sldId id="746" r:id="rId11"/>
    <p:sldId id="747" r:id="rId12"/>
    <p:sldId id="738" r:id="rId13"/>
    <p:sldId id="456" r:id="rId14"/>
    <p:sldId id="735" r:id="rId15"/>
    <p:sldId id="739" r:id="rId16"/>
    <p:sldId id="730" r:id="rId17"/>
    <p:sldId id="637" r:id="rId18"/>
    <p:sldId id="741" r:id="rId19"/>
    <p:sldId id="744" r:id="rId20"/>
    <p:sldId id="727" r:id="rId21"/>
    <p:sldId id="743" r:id="rId22"/>
    <p:sldId id="651" r:id="rId23"/>
    <p:sldId id="742" r:id="rId24"/>
    <p:sldId id="646" r:id="rId25"/>
    <p:sldId id="759" r:id="rId26"/>
    <p:sldId id="757" r:id="rId27"/>
    <p:sldId id="758" r:id="rId28"/>
    <p:sldId id="750" r:id="rId29"/>
    <p:sldId id="731" r:id="rId30"/>
    <p:sldId id="751" r:id="rId31"/>
    <p:sldId id="754" r:id="rId32"/>
    <p:sldId id="749" r:id="rId33"/>
    <p:sldId id="748"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E5C9"/>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25" autoAdjust="0"/>
    <p:restoredTop sz="94660"/>
  </p:normalViewPr>
  <p:slideViewPr>
    <p:cSldViewPr snapToGrid="0">
      <p:cViewPr varScale="1">
        <p:scale>
          <a:sx n="119" d="100"/>
          <a:sy n="119" d="100"/>
        </p:scale>
        <p:origin x="1120" y="19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B9BB7-4A43-4482-BDE2-A35568353688}" type="datetimeFigureOut">
              <a:rPr lang="en-US" smtClean="0"/>
              <a:t>9/25/26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9B42-7FC0-4B83-BC3A-8D92D72F6077}" type="slidenum">
              <a:rPr lang="en-US" smtClean="0"/>
              <a:t>‹#›</a:t>
            </a:fld>
            <a:endParaRPr lang="en-US"/>
          </a:p>
        </p:txBody>
      </p:sp>
    </p:spTree>
    <p:extLst>
      <p:ext uri="{BB962C8B-B14F-4D97-AF65-F5344CB8AC3E}">
        <p14:creationId xmlns:p14="http://schemas.microsoft.com/office/powerpoint/2010/main" val="2665046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600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9E8D6-98FB-EBBF-6B5E-4642E24BF7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A20A5-80BC-F7DE-CAFE-13CCE2A472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85BE70-ED99-83A7-7B98-71AD69C88F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5C3B5E-41B6-3EE8-6EE5-D7481C4DD12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122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058B7-F039-1542-B250-CFEE1A1B7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44772A-760E-CA1E-DFFF-E1B9FBE324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8961C8-9124-8F7B-156F-D048D1858A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5217F5-0B5E-54E1-ECF3-F155A9CE2F49}"/>
              </a:ext>
            </a:extLst>
          </p:cNvPr>
          <p:cNvSpPr>
            <a:spLocks noGrp="1"/>
          </p:cNvSpPr>
          <p:nvPr>
            <p:ph type="sldNum" sz="quarter" idx="5"/>
          </p:nvPr>
        </p:nvSpPr>
        <p:spPr/>
        <p:txBody>
          <a:bodyPr/>
          <a:lstStyle/>
          <a:p>
            <a:fld id="{42499B42-7FC0-4B83-BC3A-8D92D72F6077}" type="slidenum">
              <a:rPr lang="en-US" smtClean="0"/>
              <a:t>5</a:t>
            </a:fld>
            <a:endParaRPr lang="en-US"/>
          </a:p>
        </p:txBody>
      </p:sp>
    </p:spTree>
    <p:extLst>
      <p:ext uri="{BB962C8B-B14F-4D97-AF65-F5344CB8AC3E}">
        <p14:creationId xmlns:p14="http://schemas.microsoft.com/office/powerpoint/2010/main" val="3160105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3DB17-D03F-DC45-D704-FC6B41E024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70E58-DB4F-DCCB-7808-CADE90BEAF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6C5AE9-DCEE-B590-75FE-C5D158562E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0BD3B-5D77-FEA2-3231-2A7A3B8177B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8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284AD-2913-68B5-65FA-C96749D2A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E0279-FBFA-987D-DF40-0CE389A16D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B343F-2941-57A7-BECA-3577C05A81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68C411-24C1-36EE-D0D9-9FA7606CE41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445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76C5A-E631-38D2-13C3-38DD30941C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7BCFC6-FC73-A7A9-D50D-0489987093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A5B138-7A90-1778-F885-5F08D599F3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959387-4975-ECDF-7350-D2D69AA9A7D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346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6FDAC-59B5-10F6-2080-4A64E340B2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E72CE8-0E03-E140-3705-1C1E6E6EDF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3C524-1B9E-D480-1B2A-56DE4C2D78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7CEB8B-80D3-076B-1618-C0035FAA063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7769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1A300-7748-D7F4-F783-FFA22F69C1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5B2014-08FD-AAD6-231D-499FC601A2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7034A4-016B-DC0E-24CD-43E20BE94D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C00F37-7118-02BD-DB6E-383E602158D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3867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4DE6F-AE34-2CB8-BE8D-B60C8EDC0C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29783-0022-D8BA-7AE3-60C565891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0C9B6-5840-F53E-35A7-5131274FBC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03A3B2-75C3-688B-FD4E-B2D80BB7FFC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977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10482-BF17-64D0-C82A-BE2E2A35A7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DB1963-4E9A-6ACB-8E3D-E6033A25FC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7D7924-3C4E-BC98-233D-50609375CA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203123-B375-3E4D-3225-6E85210533E2}"/>
              </a:ext>
            </a:extLst>
          </p:cNvPr>
          <p:cNvSpPr>
            <a:spLocks noGrp="1"/>
          </p:cNvSpPr>
          <p:nvPr>
            <p:ph type="sldNum" sz="quarter" idx="5"/>
          </p:nvPr>
        </p:nvSpPr>
        <p:spPr/>
        <p:txBody>
          <a:bodyPr/>
          <a:lstStyle/>
          <a:p>
            <a:fld id="{42499B42-7FC0-4B83-BC3A-8D92D72F6077}" type="slidenum">
              <a:rPr lang="en-US" smtClean="0"/>
              <a:t>13</a:t>
            </a:fld>
            <a:endParaRPr lang="en-US"/>
          </a:p>
        </p:txBody>
      </p:sp>
    </p:spTree>
    <p:extLst>
      <p:ext uri="{BB962C8B-B14F-4D97-AF65-F5344CB8AC3E}">
        <p14:creationId xmlns:p14="http://schemas.microsoft.com/office/powerpoint/2010/main" val="2722390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43619-6337-F9F1-3219-96DC5482E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FF385-806A-6B71-CB26-7136465179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4FE25-3EC8-519B-0C4E-7399592FAF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10FC7D-CB8F-3969-6A31-389B37B7D9CC}"/>
              </a:ext>
            </a:extLst>
          </p:cNvPr>
          <p:cNvSpPr>
            <a:spLocks noGrp="1"/>
          </p:cNvSpPr>
          <p:nvPr>
            <p:ph type="sldNum" sz="quarter" idx="5"/>
          </p:nvPr>
        </p:nvSpPr>
        <p:spPr/>
        <p:txBody>
          <a:bodyPr/>
          <a:lstStyle/>
          <a:p>
            <a:fld id="{42499B42-7FC0-4B83-BC3A-8D92D72F6077}" type="slidenum">
              <a:rPr lang="en-US" smtClean="0"/>
              <a:t>14</a:t>
            </a:fld>
            <a:endParaRPr lang="en-US"/>
          </a:p>
        </p:txBody>
      </p:sp>
    </p:spTree>
    <p:extLst>
      <p:ext uri="{BB962C8B-B14F-4D97-AF65-F5344CB8AC3E}">
        <p14:creationId xmlns:p14="http://schemas.microsoft.com/office/powerpoint/2010/main" val="440827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7D1AE-5A33-694E-3362-0E9DEFA23D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C2B85-5B50-0374-12FB-12778CC66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76FFC5-D9C4-EDE5-B42F-017929B10E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FC17C8-0796-114E-1952-7A8595EE5C11}"/>
              </a:ext>
            </a:extLst>
          </p:cNvPr>
          <p:cNvSpPr>
            <a:spLocks noGrp="1"/>
          </p:cNvSpPr>
          <p:nvPr>
            <p:ph type="sldNum" sz="quarter" idx="5"/>
          </p:nvPr>
        </p:nvSpPr>
        <p:spPr/>
        <p:txBody>
          <a:bodyPr/>
          <a:lstStyle/>
          <a:p>
            <a:fld id="{42499B42-7FC0-4B83-BC3A-8D92D72F6077}" type="slidenum">
              <a:rPr lang="en-US" smtClean="0"/>
              <a:t>15</a:t>
            </a:fld>
            <a:endParaRPr lang="en-US"/>
          </a:p>
        </p:txBody>
      </p:sp>
    </p:spTree>
    <p:extLst>
      <p:ext uri="{BB962C8B-B14F-4D97-AF65-F5344CB8AC3E}">
        <p14:creationId xmlns:p14="http://schemas.microsoft.com/office/powerpoint/2010/main" val="2194149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C7860-8292-05D0-635B-EC5F55B0B8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FD4E3-6D7F-5129-DC1F-50FC8F50E7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AFD32F-334A-8B84-8884-A17FDB78B9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0EDC3D-4730-43FD-7063-5966E4186FC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6631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B6843-701F-8157-2628-F7CB781D4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28D18-F30A-23F0-390D-29133E1DA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2CD3D2-1FCB-AF9B-D7A3-9AEB80EC56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634A3E-F51D-4E71-7D79-C33948CD1BA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3354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49B1D-1015-0D13-537C-9CDC078FC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4728E-2C70-4F5C-A754-A823E54D05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82ED7-8E12-1CEF-880F-C15A7A9CF7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FAA49C-C34C-7558-3F66-E9048C7232D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0584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33DC1-01F6-1E6B-D6A2-6970E9F678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84737F-179D-C459-7FD1-EA99D091E1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0FEC0-3CC1-5066-1D14-88DAD127E1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866416-EA8A-DF74-ECBB-BE32EE9AEDF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1523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B0FC-3248-BD09-6882-8D79AE187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8AC9E8-9BDF-152C-CB36-13ED69B8AC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D8F05-B095-72E8-A29A-7FE7844998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4DDF73-6DD4-CECF-C486-AC347B7ACAA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153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1C6E5-6859-91B2-6091-1651BD372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0AF53-2925-6700-9645-961257333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6E5D8-A08A-D935-F21B-269DD8ECC3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6B1C70-D51B-1429-C0BF-F063FE404D1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293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0B2B3-C56E-9A94-F533-8A7F8B9986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10203-D865-DF45-C9B0-7A96D32539A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B3672AA-A0DD-16A7-E823-3335B161B5D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56320F-3DD6-EC34-FDD9-52F77601E521}"/>
              </a:ext>
            </a:extLst>
          </p:cNvPr>
          <p:cNvSpPr>
            <a:spLocks noGrp="1"/>
          </p:cNvSpPr>
          <p:nvPr>
            <p:ph type="sldNum" sz="quarter" idx="5"/>
          </p:nvPr>
        </p:nvSpPr>
        <p:spPr/>
        <p:txBody>
          <a:bodyPr/>
          <a:lstStyle/>
          <a:p>
            <a:fld id="{42499B42-7FC0-4B83-BC3A-8D92D72F6077}" type="slidenum">
              <a:rPr lang="en-US" smtClean="0"/>
              <a:t>24</a:t>
            </a:fld>
            <a:endParaRPr lang="en-US"/>
          </a:p>
        </p:txBody>
      </p:sp>
    </p:spTree>
    <p:extLst>
      <p:ext uri="{BB962C8B-B14F-4D97-AF65-F5344CB8AC3E}">
        <p14:creationId xmlns:p14="http://schemas.microsoft.com/office/powerpoint/2010/main" val="3468632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D6A11-1754-4EE3-D09B-5295FEBC0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E7A942-9AE8-9649-8F5C-7207DB906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F7C5C-9A86-DE90-C53E-9AC67ED86E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F704BAE-8550-7CCA-5C58-54EC45F1DAD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700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03570-DDD0-4691-8493-385C7525E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85BA2A-AC82-6BF2-9989-CE2DF79F1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204BA5-1481-F2CE-88CB-F1341C79FD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5D4DC8-7FBF-4352-3F3F-2C87216F013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7664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29AB2-1A91-9B99-9C42-80ACE8BBE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675D0-8CA6-235D-DBC2-E88B40B3C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7B065-0D48-AF14-ACD1-62DA86EC20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355480-3BA3-3230-F354-A566D1F09D7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3457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24A11-0A22-542D-F4B3-69DBCE813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0E0AC-96E9-8B84-44F7-0CCCD02428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FF6EEC-9885-7D31-FCD2-0ECA99ED08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442092-8BD7-8F18-BA33-0D709499AD6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9047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EDB6F-D8A7-2CFB-C15C-AEC23D4EB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0F8F6-33A5-44F7-C8B9-C8FB160080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4DF96-612D-7CF6-F688-3460FEF91A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2AF5B6-9D1D-8E07-E68F-FDDDFA7A911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8935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2770B-F445-7353-BA1F-01B3BC2BE5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D29CB9-7614-22E0-E045-1109ADD83D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240761-DC50-32ED-7503-19ECF5729D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29F2A2-2EE1-7019-4386-F96F6BA63BE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6897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5A143-9DCF-D858-902D-65ED1F0B55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405F5-0FE7-DC76-5557-BD7245250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CC83E9-087D-7F21-968D-C108E7E10D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171B5B-E7EF-C5FD-DDBC-CC7BA9B9992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8027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AD979-61D8-BCAA-CB11-6600DA76F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1BC464-1BE5-4666-A56C-5948F0FF73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6937E-C21B-1AE2-BF27-55ACB3FC68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CC6266-64D9-A1DB-651E-A7F23E972B5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059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33D3E-DEE9-B0C4-954F-375CB62984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46096-6F54-9723-2B1D-76786D897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282128-FB3D-4C20-9DA4-3EE04A1051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DFB4C7-D584-C9F9-8DFF-62FA6040263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499B42-7FC0-4B83-BC3A-8D92D72F60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022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3C8DAD57-8B17-454F-B496-8C3794C42BE4}" type="datetime1">
              <a:rPr lang="en-US" smtClean="0"/>
              <a:t>9/25/26</a:t>
            </a:fld>
            <a:endParaRPr lang="en-US"/>
          </a:p>
        </p:txBody>
      </p:sp>
      <p:sp>
        <p:nvSpPr>
          <p:cNvPr id="8" name="Footer Placeholder 7"/>
          <p:cNvSpPr>
            <a:spLocks noGrp="1"/>
          </p:cNvSpPr>
          <p:nvPr>
            <p:ph type="ftr" sz="quarter" idx="11"/>
          </p:nvPr>
        </p:nvSpPr>
        <p:spPr/>
        <p:txBody>
          <a:bodyPr/>
          <a:lstStyle/>
          <a:p>
            <a:r>
              <a:rPr lang="en-US"/>
              <a:t>NICHOLAS ERIK</a:t>
            </a:r>
          </a:p>
        </p:txBody>
      </p:sp>
      <p:sp>
        <p:nvSpPr>
          <p:cNvPr id="9" name="Slide Number Placeholder 8"/>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257284757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31136" y="523613"/>
            <a:ext cx="7729728" cy="1188720"/>
          </a:xfrm>
        </p:spPr>
        <p:txBody>
          <a:bodyPr/>
          <a:lstStyle>
            <a:lvl1pPr>
              <a:defRPr>
                <a:latin typeface="+mj-lt"/>
              </a:defRPr>
            </a:lvl1pPr>
          </a:lstStyle>
          <a:p>
            <a:r>
              <a:rPr lang="en-US" dirty="0"/>
              <a:t>Click to edit Master title style</a:t>
            </a:r>
          </a:p>
        </p:txBody>
      </p:sp>
      <p:sp>
        <p:nvSpPr>
          <p:cNvPr id="7" name="Date Placeholder 6"/>
          <p:cNvSpPr>
            <a:spLocks noGrp="1"/>
          </p:cNvSpPr>
          <p:nvPr>
            <p:ph type="dt" sz="half" idx="10"/>
          </p:nvPr>
        </p:nvSpPr>
        <p:spPr/>
        <p:txBody>
          <a:bodyPr/>
          <a:lstStyle/>
          <a:p>
            <a:fld id="{58CD4FAE-7BE7-4F58-BBB3-ED079AABB1D1}" type="datetime1">
              <a:rPr lang="en-US" smtClean="0"/>
              <a:t>9/25/26</a:t>
            </a:fld>
            <a:endParaRPr lang="en-US"/>
          </a:p>
        </p:txBody>
      </p:sp>
      <p:sp>
        <p:nvSpPr>
          <p:cNvPr id="8" name="Footer Placeholder 7"/>
          <p:cNvSpPr>
            <a:spLocks noGrp="1"/>
          </p:cNvSpPr>
          <p:nvPr>
            <p:ph type="ftr" sz="quarter" idx="11"/>
          </p:nvPr>
        </p:nvSpPr>
        <p:spPr/>
        <p:txBody>
          <a:bodyPr/>
          <a:lstStyle/>
          <a:p>
            <a:r>
              <a:rPr lang="en-US"/>
              <a:t>NICHOLAS ERIK</a:t>
            </a:r>
            <a:endParaRPr lang="en-US" dirty="0"/>
          </a:p>
        </p:txBody>
      </p:sp>
      <p:sp>
        <p:nvSpPr>
          <p:cNvPr id="9" name="Slide Number Placeholder 8"/>
          <p:cNvSpPr>
            <a:spLocks noGrp="1"/>
          </p:cNvSpPr>
          <p:nvPr>
            <p:ph type="sldNum" sz="quarter" idx="12"/>
          </p:nvPr>
        </p:nvSpPr>
        <p:spPr>
          <a:solidFill>
            <a:srgbClr val="0070C0">
              <a:alpha val="70000"/>
            </a:srgbClr>
          </a:solidFill>
        </p:spPr>
        <p:txBody>
          <a:bodyPr/>
          <a:lstStyle>
            <a:lvl1pPr>
              <a:defRPr>
                <a:latin typeface="+mn-lt"/>
              </a:defRPr>
            </a:lvl1pPr>
          </a:lstStyle>
          <a:p>
            <a:fld id="{841F31CF-268E-4CF6-8BAE-AFEE307DC6CB}" type="slidenum">
              <a:rPr lang="en-US" smtClean="0"/>
              <a:pPr/>
              <a:t>‹#›</a:t>
            </a:fld>
            <a:endParaRPr lang="en-US" dirty="0"/>
          </a:p>
        </p:txBody>
      </p:sp>
      <p:pic>
        <p:nvPicPr>
          <p:cNvPr id="6" name="Graphic 5">
            <a:extLst>
              <a:ext uri="{FF2B5EF4-FFF2-40B4-BE49-F238E27FC236}">
                <a16:creationId xmlns:a16="http://schemas.microsoft.com/office/drawing/2014/main" id="{AED11402-C53C-4C94-96E7-EA4CBF93BCC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85009" y="6269593"/>
            <a:ext cx="1590302" cy="253270"/>
          </a:xfrm>
          <a:prstGeom prst="rect">
            <a:avLst/>
          </a:prstGeom>
        </p:spPr>
      </p:pic>
    </p:spTree>
    <p:extLst>
      <p:ext uri="{BB962C8B-B14F-4D97-AF65-F5344CB8AC3E}">
        <p14:creationId xmlns:p14="http://schemas.microsoft.com/office/powerpoint/2010/main" val="1479781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2F7CE11-FFE8-4478-B2DA-9B88AACD4ACB}" type="datetime1">
              <a:rPr lang="en-US" smtClean="0"/>
              <a:t>9/25/26</a:t>
            </a:fld>
            <a:endParaRPr lang="en-US"/>
          </a:p>
        </p:txBody>
      </p:sp>
      <p:sp>
        <p:nvSpPr>
          <p:cNvPr id="8" name="Footer Placeholder 7"/>
          <p:cNvSpPr>
            <a:spLocks noGrp="1"/>
          </p:cNvSpPr>
          <p:nvPr>
            <p:ph type="ftr" sz="quarter" idx="11"/>
          </p:nvPr>
        </p:nvSpPr>
        <p:spPr/>
        <p:txBody>
          <a:bodyPr/>
          <a:lstStyle/>
          <a:p>
            <a:r>
              <a:rPr lang="en-US"/>
              <a:t>NICHOLAS ERIK</a:t>
            </a:r>
          </a:p>
        </p:txBody>
      </p:sp>
      <p:sp>
        <p:nvSpPr>
          <p:cNvPr id="9" name="Slide Number Placeholder 8"/>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39831856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832038D8-6EED-46BF-B425-27E43448F6E5}" type="datetime1">
              <a:rPr lang="en-US" smtClean="0"/>
              <a:t>9/25/26</a:t>
            </a:fld>
            <a:endParaRPr lang="en-US"/>
          </a:p>
        </p:txBody>
      </p:sp>
      <p:sp>
        <p:nvSpPr>
          <p:cNvPr id="9" name="Footer Placeholder 8"/>
          <p:cNvSpPr>
            <a:spLocks noGrp="1"/>
          </p:cNvSpPr>
          <p:nvPr>
            <p:ph type="ftr" sz="quarter" idx="11"/>
          </p:nvPr>
        </p:nvSpPr>
        <p:spPr/>
        <p:txBody>
          <a:bodyPr/>
          <a:lstStyle/>
          <a:p>
            <a:r>
              <a:rPr lang="en-US"/>
              <a:t>NICHOLAS ERIK</a:t>
            </a:r>
          </a:p>
        </p:txBody>
      </p:sp>
      <p:sp>
        <p:nvSpPr>
          <p:cNvPr id="10" name="Slide Number Placeholder 9"/>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41848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882C992-009B-4EEB-8410-5DAC4B67B0EA}" type="datetime1">
              <a:rPr lang="en-US" smtClean="0"/>
              <a:t>9/25/26</a:t>
            </a:fld>
            <a:endParaRPr lang="en-US"/>
          </a:p>
        </p:txBody>
      </p:sp>
      <p:sp>
        <p:nvSpPr>
          <p:cNvPr id="8" name="Footer Placeholder 7"/>
          <p:cNvSpPr>
            <a:spLocks noGrp="1"/>
          </p:cNvSpPr>
          <p:nvPr>
            <p:ph type="ftr" sz="quarter" idx="11"/>
          </p:nvPr>
        </p:nvSpPr>
        <p:spPr/>
        <p:txBody>
          <a:bodyPr/>
          <a:lstStyle/>
          <a:p>
            <a:r>
              <a:rPr lang="en-US"/>
              <a:t>NICHOLAS ERIK</a:t>
            </a:r>
          </a:p>
        </p:txBody>
      </p:sp>
      <p:sp>
        <p:nvSpPr>
          <p:cNvPr id="9" name="Slide Number Placeholder 8"/>
          <p:cNvSpPr>
            <a:spLocks noGrp="1"/>
          </p:cNvSpPr>
          <p:nvPr>
            <p:ph type="sldNum" sz="quarter" idx="12"/>
          </p:nvPr>
        </p:nvSpPr>
        <p:spPr/>
        <p:txBody>
          <a:bodyPr/>
          <a:lstStyle/>
          <a:p>
            <a:fld id="{841F31CF-268E-4CF6-8BAE-AFEE307DC6CB}"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91551314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101476-3BA6-484E-885B-69B02E0202B4}" type="datetime1">
              <a:rPr lang="en-US" smtClean="0"/>
              <a:t>9/25/26</a:t>
            </a:fld>
            <a:endParaRPr lang="en-US"/>
          </a:p>
        </p:txBody>
      </p:sp>
      <p:sp>
        <p:nvSpPr>
          <p:cNvPr id="4" name="Footer Placeholder 3"/>
          <p:cNvSpPr>
            <a:spLocks noGrp="1"/>
          </p:cNvSpPr>
          <p:nvPr>
            <p:ph type="ftr" sz="quarter" idx="11"/>
          </p:nvPr>
        </p:nvSpPr>
        <p:spPr/>
        <p:txBody>
          <a:bodyPr/>
          <a:lstStyle/>
          <a:p>
            <a:r>
              <a:rPr lang="en-US"/>
              <a:t>NICHOLAS ERIK</a:t>
            </a:r>
          </a:p>
        </p:txBody>
      </p:sp>
      <p:sp>
        <p:nvSpPr>
          <p:cNvPr id="5" name="Slide Number Placeholder 4"/>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398663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5D6383-E65D-41A2-9F95-3025AB51CBA3}" type="datetime1">
              <a:rPr lang="en-US" smtClean="0"/>
              <a:t>9/25/26</a:t>
            </a:fld>
            <a:endParaRPr lang="en-US"/>
          </a:p>
        </p:txBody>
      </p:sp>
      <p:sp>
        <p:nvSpPr>
          <p:cNvPr id="3" name="Footer Placeholder 2"/>
          <p:cNvSpPr>
            <a:spLocks noGrp="1"/>
          </p:cNvSpPr>
          <p:nvPr>
            <p:ph type="ftr" sz="quarter" idx="11"/>
          </p:nvPr>
        </p:nvSpPr>
        <p:spPr/>
        <p:txBody>
          <a:bodyPr/>
          <a:lstStyle/>
          <a:p>
            <a:r>
              <a:rPr lang="en-US"/>
              <a:t>NICHOLAS ERIK</a:t>
            </a:r>
          </a:p>
        </p:txBody>
      </p:sp>
      <p:sp>
        <p:nvSpPr>
          <p:cNvPr id="4" name="Slide Number Placeholder 3"/>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2071680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05A1953-6037-4871-961C-94E6C6194F32}" type="datetime1">
              <a:rPr lang="en-US" smtClean="0"/>
              <a:t>9/25/26</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NICHOLAS ERIK</a:t>
            </a:r>
          </a:p>
        </p:txBody>
      </p:sp>
      <p:sp>
        <p:nvSpPr>
          <p:cNvPr id="11" name="Slide Number Placeholder 10"/>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1724350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D8E9C43E-DAAF-4453-A40C-2D9E231981C7}" type="datetime1">
              <a:rPr lang="en-US" smtClean="0"/>
              <a:t>9/25/26</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NICHOLAS ERIK</a:t>
            </a:r>
          </a:p>
        </p:txBody>
      </p:sp>
      <p:sp>
        <p:nvSpPr>
          <p:cNvPr id="10" name="Slide Number Placeholder 9"/>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3189470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EA4960-C421-47E1-9B44-E624582A514E}" type="datetime1">
              <a:rPr lang="en-US" smtClean="0"/>
              <a:t>9/25/26</a:t>
            </a:fld>
            <a:endParaRPr lang="en-US"/>
          </a:p>
        </p:txBody>
      </p:sp>
      <p:sp>
        <p:nvSpPr>
          <p:cNvPr id="5" name="Footer Placeholder 4"/>
          <p:cNvSpPr>
            <a:spLocks noGrp="1"/>
          </p:cNvSpPr>
          <p:nvPr>
            <p:ph type="ftr" sz="quarter" idx="11"/>
          </p:nvPr>
        </p:nvSpPr>
        <p:spPr/>
        <p:txBody>
          <a:bodyPr/>
          <a:lstStyle/>
          <a:p>
            <a:r>
              <a:rPr lang="en-US"/>
              <a:t>NICHOLAS ERIK</a:t>
            </a:r>
          </a:p>
        </p:txBody>
      </p:sp>
      <p:sp>
        <p:nvSpPr>
          <p:cNvPr id="6" name="Slide Number Placeholder 5"/>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1922090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EC8FD-93FD-468E-BBBD-702AF71D9D3C}" type="datetime1">
              <a:rPr lang="en-US" smtClean="0"/>
              <a:t>9/25/26</a:t>
            </a:fld>
            <a:endParaRPr lang="en-US"/>
          </a:p>
        </p:txBody>
      </p:sp>
      <p:sp>
        <p:nvSpPr>
          <p:cNvPr id="5" name="Footer Placeholder 4"/>
          <p:cNvSpPr>
            <a:spLocks noGrp="1"/>
          </p:cNvSpPr>
          <p:nvPr>
            <p:ph type="ftr" sz="quarter" idx="11"/>
          </p:nvPr>
        </p:nvSpPr>
        <p:spPr/>
        <p:txBody>
          <a:bodyPr/>
          <a:lstStyle/>
          <a:p>
            <a:r>
              <a:rPr lang="en-US"/>
              <a:t>NICHOLAS ERIK</a:t>
            </a:r>
          </a:p>
        </p:txBody>
      </p:sp>
      <p:sp>
        <p:nvSpPr>
          <p:cNvPr id="6" name="Slide Number Placeholder 5"/>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2809076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882C992-009B-4EEB-8410-5DAC4B67B0EA}" type="datetime1">
              <a:rPr lang="en-US" smtClean="0"/>
              <a:t>9/25/26</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NICHOLAS ERIK</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latin typeface="+mn-lt"/>
              </a:defRPr>
            </a:lvl1pPr>
          </a:lstStyle>
          <a:p>
            <a:fld id="{841F31CF-268E-4CF6-8BAE-AFEE307DC6CB}" type="slidenum">
              <a:rPr lang="en-US" smtClean="0"/>
              <a:pPr/>
              <a:t>‹#›</a:t>
            </a:fld>
            <a:endParaRPr lang="en-US" dirty="0"/>
          </a:p>
        </p:txBody>
      </p:sp>
    </p:spTree>
    <p:extLst>
      <p:ext uri="{BB962C8B-B14F-4D97-AF65-F5344CB8AC3E}">
        <p14:creationId xmlns:p14="http://schemas.microsoft.com/office/powerpoint/2010/main" val="11494314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41832" y="655999"/>
            <a:ext cx="10332720" cy="3231654"/>
          </a:xfrm>
          <a:prstGeom prst="rect">
            <a:avLst/>
          </a:prstGeom>
          <a:noFill/>
        </p:spPr>
        <p:txBody>
          <a:bodyPr wrap="square" lIns="0" tIns="0" rIns="0" bIns="0" anchor="t">
            <a:spAutoFit/>
          </a:bodyPr>
          <a:lstStyle/>
          <a:p>
            <a:pPr algn="l"/>
            <a:r>
              <a:rPr lang="en-US" sz="4400" b="0" spc="420" dirty="0">
                <a:solidFill>
                  <a:srgbClr val="FFFFFF"/>
                </a:solidFill>
                <a:latin typeface="Montserrat Light"/>
              </a:rPr>
              <a:t>WHY THE NEXT 3 YEARS WILL REDEFINE YOUR CREATIVE BUSINESS</a:t>
            </a:r>
            <a:endParaRPr lang="en-US" sz="4400" spc="420" dirty="0">
              <a:solidFill>
                <a:srgbClr val="FFFFFF"/>
              </a:solidFill>
              <a:latin typeface="Montserrat Light"/>
            </a:endParaRPr>
          </a:p>
          <a:p>
            <a:endParaRPr lang="en-US" sz="2600" dirty="0"/>
          </a:p>
          <a:p>
            <a:r>
              <a:rPr lang="en-US" sz="2600" dirty="0">
                <a:solidFill>
                  <a:schemeClr val="bg1"/>
                </a:solidFill>
                <a:latin typeface="Montserrat" pitchFamily="2" charset="77"/>
              </a:rPr>
              <a:t>HOW TO MAXIMIZE YOUR WRITING TIME BY LETTING AI HANDLE 90% of YOUR ADMIN &amp; MARKETING</a:t>
            </a:r>
            <a:endParaRPr lang="en-US" sz="2600" spc="420" dirty="0">
              <a:solidFill>
                <a:schemeClr val="bg1"/>
              </a:solidFill>
              <a:latin typeface="Montserrat" pitchFamily="2" charset="77"/>
            </a:endParaRPr>
          </a:p>
        </p:txBody>
      </p:sp>
      <p:sp>
        <p:nvSpPr>
          <p:cNvPr id="4" name="Rectangle 3"/>
          <p:cNvSpPr/>
          <p:nvPr/>
        </p:nvSpPr>
        <p:spPr>
          <a:xfrm>
            <a:off x="941832" y="4114800"/>
            <a:ext cx="1005840" cy="50800"/>
          </a:xfrm>
          <a:prstGeom prst="rect">
            <a:avLst/>
          </a:prstGeom>
          <a:solidFill>
            <a:srgbClr val="2FE5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41832" y="4398264"/>
            <a:ext cx="10058400" cy="246221"/>
          </a:xfrm>
          <a:prstGeom prst="rect">
            <a:avLst/>
          </a:prstGeom>
          <a:noFill/>
        </p:spPr>
        <p:txBody>
          <a:bodyPr wrap="square" lIns="0" tIns="0" rIns="0" bIns="0" anchor="t">
            <a:spAutoFit/>
          </a:bodyPr>
          <a:lstStyle/>
          <a:p>
            <a:pPr algn="l"/>
            <a:r>
              <a:rPr lang="en-US" sz="1600" b="0" spc="100" dirty="0">
                <a:solidFill>
                  <a:srgbClr val="9BA6A9"/>
                </a:solidFill>
                <a:latin typeface="Montserrat"/>
              </a:rPr>
              <a:t>NINC 2026</a:t>
            </a:r>
            <a:endParaRPr sz="1600" b="0" spc="100" dirty="0">
              <a:solidFill>
                <a:srgbClr val="9BA6A9"/>
              </a:solidFill>
              <a:latin typeface="Montserrat"/>
            </a:endParaRPr>
          </a:p>
        </p:txBody>
      </p:sp>
      <p:pic>
        <p:nvPicPr>
          <p:cNvPr id="6" name="Picture 5" descr="image.png"/>
          <p:cNvPicPr>
            <a:picLocks noChangeAspect="1"/>
          </p:cNvPicPr>
          <p:nvPr/>
        </p:nvPicPr>
        <p:blipFill>
          <a:blip r:embed="rId2"/>
          <a:stretch>
            <a:fillRect/>
          </a:stretch>
        </p:blipFill>
        <p:spPr>
          <a:xfrm>
            <a:off x="873252" y="6035040"/>
            <a:ext cx="2148840" cy="3447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D4C11-626B-4F22-9EC9-0E7BB0CFA81D}"/>
              </a:ext>
            </a:extLst>
          </p:cNvPr>
          <p:cNvSpPr>
            <a:spLocks noGrp="1"/>
          </p:cNvSpPr>
          <p:nvPr>
            <p:ph type="title"/>
          </p:nvPr>
        </p:nvSpPr>
        <p:spPr/>
        <p:txBody>
          <a:bodyPr/>
          <a:lstStyle/>
          <a:p>
            <a:r>
              <a:rPr lang="en-US" dirty="0"/>
              <a:t>Overview</a:t>
            </a:r>
          </a:p>
        </p:txBody>
      </p:sp>
      <p:sp>
        <p:nvSpPr>
          <p:cNvPr id="3" name="Slide Number Placeholder 2">
            <a:extLst>
              <a:ext uri="{FF2B5EF4-FFF2-40B4-BE49-F238E27FC236}">
                <a16:creationId xmlns:a16="http://schemas.microsoft.com/office/drawing/2014/main" id="{CD1052DE-F231-467F-81ED-23D0510E6C59}"/>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8B1CB2D5-4D53-4C63-A22B-6C8511016323}"/>
              </a:ext>
            </a:extLst>
          </p:cNvPr>
          <p:cNvSpPr txBox="1"/>
          <p:nvPr/>
        </p:nvSpPr>
        <p:spPr>
          <a:xfrm>
            <a:off x="2231136" y="2004969"/>
            <a:ext cx="7729728" cy="2308324"/>
          </a:xfrm>
          <a:prstGeom prst="rect">
            <a:avLst/>
          </a:prstGeom>
          <a:noFill/>
        </p:spPr>
        <p:txBody>
          <a:bodyPr wrap="square" rtlCol="0">
            <a:spAutoFit/>
          </a:bodyPr>
          <a:lstStyle/>
          <a:p>
            <a:pPr marL="285750" indent="-285750">
              <a:buFont typeface="Arial" panose="020B0604020202020204" pitchFamily="34" charset="0"/>
              <a:buChar char="•"/>
            </a:pPr>
            <a:r>
              <a:rPr lang="en-US" sz="2400" b="1" dirty="0"/>
              <a:t>The Inflection Point</a:t>
            </a:r>
            <a:r>
              <a:rPr lang="en-US" sz="2400" dirty="0"/>
              <a:t>: why the next 24 – 36 months offer the potential for incredible growth</a:t>
            </a:r>
          </a:p>
          <a:p>
            <a:pPr marL="285750" indent="-285750">
              <a:buFont typeface="Arial" panose="020B0604020202020204" pitchFamily="34" charset="0"/>
              <a:buChar char="•"/>
            </a:pPr>
            <a:r>
              <a:rPr lang="en-US" sz="2400" b="1" dirty="0"/>
              <a:t>Skills</a:t>
            </a:r>
            <a:r>
              <a:rPr lang="en-US" sz="2400" dirty="0"/>
              <a:t>: 3 step-by-step frameworks to build Skills to automate marketing and administrative tasks with AI</a:t>
            </a:r>
          </a:p>
          <a:p>
            <a:pPr marL="285750" indent="-285750">
              <a:buFont typeface="Arial" panose="020B0604020202020204" pitchFamily="34" charset="0"/>
              <a:buChar char="•"/>
            </a:pPr>
            <a:r>
              <a:rPr lang="en-US" sz="2400" b="1" dirty="0"/>
              <a:t>Automate</a:t>
            </a:r>
            <a:r>
              <a:rPr lang="en-US" sz="2400" dirty="0"/>
              <a:t> an actual marketing task where we’re going to build a Skill that analyzes your ad performance</a:t>
            </a:r>
          </a:p>
        </p:txBody>
      </p:sp>
    </p:spTree>
    <p:extLst>
      <p:ext uri="{BB962C8B-B14F-4D97-AF65-F5344CB8AC3E}">
        <p14:creationId xmlns:p14="http://schemas.microsoft.com/office/powerpoint/2010/main" val="2481310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190B8-C8E7-D0D9-9BC5-4D9BF21DE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5688F-9C20-CA96-C83E-64D9179386EE}"/>
              </a:ext>
            </a:extLst>
          </p:cNvPr>
          <p:cNvSpPr>
            <a:spLocks noGrp="1"/>
          </p:cNvSpPr>
          <p:nvPr>
            <p:ph type="title"/>
          </p:nvPr>
        </p:nvSpPr>
        <p:spPr/>
        <p:txBody>
          <a:bodyPr/>
          <a:lstStyle/>
          <a:p>
            <a:r>
              <a:rPr lang="en-US" dirty="0"/>
              <a:t>Slides</a:t>
            </a:r>
          </a:p>
        </p:txBody>
      </p:sp>
      <p:sp>
        <p:nvSpPr>
          <p:cNvPr id="3" name="Slide Number Placeholder 2">
            <a:extLst>
              <a:ext uri="{FF2B5EF4-FFF2-40B4-BE49-F238E27FC236}">
                <a16:creationId xmlns:a16="http://schemas.microsoft.com/office/drawing/2014/main" id="{0B631B28-4F26-EAEE-D6A1-F0629F1932B9}"/>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3CD4F69E-FB6E-EBCF-5D66-36FF76E1782D}"/>
              </a:ext>
            </a:extLst>
          </p:cNvPr>
          <p:cNvSpPr txBox="1"/>
          <p:nvPr/>
        </p:nvSpPr>
        <p:spPr>
          <a:xfrm>
            <a:off x="2231136" y="2004969"/>
            <a:ext cx="7729728" cy="461665"/>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rPr>
              <a:t>Slide deck</a:t>
            </a:r>
            <a:r>
              <a:rPr lang="en-US" sz="2400" dirty="0">
                <a:solidFill/>
              </a:rPr>
              <a:t>: </a:t>
            </a:r>
            <a:r>
              <a:rPr lang="en-US" sz="2400" dirty="0" err="1">
                <a:solidFill/>
              </a:rPr>
              <a:t>nicholaserik.com</a:t>
            </a:r>
            <a:r>
              <a:rPr lang="en-US" sz="2400" dirty="0">
                <a:solidFill/>
              </a:rPr>
              <a:t>/ninc-2026</a:t>
            </a:r>
          </a:p>
        </p:txBody>
      </p:sp>
    </p:spTree>
    <p:extLst>
      <p:ext uri="{BB962C8B-B14F-4D97-AF65-F5344CB8AC3E}">
        <p14:creationId xmlns:p14="http://schemas.microsoft.com/office/powerpoint/2010/main" val="1477248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8680" y="1737360"/>
            <a:ext cx="2743200" cy="1280160"/>
          </a:xfrm>
          <a:prstGeom prst="rect">
            <a:avLst/>
          </a:prstGeom>
          <a:noFill/>
        </p:spPr>
        <p:txBody>
          <a:bodyPr wrap="square" lIns="0" tIns="0" rIns="0" bIns="0" anchor="t">
            <a:spAutoFit/>
          </a:bodyPr>
          <a:lstStyle/>
          <a:p>
            <a:pPr algn="l"/>
            <a:r>
              <a:rPr sz="8000" b="0" dirty="0">
                <a:solidFill>
                  <a:srgbClr val="2FE5C9"/>
                </a:solidFill>
                <a:latin typeface="Montserrat Light"/>
              </a:rPr>
              <a:t>01</a:t>
            </a:r>
          </a:p>
        </p:txBody>
      </p:sp>
      <p:sp>
        <p:nvSpPr>
          <p:cNvPr id="3" name="TextBox 2"/>
          <p:cNvSpPr txBox="1"/>
          <p:nvPr/>
        </p:nvSpPr>
        <p:spPr>
          <a:xfrm>
            <a:off x="914400" y="3154680"/>
            <a:ext cx="10058400" cy="553998"/>
          </a:xfrm>
          <a:prstGeom prst="rect">
            <a:avLst/>
          </a:prstGeom>
          <a:noFill/>
        </p:spPr>
        <p:txBody>
          <a:bodyPr wrap="square" lIns="0" tIns="0" rIns="0" bIns="0" anchor="t">
            <a:spAutoFit/>
          </a:bodyPr>
          <a:lstStyle/>
          <a:p>
            <a:pPr algn="l"/>
            <a:r>
              <a:rPr lang="en-US" sz="3600" b="0" spc="350" dirty="0">
                <a:solidFill>
                  <a:srgbClr val="1A1A1A"/>
                </a:solidFill>
                <a:latin typeface="Montserrat SemiBold"/>
              </a:rPr>
              <a:t>THE INFLECTION POINT</a:t>
            </a:r>
            <a:endParaRPr sz="3600" b="0" spc="350" dirty="0">
              <a:solidFill>
                <a:srgbClr val="1A1A1A"/>
              </a:solidFill>
              <a:latin typeface="Montserrat SemiBold"/>
            </a:endParaRPr>
          </a:p>
        </p:txBody>
      </p:sp>
      <p:sp>
        <p:nvSpPr>
          <p:cNvPr id="4" name="Rectangle 3"/>
          <p:cNvSpPr/>
          <p:nvPr/>
        </p:nvSpPr>
        <p:spPr>
          <a:xfrm>
            <a:off x="941832" y="3977639"/>
            <a:ext cx="1005840" cy="50800"/>
          </a:xfrm>
          <a:prstGeom prst="rect">
            <a:avLst/>
          </a:prstGeom>
          <a:solidFill>
            <a:srgbClr val="2FE5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548640" y="6336792"/>
            <a:ext cx="2148840" cy="34472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6E29B-6C89-3D36-4A14-AB11822EEB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751ED-0C59-A719-41AA-49574FA4B2BE}"/>
              </a:ext>
            </a:extLst>
          </p:cNvPr>
          <p:cNvSpPr>
            <a:spLocks noGrp="1"/>
          </p:cNvSpPr>
          <p:nvPr>
            <p:ph type="title"/>
          </p:nvPr>
        </p:nvSpPr>
        <p:spPr/>
        <p:txBody>
          <a:bodyPr/>
          <a:lstStyle/>
          <a:p>
            <a:r>
              <a:rPr lang="en-US" dirty="0"/>
              <a:t>The Inflection Point</a:t>
            </a:r>
          </a:p>
        </p:txBody>
      </p:sp>
      <p:sp>
        <p:nvSpPr>
          <p:cNvPr id="3" name="Slide Number Placeholder 2">
            <a:extLst>
              <a:ext uri="{FF2B5EF4-FFF2-40B4-BE49-F238E27FC236}">
                <a16:creationId xmlns:a16="http://schemas.microsoft.com/office/drawing/2014/main" id="{CB0CDB6D-CA2D-5A36-9218-8B3FE0C0BB53}"/>
              </a:ext>
            </a:extLst>
          </p:cNvPr>
          <p:cNvSpPr>
            <a:spLocks noGrp="1"/>
          </p:cNvSpPr>
          <p:nvPr>
            <p:ph type="sldNum" sz="quarter" idx="12"/>
          </p:nvPr>
        </p:nvSpPr>
        <p:spPr>
          <a:solidFill>
            <a:srgbClr val="2FE5C9">
              <a:alpha val="70000"/>
            </a:srgbClr>
          </a:solidFill>
        </p:spPr>
        <p:txBody>
          <a:bodyPr/>
          <a:lstStyle/>
          <a:p>
            <a:fld id="{841F31CF-268E-4CF6-8BAE-AFEE307DC6CB}" type="slidenum">
              <a:rPr lang="en-US" smtClean="0">
                <a:solidFill>
                  <a:schemeClr val="bg1"/>
                </a:solidFill>
              </a:rPr>
              <a:t>5</a:t>
            </a:fld>
            <a:endParaRPr lang="en-US" dirty="0">
              <a:solidFill>
                <a:schemeClr val="bg1"/>
              </a:solidFill>
            </a:endParaRPr>
          </a:p>
        </p:txBody>
      </p:sp>
      <p:sp>
        <p:nvSpPr>
          <p:cNvPr id="4" name="TextBox 3">
            <a:extLst>
              <a:ext uri="{FF2B5EF4-FFF2-40B4-BE49-F238E27FC236}">
                <a16:creationId xmlns:a16="http://schemas.microsoft.com/office/drawing/2014/main" id="{19D40568-80D5-E635-7FF1-05CC1DA6CF55}"/>
              </a:ext>
            </a:extLst>
          </p:cNvPr>
          <p:cNvSpPr txBox="1"/>
          <p:nvPr/>
        </p:nvSpPr>
        <p:spPr>
          <a:xfrm>
            <a:off x="2141208" y="1755616"/>
            <a:ext cx="6259842" cy="5509200"/>
          </a:xfrm>
          <a:prstGeom prst="rect">
            <a:avLst/>
          </a:prstGeom>
          <a:noFill/>
        </p:spPr>
        <p:txBody>
          <a:bodyPr wrap="square" rtlCol="0">
            <a:spAutoFit/>
          </a:bodyPr>
          <a:lstStyle/>
          <a:p>
            <a:r>
              <a:rPr lang="en-US" sz="2200" dirty="0">
                <a:solidFill>
                  <a:srgbClr val="333333"/>
                </a:solidFill>
              </a:rPr>
              <a:t>The inflection point is a moment in time where </a:t>
            </a:r>
            <a:r>
              <a:rPr lang="en-US" sz="2200" b="1" dirty="0">
                <a:solidFill>
                  <a:srgbClr val="333333"/>
                </a:solidFill>
              </a:rPr>
              <a:t>exponential growth </a:t>
            </a:r>
            <a:r>
              <a:rPr lang="en-US" sz="2200" dirty="0">
                <a:solidFill>
                  <a:srgbClr val="333333"/>
                </a:solidFill>
              </a:rPr>
              <a:t>is possible and you can rapidly level up your business. </a:t>
            </a:r>
          </a:p>
          <a:p>
            <a:endParaRPr lang="en-US" sz="2200" dirty="0">
              <a:solidFill>
                <a:srgbClr val="333333"/>
              </a:solidFill>
            </a:endParaRPr>
          </a:p>
          <a:p>
            <a:r>
              <a:rPr lang="en-US" sz="2200" dirty="0">
                <a:solidFill>
                  <a:srgbClr val="333333"/>
                </a:solidFill>
              </a:rPr>
              <a:t>Normally, this is an individual event: you may be at an inflection point where you’re positioned to level up rapidly, but I may not.  That’s because it’s the byproduct of compound interest: consistently releasing books, getting better at marketing etc. </a:t>
            </a:r>
          </a:p>
          <a:p>
            <a:endParaRPr lang="en-US" sz="2200" dirty="0">
              <a:solidFill>
                <a:srgbClr val="333333"/>
              </a:solidFill>
            </a:endParaRPr>
          </a:p>
          <a:p>
            <a:r>
              <a:rPr lang="en-US" sz="2200" dirty="0">
                <a:solidFill>
                  <a:srgbClr val="333333"/>
                </a:solidFill>
              </a:rPr>
              <a:t>Right now, the publishing industry is at an inflection point. Over the next 24 – 36 months, almost every author can rapidly level up because new AI tools allow us to produce 5x or 10x more work while maintaining or </a:t>
            </a:r>
            <a:r>
              <a:rPr lang="en-US" sz="2200" i="1" dirty="0">
                <a:solidFill>
                  <a:srgbClr val="333333"/>
                </a:solidFill>
              </a:rPr>
              <a:t>improving </a:t>
            </a:r>
            <a:r>
              <a:rPr lang="en-US" sz="2200" dirty="0">
                <a:solidFill>
                  <a:srgbClr val="333333"/>
                </a:solidFill>
              </a:rPr>
              <a:t>quality. </a:t>
            </a:r>
          </a:p>
          <a:p>
            <a:endParaRPr lang="en-US" sz="2200" dirty="0">
              <a:solidFill>
                <a:srgbClr val="333333"/>
              </a:solidFill>
            </a:endParaRPr>
          </a:p>
        </p:txBody>
      </p:sp>
      <p:pic>
        <p:nvPicPr>
          <p:cNvPr id="6" name="Picture 5" descr="A green line graph with a point pointing up&#10;&#10;Description automatically generated">
            <a:extLst>
              <a:ext uri="{FF2B5EF4-FFF2-40B4-BE49-F238E27FC236}">
                <a16:creationId xmlns:a16="http://schemas.microsoft.com/office/drawing/2014/main" id="{72C4C2F0-8A09-8DE3-1FA1-7A008C70F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1050" y="2692774"/>
            <a:ext cx="3490488" cy="2798332"/>
          </a:xfrm>
          <a:prstGeom prst="rect">
            <a:avLst/>
          </a:prstGeom>
        </p:spPr>
      </p:pic>
    </p:spTree>
    <p:extLst>
      <p:ext uri="{BB962C8B-B14F-4D97-AF65-F5344CB8AC3E}">
        <p14:creationId xmlns:p14="http://schemas.microsoft.com/office/powerpoint/2010/main" val="1956656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5581C-0A19-9ECB-AA9D-2FB3041E1E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3F2D6E7-94C6-CDB8-825B-633DAD301C24}"/>
              </a:ext>
            </a:extLst>
          </p:cNvPr>
          <p:cNvSpPr txBox="1"/>
          <p:nvPr/>
        </p:nvSpPr>
        <p:spPr>
          <a:xfrm>
            <a:off x="868680" y="1737360"/>
            <a:ext cx="2743200" cy="1280160"/>
          </a:xfrm>
          <a:prstGeom prst="rect">
            <a:avLst/>
          </a:prstGeom>
          <a:noFill/>
        </p:spPr>
        <p:txBody>
          <a:bodyPr wrap="square" lIns="0" tIns="0" rIns="0" bIns="0" anchor="t">
            <a:spAutoFit/>
          </a:bodyPr>
          <a:lstStyle/>
          <a:p>
            <a:pPr algn="l"/>
            <a:r>
              <a:rPr sz="8000" b="0" dirty="0">
                <a:solidFill>
                  <a:srgbClr val="2FE5C9"/>
                </a:solidFill>
                <a:latin typeface="Montserrat Light"/>
              </a:rPr>
              <a:t>0</a:t>
            </a:r>
            <a:r>
              <a:rPr lang="en-US" sz="8000" b="0" dirty="0">
                <a:solidFill>
                  <a:srgbClr val="2FE5C9"/>
                </a:solidFill>
                <a:latin typeface="Montserrat Light"/>
              </a:rPr>
              <a:t>2</a:t>
            </a:r>
            <a:endParaRPr sz="8000" b="0" dirty="0">
              <a:solidFill>
                <a:srgbClr val="2FE5C9"/>
              </a:solidFill>
              <a:latin typeface="Montserrat Light"/>
            </a:endParaRPr>
          </a:p>
        </p:txBody>
      </p:sp>
      <p:sp>
        <p:nvSpPr>
          <p:cNvPr id="3" name="TextBox 2">
            <a:extLst>
              <a:ext uri="{FF2B5EF4-FFF2-40B4-BE49-F238E27FC236}">
                <a16:creationId xmlns:a16="http://schemas.microsoft.com/office/drawing/2014/main" id="{49EBF1A3-D97F-5A19-1EE4-29B3470BE3A7}"/>
              </a:ext>
            </a:extLst>
          </p:cNvPr>
          <p:cNvSpPr txBox="1"/>
          <p:nvPr/>
        </p:nvSpPr>
        <p:spPr>
          <a:xfrm>
            <a:off x="914400" y="3154680"/>
            <a:ext cx="10058400" cy="1107996"/>
          </a:xfrm>
          <a:prstGeom prst="rect">
            <a:avLst/>
          </a:prstGeom>
          <a:noFill/>
        </p:spPr>
        <p:txBody>
          <a:bodyPr wrap="square" lIns="0" tIns="0" rIns="0" bIns="0" anchor="t">
            <a:spAutoFit/>
          </a:bodyPr>
          <a:lstStyle/>
          <a:p>
            <a:pPr algn="l"/>
            <a:r>
              <a:rPr lang="en-US" sz="3600" b="0" spc="350" dirty="0">
                <a:solidFill>
                  <a:srgbClr val="1A1A1A"/>
                </a:solidFill>
                <a:latin typeface="Montserrat SemiBold"/>
              </a:rPr>
              <a:t>WHAT’S CHANGED OVER THE PAST 3 YEARS</a:t>
            </a:r>
            <a:endParaRPr sz="3600" b="0" spc="350" dirty="0">
              <a:solidFill>
                <a:srgbClr val="1A1A1A"/>
              </a:solidFill>
              <a:latin typeface="Montserrat SemiBold"/>
            </a:endParaRPr>
          </a:p>
        </p:txBody>
      </p:sp>
      <p:sp>
        <p:nvSpPr>
          <p:cNvPr id="4" name="Rectangle 3">
            <a:extLst>
              <a:ext uri="{FF2B5EF4-FFF2-40B4-BE49-F238E27FC236}">
                <a16:creationId xmlns:a16="http://schemas.microsoft.com/office/drawing/2014/main" id="{9760B302-2677-F172-C413-1D9BB4E39315}"/>
              </a:ext>
            </a:extLst>
          </p:cNvPr>
          <p:cNvSpPr/>
          <p:nvPr/>
        </p:nvSpPr>
        <p:spPr>
          <a:xfrm>
            <a:off x="914400" y="4399836"/>
            <a:ext cx="1005840" cy="50800"/>
          </a:xfrm>
          <a:prstGeom prst="rect">
            <a:avLst/>
          </a:prstGeom>
          <a:solidFill>
            <a:srgbClr val="2FE5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a:extLst>
              <a:ext uri="{FF2B5EF4-FFF2-40B4-BE49-F238E27FC236}">
                <a16:creationId xmlns:a16="http://schemas.microsoft.com/office/drawing/2014/main" id="{EEABB3B3-A2C0-885B-A03E-BB592D91A158}"/>
              </a:ext>
            </a:extLst>
          </p:cNvPr>
          <p:cNvPicPr>
            <a:picLocks noChangeAspect="1"/>
          </p:cNvPicPr>
          <p:nvPr/>
        </p:nvPicPr>
        <p:blipFill>
          <a:blip r:embed="rId2"/>
          <a:stretch>
            <a:fillRect/>
          </a:stretch>
        </p:blipFill>
        <p:spPr>
          <a:xfrm>
            <a:off x="548640" y="6336792"/>
            <a:ext cx="2148840" cy="344728"/>
          </a:xfrm>
          <a:prstGeom prst="rect">
            <a:avLst/>
          </a:prstGeom>
        </p:spPr>
      </p:pic>
    </p:spTree>
    <p:extLst>
      <p:ext uri="{BB962C8B-B14F-4D97-AF65-F5344CB8AC3E}">
        <p14:creationId xmlns:p14="http://schemas.microsoft.com/office/powerpoint/2010/main" val="751545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719D7-5070-F32A-CE29-1D1E63274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6FE7CE-F349-7349-2496-9DFC08FE7604}"/>
              </a:ext>
            </a:extLst>
          </p:cNvPr>
          <p:cNvSpPr>
            <a:spLocks noGrp="1"/>
          </p:cNvSpPr>
          <p:nvPr>
            <p:ph type="title"/>
          </p:nvPr>
        </p:nvSpPr>
        <p:spPr/>
        <p:txBody>
          <a:bodyPr/>
          <a:lstStyle/>
          <a:p>
            <a:r>
              <a:rPr lang="en-US" dirty="0"/>
              <a:t>What’s Changed?</a:t>
            </a:r>
          </a:p>
        </p:txBody>
      </p:sp>
      <p:sp>
        <p:nvSpPr>
          <p:cNvPr id="3" name="Slide Number Placeholder 2">
            <a:extLst>
              <a:ext uri="{FF2B5EF4-FFF2-40B4-BE49-F238E27FC236}">
                <a16:creationId xmlns:a16="http://schemas.microsoft.com/office/drawing/2014/main" id="{7F0A828B-7DEF-6A5E-7723-25051226C936}"/>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3B7FB54B-ABF4-9B5A-43ED-A17DB8CDBABA}"/>
              </a:ext>
            </a:extLst>
          </p:cNvPr>
          <p:cNvSpPr txBox="1"/>
          <p:nvPr/>
        </p:nvSpPr>
        <p:spPr>
          <a:xfrm>
            <a:off x="2231136" y="2004969"/>
            <a:ext cx="7729728" cy="1107996"/>
          </a:xfrm>
          <a:prstGeom prst="rect">
            <a:avLst/>
          </a:prstGeom>
          <a:noFill/>
        </p:spPr>
        <p:txBody>
          <a:bodyPr wrap="square" rtlCol="0">
            <a:spAutoFit/>
          </a:bodyPr>
          <a:lstStyle/>
          <a:p>
            <a:pPr marL="285750" indent="-285750">
              <a:buFont typeface="Arial" panose="020B0604020202020204" pitchFamily="34" charset="0"/>
              <a:buChar char="•"/>
            </a:pPr>
            <a:r>
              <a:rPr lang="en-US" sz="2200" b="1" dirty="0">
                <a:solidFill/>
              </a:rPr>
              <a:t>2023</a:t>
            </a:r>
            <a:r>
              <a:rPr lang="en-US" sz="2200" dirty="0">
                <a:solidFill/>
              </a:rPr>
              <a:t>: copying and pasting lots of prompts to produce things like blurbs or ad copy faster</a:t>
            </a:r>
          </a:p>
          <a:p>
            <a:pPr marL="285750" indent="-285750">
              <a:buFont typeface="Arial" panose="020B0604020202020204" pitchFamily="34" charset="0"/>
              <a:buChar char="•"/>
            </a:pPr>
            <a:r>
              <a:rPr lang="en-US" sz="2200" b="1" dirty="0">
                <a:solidFill/>
              </a:rPr>
              <a:t>2026</a:t>
            </a:r>
            <a:r>
              <a:rPr lang="en-US" sz="2200" dirty="0">
                <a:solidFill/>
              </a:rPr>
              <a:t>: higher quality output, much faster or even on auto-pilot</a:t>
            </a:r>
          </a:p>
        </p:txBody>
      </p:sp>
    </p:spTree>
    <p:extLst>
      <p:ext uri="{BB962C8B-B14F-4D97-AF65-F5344CB8AC3E}">
        <p14:creationId xmlns:p14="http://schemas.microsoft.com/office/powerpoint/2010/main" val="387843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7B7C1-0FBF-5BC7-AB42-F7F173F555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C08328-5587-29C7-B585-CDC9E4F29AFA}"/>
              </a:ext>
            </a:extLst>
          </p:cNvPr>
          <p:cNvSpPr>
            <a:spLocks noGrp="1"/>
          </p:cNvSpPr>
          <p:nvPr>
            <p:ph type="title"/>
          </p:nvPr>
        </p:nvSpPr>
        <p:spPr/>
        <p:txBody>
          <a:bodyPr/>
          <a:lstStyle/>
          <a:p>
            <a:r>
              <a:rPr lang="en-US" dirty="0"/>
              <a:t>What’s Changed?</a:t>
            </a:r>
          </a:p>
        </p:txBody>
      </p:sp>
      <p:sp>
        <p:nvSpPr>
          <p:cNvPr id="3" name="Slide Number Placeholder 2">
            <a:extLst>
              <a:ext uri="{FF2B5EF4-FFF2-40B4-BE49-F238E27FC236}">
                <a16:creationId xmlns:a16="http://schemas.microsoft.com/office/drawing/2014/main" id="{17F72D29-A727-408A-F8C8-2631B32A8D3C}"/>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995F4060-C7CF-63A0-0EAC-239AEFDD6E67}"/>
              </a:ext>
            </a:extLst>
          </p:cNvPr>
          <p:cNvSpPr txBox="1"/>
          <p:nvPr/>
        </p:nvSpPr>
        <p:spPr>
          <a:xfrm>
            <a:off x="2231136" y="2004969"/>
            <a:ext cx="7729728" cy="4493538"/>
          </a:xfrm>
          <a:prstGeom prst="rect">
            <a:avLst/>
          </a:prstGeom>
          <a:noFill/>
        </p:spPr>
        <p:txBody>
          <a:bodyPr wrap="square" rtlCol="0">
            <a:spAutoFit/>
          </a:bodyPr>
          <a:lstStyle/>
          <a:p>
            <a:pPr marL="285750" indent="-285750">
              <a:buFont typeface="Arial" panose="020B0604020202020204" pitchFamily="34" charset="0"/>
              <a:buChar char="•"/>
            </a:pPr>
            <a:r>
              <a:rPr lang="en-US" sz="2200" b="1" dirty="0"/>
              <a:t>Output quality</a:t>
            </a:r>
            <a:r>
              <a:rPr lang="en-US" sz="2200" dirty="0"/>
              <a:t>: AI marketing copy / images consistently beat human ones. </a:t>
            </a:r>
          </a:p>
          <a:p>
            <a:pPr marL="285750" indent="-285750">
              <a:buFont typeface="Arial" panose="020B0604020202020204" pitchFamily="34" charset="0"/>
              <a:buChar char="•"/>
            </a:pPr>
            <a:r>
              <a:rPr lang="en-US" sz="2200" b="1" dirty="0"/>
              <a:t>Automation: </a:t>
            </a:r>
            <a:r>
              <a:rPr lang="en-US" sz="2200" dirty="0"/>
              <a:t>AI can effectively do many marketing, admin, or writing related tasks at an expert or better level on its own.  This hinges on </a:t>
            </a:r>
            <a:r>
              <a:rPr lang="en-US" sz="2200" i="1" dirty="0"/>
              <a:t>you </a:t>
            </a:r>
            <a:r>
              <a:rPr lang="en-US" sz="2200" dirty="0"/>
              <a:t>taking the time to distill a task or workflow into a clear process.  You can also </a:t>
            </a:r>
            <a:r>
              <a:rPr lang="en-US" sz="2200" dirty="0">
                <a:solidFill/>
              </a:rPr>
              <a:t>connect AI with software tools to extend its functionality and have it execute tasks in those programs on your behalf. </a:t>
            </a:r>
            <a:endParaRPr lang="en-US" sz="2200" b="1" dirty="0"/>
          </a:p>
          <a:p>
            <a:pPr marL="285750" indent="-285750">
              <a:buFont typeface="Arial" panose="020B0604020202020204" pitchFamily="34" charset="0"/>
              <a:buChar char="•"/>
            </a:pPr>
            <a:r>
              <a:rPr lang="en-US" sz="2200" b="1" dirty="0">
                <a:solidFill/>
              </a:rPr>
              <a:t>Context</a:t>
            </a:r>
            <a:r>
              <a:rPr lang="en-US" sz="2200" dirty="0">
                <a:solidFill/>
              </a:rPr>
              <a:t>:  AI now has persistent memory, so it can remember details about your books / business / life to customize output and advice to your specific career.  </a:t>
            </a:r>
          </a:p>
          <a:p>
            <a:pPr marL="285750" indent="-285750">
              <a:buFont typeface="Arial" panose="020B0604020202020204" pitchFamily="34" charset="0"/>
              <a:buChar char="•"/>
            </a:pPr>
            <a:r>
              <a:rPr lang="en-US" sz="2200" b="1" dirty="0">
                <a:solidFill/>
              </a:rPr>
              <a:t>Quantitative Analysis</a:t>
            </a:r>
            <a:r>
              <a:rPr lang="en-US" sz="2200" dirty="0">
                <a:solidFill/>
              </a:rPr>
              <a:t>: Much better at doing math / analysis now because it can use tools to crunch numbers. </a:t>
            </a:r>
          </a:p>
        </p:txBody>
      </p:sp>
    </p:spTree>
    <p:extLst>
      <p:ext uri="{BB962C8B-B14F-4D97-AF65-F5344CB8AC3E}">
        <p14:creationId xmlns:p14="http://schemas.microsoft.com/office/powerpoint/2010/main" val="958029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564EB-F3C6-D9C2-26C9-F990DD17EC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76546-F808-8C27-72AC-BBB164463ED3}"/>
              </a:ext>
            </a:extLst>
          </p:cNvPr>
          <p:cNvSpPr>
            <a:spLocks noGrp="1"/>
          </p:cNvSpPr>
          <p:nvPr>
            <p:ph type="title"/>
          </p:nvPr>
        </p:nvSpPr>
        <p:spPr/>
        <p:txBody>
          <a:bodyPr/>
          <a:lstStyle/>
          <a:p>
            <a:r>
              <a:rPr lang="en-US" dirty="0"/>
              <a:t>AI v. Human: Facebook Ad Copy</a:t>
            </a:r>
          </a:p>
        </p:txBody>
      </p:sp>
      <p:sp>
        <p:nvSpPr>
          <p:cNvPr id="3" name="Slide Number Placeholder 2">
            <a:extLst>
              <a:ext uri="{FF2B5EF4-FFF2-40B4-BE49-F238E27FC236}">
                <a16:creationId xmlns:a16="http://schemas.microsoft.com/office/drawing/2014/main" id="{6385051D-9940-E8D4-F6F9-E30CE9249283}"/>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pic>
        <p:nvPicPr>
          <p:cNvPr id="6" name="Picture 5">
            <a:extLst>
              <a:ext uri="{FF2B5EF4-FFF2-40B4-BE49-F238E27FC236}">
                <a16:creationId xmlns:a16="http://schemas.microsoft.com/office/drawing/2014/main" id="{7EC506B9-B951-28AB-3B0C-CF540514BF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138" y="2454183"/>
            <a:ext cx="10583724" cy="1913890"/>
          </a:xfrm>
          <a:prstGeom prst="rect">
            <a:avLst/>
          </a:prstGeom>
        </p:spPr>
      </p:pic>
      <p:sp>
        <p:nvSpPr>
          <p:cNvPr id="7" name="TextBox 6">
            <a:extLst>
              <a:ext uri="{FF2B5EF4-FFF2-40B4-BE49-F238E27FC236}">
                <a16:creationId xmlns:a16="http://schemas.microsoft.com/office/drawing/2014/main" id="{5696CDAF-0B40-FD55-2C87-A267A14FA2B9}"/>
              </a:ext>
            </a:extLst>
          </p:cNvPr>
          <p:cNvSpPr txBox="1"/>
          <p:nvPr/>
        </p:nvSpPr>
        <p:spPr>
          <a:xfrm>
            <a:off x="4971288" y="4894479"/>
            <a:ext cx="2249424" cy="430887"/>
          </a:xfrm>
          <a:prstGeom prst="rect">
            <a:avLst/>
          </a:prstGeom>
          <a:noFill/>
        </p:spPr>
        <p:txBody>
          <a:bodyPr wrap="square" rtlCol="0">
            <a:spAutoFit/>
          </a:bodyPr>
          <a:lstStyle/>
          <a:p>
            <a:r>
              <a:rPr lang="en-US" sz="2200" dirty="0">
                <a:solidFill/>
              </a:rPr>
              <a:t>This is from 2023</a:t>
            </a:r>
          </a:p>
        </p:txBody>
      </p:sp>
    </p:spTree>
    <p:extLst>
      <p:ext uri="{BB962C8B-B14F-4D97-AF65-F5344CB8AC3E}">
        <p14:creationId xmlns:p14="http://schemas.microsoft.com/office/powerpoint/2010/main" val="1569534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EAC8C-6DA3-D3A7-9AD2-21E0D93D09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26872-734E-30EC-3D63-D148BB451A9D}"/>
              </a:ext>
            </a:extLst>
          </p:cNvPr>
          <p:cNvSpPr>
            <a:spLocks noGrp="1"/>
          </p:cNvSpPr>
          <p:nvPr>
            <p:ph type="title"/>
          </p:nvPr>
        </p:nvSpPr>
        <p:spPr/>
        <p:txBody>
          <a:bodyPr/>
          <a:lstStyle/>
          <a:p>
            <a:r>
              <a:rPr lang="en-US" dirty="0"/>
              <a:t>AI v. Human: Facebook Ad Images</a:t>
            </a:r>
          </a:p>
        </p:txBody>
      </p:sp>
      <p:sp>
        <p:nvSpPr>
          <p:cNvPr id="3" name="Slide Number Placeholder 2">
            <a:extLst>
              <a:ext uri="{FF2B5EF4-FFF2-40B4-BE49-F238E27FC236}">
                <a16:creationId xmlns:a16="http://schemas.microsoft.com/office/drawing/2014/main" id="{A2A3DD59-9B6B-CFAB-7532-FB1DC0DCDFC4}"/>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10</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pic>
        <p:nvPicPr>
          <p:cNvPr id="5" name="Picture 4">
            <a:extLst>
              <a:ext uri="{FF2B5EF4-FFF2-40B4-BE49-F238E27FC236}">
                <a16:creationId xmlns:a16="http://schemas.microsoft.com/office/drawing/2014/main" id="{F8B448BC-4286-16EE-5488-7738010AA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136" y="2364740"/>
            <a:ext cx="7772400" cy="2440273"/>
          </a:xfrm>
          <a:prstGeom prst="rect">
            <a:avLst/>
          </a:prstGeom>
        </p:spPr>
      </p:pic>
    </p:spTree>
    <p:extLst>
      <p:ext uri="{BB962C8B-B14F-4D97-AF65-F5344CB8AC3E}">
        <p14:creationId xmlns:p14="http://schemas.microsoft.com/office/powerpoint/2010/main" val="829258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43BD9-426B-B883-CB2D-F68158E687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C0C5A-98DB-F9D8-A102-FB71D7D76FFF}"/>
              </a:ext>
            </a:extLst>
          </p:cNvPr>
          <p:cNvSpPr>
            <a:spLocks noGrp="1"/>
          </p:cNvSpPr>
          <p:nvPr>
            <p:ph type="title"/>
          </p:nvPr>
        </p:nvSpPr>
        <p:spPr/>
        <p:txBody>
          <a:bodyPr/>
          <a:lstStyle/>
          <a:p>
            <a:r>
              <a:rPr lang="en-US" dirty="0"/>
              <a:t>AI v. Human: </a:t>
            </a:r>
            <a:r>
              <a:rPr lang="en-US" dirty="0" err="1"/>
              <a:t>CoVErs</a:t>
            </a:r>
            <a:endParaRPr lang="en-US" dirty="0"/>
          </a:p>
        </p:txBody>
      </p:sp>
      <p:sp>
        <p:nvSpPr>
          <p:cNvPr id="3" name="Slide Number Placeholder 2">
            <a:extLst>
              <a:ext uri="{FF2B5EF4-FFF2-40B4-BE49-F238E27FC236}">
                <a16:creationId xmlns:a16="http://schemas.microsoft.com/office/drawing/2014/main" id="{BEB01536-C6CB-0591-884F-C87F190A390A}"/>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11</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pic>
        <p:nvPicPr>
          <p:cNvPr id="6" name="Picture 5">
            <a:extLst>
              <a:ext uri="{FF2B5EF4-FFF2-40B4-BE49-F238E27FC236}">
                <a16:creationId xmlns:a16="http://schemas.microsoft.com/office/drawing/2014/main" id="{82015000-B41A-8231-DB75-01E871C7E6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136" y="2213610"/>
            <a:ext cx="7772400" cy="2758804"/>
          </a:xfrm>
          <a:prstGeom prst="rect">
            <a:avLst/>
          </a:prstGeom>
        </p:spPr>
      </p:pic>
    </p:spTree>
    <p:extLst>
      <p:ext uri="{BB962C8B-B14F-4D97-AF65-F5344CB8AC3E}">
        <p14:creationId xmlns:p14="http://schemas.microsoft.com/office/powerpoint/2010/main" val="1361207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2A1A3-7D54-A3AC-5F51-2E87C3A55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FC5137-345D-A4DA-4CEE-2AD8DF95F44E}"/>
              </a:ext>
            </a:extLst>
          </p:cNvPr>
          <p:cNvSpPr>
            <a:spLocks noGrp="1"/>
          </p:cNvSpPr>
          <p:nvPr>
            <p:ph type="title"/>
          </p:nvPr>
        </p:nvSpPr>
        <p:spPr/>
        <p:txBody>
          <a:bodyPr/>
          <a:lstStyle/>
          <a:p>
            <a:r>
              <a:rPr lang="en-US" dirty="0"/>
              <a:t>What Does This Mean?</a:t>
            </a:r>
          </a:p>
        </p:txBody>
      </p:sp>
      <p:sp>
        <p:nvSpPr>
          <p:cNvPr id="3" name="Slide Number Placeholder 2">
            <a:extLst>
              <a:ext uri="{FF2B5EF4-FFF2-40B4-BE49-F238E27FC236}">
                <a16:creationId xmlns:a16="http://schemas.microsoft.com/office/drawing/2014/main" id="{C0BBDD74-D308-236B-893D-636920BDABB8}"/>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BFD083EE-9C04-1AED-156F-BA88E42A059A}"/>
              </a:ext>
            </a:extLst>
          </p:cNvPr>
          <p:cNvSpPr txBox="1"/>
          <p:nvPr/>
        </p:nvSpPr>
        <p:spPr>
          <a:xfrm>
            <a:off x="2231136" y="2004969"/>
            <a:ext cx="7729728" cy="4832092"/>
          </a:xfrm>
          <a:prstGeom prst="rect">
            <a:avLst/>
          </a:prstGeom>
          <a:noFill/>
        </p:spPr>
        <p:txBody>
          <a:bodyPr wrap="square" rtlCol="0">
            <a:spAutoFit/>
          </a:bodyPr>
          <a:lstStyle/>
          <a:p>
            <a:pPr marL="285750" indent="-285750">
              <a:buFont typeface="Arial" panose="020B0604020202020204" pitchFamily="34" charset="0"/>
              <a:buChar char="•"/>
            </a:pPr>
            <a:r>
              <a:rPr lang="en-US" sz="2200" dirty="0"/>
              <a:t>Near mystical hype aside,  </a:t>
            </a:r>
            <a:r>
              <a:rPr lang="en-US" sz="2200" b="1" dirty="0"/>
              <a:t>AI </a:t>
            </a:r>
            <a:r>
              <a:rPr lang="en-US" sz="2200" dirty="0"/>
              <a:t>is just an extremely cost-effective form of automation / outsourcing. </a:t>
            </a:r>
          </a:p>
          <a:p>
            <a:pPr marL="285750" indent="-285750">
              <a:buFont typeface="Arial" panose="020B0604020202020204" pitchFamily="34" charset="0"/>
              <a:buChar char="•"/>
            </a:pPr>
            <a:r>
              <a:rPr lang="en-US" sz="2200" dirty="0"/>
              <a:t>Software (</a:t>
            </a:r>
            <a:r>
              <a:rPr lang="en-US" sz="2200" b="1" dirty="0"/>
              <a:t>automation</a:t>
            </a:r>
            <a:r>
              <a:rPr lang="en-US" sz="2200" dirty="0"/>
              <a:t>; e.g., a spreadsheet) or a person (</a:t>
            </a:r>
            <a:r>
              <a:rPr lang="en-US" sz="2200" b="1" dirty="0"/>
              <a:t>outsourcing</a:t>
            </a:r>
            <a:r>
              <a:rPr lang="en-US" sz="2200" dirty="0"/>
              <a:t>; e.g., a cover designer) may be better options for a given task. Choose based on what’s best for that job and how you want to run your business. </a:t>
            </a:r>
          </a:p>
          <a:p>
            <a:pPr marL="285750" indent="-285750">
              <a:buFont typeface="Arial" panose="020B0604020202020204" pitchFamily="34" charset="0"/>
              <a:buChar char="•"/>
            </a:pPr>
            <a:r>
              <a:rPr lang="en-US" sz="2200" b="1" dirty="0"/>
              <a:t>Fundamentals matter more than ever</a:t>
            </a:r>
            <a:r>
              <a:rPr lang="en-US" sz="2200" dirty="0"/>
              <a:t>. </a:t>
            </a:r>
          </a:p>
          <a:p>
            <a:pPr marL="742950" lvl="1" indent="-285750">
              <a:buFont typeface="Arial" panose="020B0604020202020204" pitchFamily="34" charset="0"/>
              <a:buChar char="•"/>
            </a:pPr>
            <a:r>
              <a:rPr lang="en-US" sz="2200" b="1" dirty="0"/>
              <a:t>Fundamentals</a:t>
            </a:r>
            <a:r>
              <a:rPr lang="en-US" sz="2200" dirty="0"/>
              <a:t>: Testing ads, tracking, making good ad creatives / social media posts, market research, getting good blurbs / covers / titles, writing good commercial books.</a:t>
            </a:r>
          </a:p>
          <a:p>
            <a:pPr marL="285750" indent="-285750">
              <a:buFont typeface="Arial" panose="020B0604020202020204" pitchFamily="34" charset="0"/>
              <a:buChar char="•"/>
            </a:pPr>
            <a:r>
              <a:rPr lang="en-US" sz="2200" dirty="0"/>
              <a:t>Bad fundamentals x automation = rapid negative compounding</a:t>
            </a:r>
          </a:p>
          <a:p>
            <a:pPr marL="285750" indent="-285750">
              <a:buFont typeface="Arial" panose="020B0604020202020204" pitchFamily="34" charset="0"/>
              <a:buChar char="•"/>
            </a:pPr>
            <a:r>
              <a:rPr lang="en-US" sz="2200" dirty="0"/>
              <a:t>Good fundamentals x automation = nitro fuel</a:t>
            </a:r>
          </a:p>
          <a:p>
            <a:pPr marL="285750" indent="-285750">
              <a:buFont typeface="Arial" panose="020B0604020202020204" pitchFamily="34" charset="0"/>
              <a:buChar char="•"/>
            </a:pPr>
            <a:r>
              <a:rPr lang="en-US" sz="2200" dirty="0"/>
              <a:t>Extreme fundamentals x extreme automation = exponential growth and the golden age of the creative solopreneur </a:t>
            </a:r>
          </a:p>
        </p:txBody>
      </p:sp>
    </p:spTree>
    <p:extLst>
      <p:ext uri="{BB962C8B-B14F-4D97-AF65-F5344CB8AC3E}">
        <p14:creationId xmlns:p14="http://schemas.microsoft.com/office/powerpoint/2010/main" val="4094649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9AE2E-0837-6C62-B153-9C48A23B0B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DA29C8-0A16-551F-B882-08929D02A58F}"/>
              </a:ext>
            </a:extLst>
          </p:cNvPr>
          <p:cNvSpPr>
            <a:spLocks noGrp="1"/>
          </p:cNvSpPr>
          <p:nvPr>
            <p:ph type="title"/>
          </p:nvPr>
        </p:nvSpPr>
        <p:spPr/>
        <p:txBody>
          <a:bodyPr/>
          <a:lstStyle/>
          <a:p>
            <a:r>
              <a:rPr lang="en-US" dirty="0"/>
              <a:t>As 1 Person in July…</a:t>
            </a:r>
          </a:p>
        </p:txBody>
      </p:sp>
      <p:sp>
        <p:nvSpPr>
          <p:cNvPr id="3" name="Slide Number Placeholder 2">
            <a:extLst>
              <a:ext uri="{FF2B5EF4-FFF2-40B4-BE49-F238E27FC236}">
                <a16:creationId xmlns:a16="http://schemas.microsoft.com/office/drawing/2014/main" id="{2BDCBC48-D081-25AC-511B-FB55CCAF59DA}"/>
              </a:ext>
            </a:extLst>
          </p:cNvPr>
          <p:cNvSpPr>
            <a:spLocks noGrp="1"/>
          </p:cNvSpPr>
          <p:nvPr>
            <p:ph type="sldNum" sz="quarter" idx="12"/>
          </p:nvPr>
        </p:nvSpPr>
        <p:spPr>
          <a:solidFill>
            <a:srgbClr val="2FE5C9">
              <a:alpha val="70000"/>
            </a:srgbClr>
          </a:solidFill>
        </p:spPr>
        <p:txBody>
          <a:bodyPr/>
          <a:lstStyle/>
          <a:p>
            <a:fld id="{841F31CF-268E-4CF6-8BAE-AFEE307DC6CB}" type="slidenum">
              <a:rPr lang="en-US" smtClean="0"/>
              <a:t>13</a:t>
            </a:fld>
            <a:endParaRPr lang="en-US"/>
          </a:p>
        </p:txBody>
      </p:sp>
      <p:sp>
        <p:nvSpPr>
          <p:cNvPr id="4" name="TextBox 3">
            <a:extLst>
              <a:ext uri="{FF2B5EF4-FFF2-40B4-BE49-F238E27FC236}">
                <a16:creationId xmlns:a16="http://schemas.microsoft.com/office/drawing/2014/main" id="{27244D9D-4BEA-21D3-6203-B9B6F40C488B}"/>
              </a:ext>
            </a:extLst>
          </p:cNvPr>
          <p:cNvSpPr txBox="1"/>
          <p:nvPr/>
        </p:nvSpPr>
        <p:spPr>
          <a:xfrm>
            <a:off x="2231136" y="2030114"/>
            <a:ext cx="7729728" cy="3139321"/>
          </a:xfrm>
          <a:prstGeom prst="rect">
            <a:avLst/>
          </a:prstGeom>
          <a:noFill/>
        </p:spPr>
        <p:txBody>
          <a:bodyPr wrap="square" rtlCol="0">
            <a:spAutoFit/>
          </a:bodyPr>
          <a:lstStyle/>
          <a:p>
            <a:pPr marL="285750" indent="-285750">
              <a:buFont typeface="Arial" panose="020B0604020202020204" pitchFamily="34" charset="0"/>
              <a:buChar char="•"/>
            </a:pPr>
            <a:r>
              <a:rPr lang="en-US" sz="2200" dirty="0"/>
              <a:t>Made 562 Facebook Ads for clients</a:t>
            </a:r>
          </a:p>
          <a:p>
            <a:pPr marL="285750" indent="-285750">
              <a:buFont typeface="Arial" panose="020B0604020202020204" pitchFamily="34" charset="0"/>
              <a:buChar char="•"/>
            </a:pPr>
            <a:r>
              <a:rPr lang="en-US" sz="2200" dirty="0"/>
              <a:t>Also made the creative elements (images + copy) for most of the 417 Facebook Ads that ran for another author</a:t>
            </a:r>
          </a:p>
          <a:p>
            <a:pPr marL="285750" indent="-285750">
              <a:buFont typeface="Arial" panose="020B0604020202020204" pitchFamily="34" charset="0"/>
              <a:buChar char="•"/>
            </a:pPr>
            <a:r>
              <a:rPr lang="en-US" sz="2200" dirty="0"/>
              <a:t>Made a </a:t>
            </a:r>
            <a:r>
              <a:rPr lang="en-US" sz="2200" dirty="0" err="1"/>
              <a:t>BigQuery</a:t>
            </a:r>
            <a:r>
              <a:rPr lang="en-US" sz="2200" dirty="0"/>
              <a:t> database (this cost me $20k+ over the years between the dashboards, actual database and so forth)</a:t>
            </a:r>
          </a:p>
          <a:p>
            <a:pPr marL="285750" indent="-285750">
              <a:buFont typeface="Arial" panose="020B0604020202020204" pitchFamily="34" charset="0"/>
              <a:buChar char="•"/>
            </a:pPr>
            <a:r>
              <a:rPr lang="en-US" sz="2200" dirty="0"/>
              <a:t>Launched + ran a 5 day live course (this was not AI)</a:t>
            </a:r>
          </a:p>
          <a:p>
            <a:pPr marL="285750" indent="-285750">
              <a:buFont typeface="Arial" panose="020B0604020202020204" pitchFamily="34" charset="0"/>
              <a:buChar char="•"/>
            </a:pPr>
            <a:r>
              <a:rPr lang="en-US" sz="2200" dirty="0"/>
              <a:t>Estimate: this output is maybe 5 - 10% of what I </a:t>
            </a:r>
            <a:r>
              <a:rPr lang="en-US" sz="2200" i="1" dirty="0"/>
              <a:t>could </a:t>
            </a:r>
            <a:r>
              <a:rPr lang="en-US" sz="2200" dirty="0"/>
              <a:t>automate / speed up / improve with current technology (even if </a:t>
            </a:r>
            <a:r>
              <a:rPr lang="en-US" sz="2200" i="1" dirty="0"/>
              <a:t>nothing </a:t>
            </a:r>
            <a:r>
              <a:rPr lang="en-US" sz="2200" dirty="0"/>
              <a:t>improves with the AI) </a:t>
            </a:r>
          </a:p>
        </p:txBody>
      </p:sp>
    </p:spTree>
    <p:extLst>
      <p:ext uri="{BB962C8B-B14F-4D97-AF65-F5344CB8AC3E}">
        <p14:creationId xmlns:p14="http://schemas.microsoft.com/office/powerpoint/2010/main" val="2602141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E3706-BB3B-FB52-F054-ADCF2A4C0B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71AA1-D115-062A-6D11-31F738385BDC}"/>
              </a:ext>
            </a:extLst>
          </p:cNvPr>
          <p:cNvSpPr>
            <a:spLocks noGrp="1"/>
          </p:cNvSpPr>
          <p:nvPr>
            <p:ph type="title"/>
          </p:nvPr>
        </p:nvSpPr>
        <p:spPr/>
        <p:txBody>
          <a:bodyPr/>
          <a:lstStyle/>
          <a:p>
            <a:r>
              <a:rPr lang="en-US" dirty="0"/>
              <a:t>Example Use Cases</a:t>
            </a:r>
          </a:p>
        </p:txBody>
      </p:sp>
      <p:sp>
        <p:nvSpPr>
          <p:cNvPr id="3" name="Slide Number Placeholder 2">
            <a:extLst>
              <a:ext uri="{FF2B5EF4-FFF2-40B4-BE49-F238E27FC236}">
                <a16:creationId xmlns:a16="http://schemas.microsoft.com/office/drawing/2014/main" id="{FB752E4F-03A2-26FE-54EB-6A79E25EE391}"/>
              </a:ext>
            </a:extLst>
          </p:cNvPr>
          <p:cNvSpPr>
            <a:spLocks noGrp="1"/>
          </p:cNvSpPr>
          <p:nvPr>
            <p:ph type="sldNum" sz="quarter" idx="12"/>
          </p:nvPr>
        </p:nvSpPr>
        <p:spPr>
          <a:solidFill>
            <a:srgbClr val="2FE5C9">
              <a:alpha val="70000"/>
            </a:srgbClr>
          </a:solidFill>
        </p:spPr>
        <p:txBody>
          <a:bodyPr/>
          <a:lstStyle/>
          <a:p>
            <a:fld id="{841F31CF-268E-4CF6-8BAE-AFEE307DC6CB}" type="slidenum">
              <a:rPr lang="en-US" smtClean="0"/>
              <a:t>14</a:t>
            </a:fld>
            <a:endParaRPr lang="en-US"/>
          </a:p>
        </p:txBody>
      </p:sp>
      <p:sp>
        <p:nvSpPr>
          <p:cNvPr id="4" name="TextBox 3">
            <a:extLst>
              <a:ext uri="{FF2B5EF4-FFF2-40B4-BE49-F238E27FC236}">
                <a16:creationId xmlns:a16="http://schemas.microsoft.com/office/drawing/2014/main" id="{B607ACA5-9A7C-474F-EA77-03729E9EFAC3}"/>
              </a:ext>
            </a:extLst>
          </p:cNvPr>
          <p:cNvSpPr txBox="1"/>
          <p:nvPr/>
        </p:nvSpPr>
        <p:spPr>
          <a:xfrm>
            <a:off x="2231136" y="2030114"/>
            <a:ext cx="7729728" cy="4493538"/>
          </a:xfrm>
          <a:prstGeom prst="rect">
            <a:avLst/>
          </a:prstGeom>
          <a:noFill/>
        </p:spPr>
        <p:txBody>
          <a:bodyPr wrap="square" rtlCol="0">
            <a:spAutoFit/>
          </a:bodyPr>
          <a:lstStyle/>
          <a:p>
            <a:pPr marL="285750" indent="-285750">
              <a:buFont typeface="Arial" panose="020B0604020202020204" pitchFamily="34" charset="0"/>
              <a:buChar char="•"/>
            </a:pPr>
            <a:r>
              <a:rPr lang="en-US" sz="2200" dirty="0"/>
              <a:t>Writing</a:t>
            </a:r>
          </a:p>
          <a:p>
            <a:pPr marL="742950" lvl="1" indent="-285750">
              <a:buFont typeface="Arial" panose="020B0604020202020204" pitchFamily="34" charset="0"/>
              <a:buChar char="•"/>
            </a:pPr>
            <a:r>
              <a:rPr lang="en-US" sz="2200" dirty="0"/>
              <a:t>Series bible</a:t>
            </a:r>
          </a:p>
          <a:p>
            <a:pPr marL="742950" lvl="1" indent="-285750">
              <a:buFont typeface="Arial" panose="020B0604020202020204" pitchFamily="34" charset="0"/>
              <a:buChar char="•"/>
            </a:pPr>
            <a:r>
              <a:rPr lang="en-US" sz="2200" dirty="0"/>
              <a:t>Editing (proofreading, copyediting, fact checking, developmental editing)</a:t>
            </a:r>
          </a:p>
          <a:p>
            <a:pPr marL="285750" indent="-285750">
              <a:buFont typeface="Arial" panose="020B0604020202020204" pitchFamily="34" charset="0"/>
              <a:buChar char="•"/>
            </a:pPr>
            <a:r>
              <a:rPr lang="en-US" sz="2200" dirty="0"/>
              <a:t>Marketing</a:t>
            </a:r>
          </a:p>
          <a:p>
            <a:pPr marL="742950" lvl="1" indent="-285750">
              <a:buFont typeface="Arial" panose="020B0604020202020204" pitchFamily="34" charset="0"/>
              <a:buChar char="•"/>
            </a:pPr>
            <a:r>
              <a:rPr lang="en-US" sz="2200" dirty="0"/>
              <a:t>Market research</a:t>
            </a:r>
          </a:p>
          <a:p>
            <a:pPr marL="742950" lvl="1" indent="-285750">
              <a:buFont typeface="Arial" panose="020B0604020202020204" pitchFamily="34" charset="0"/>
              <a:buChar char="•"/>
            </a:pPr>
            <a:r>
              <a:rPr lang="en-US" sz="2200" dirty="0"/>
              <a:t>Ad copy / blurbs</a:t>
            </a:r>
          </a:p>
          <a:p>
            <a:pPr marL="742950" lvl="1" indent="-285750">
              <a:buFont typeface="Arial" panose="020B0604020202020204" pitchFamily="34" charset="0"/>
              <a:buChar char="•"/>
            </a:pPr>
            <a:r>
              <a:rPr lang="en-US" sz="2200" dirty="0"/>
              <a:t>Images</a:t>
            </a:r>
          </a:p>
          <a:p>
            <a:pPr marL="742950" lvl="1" indent="-285750">
              <a:buFont typeface="Arial" panose="020B0604020202020204" pitchFamily="34" charset="0"/>
              <a:buChar char="•"/>
            </a:pPr>
            <a:r>
              <a:rPr lang="en-US" sz="2200" dirty="0"/>
              <a:t>Videos</a:t>
            </a:r>
          </a:p>
          <a:p>
            <a:pPr marL="285750" indent="-285750">
              <a:buFont typeface="Arial" panose="020B0604020202020204" pitchFamily="34" charset="0"/>
              <a:buChar char="•"/>
            </a:pPr>
            <a:r>
              <a:rPr lang="en-US" sz="2200" dirty="0"/>
              <a:t>Admin / Marketing</a:t>
            </a:r>
          </a:p>
          <a:p>
            <a:pPr marL="742950" lvl="1" indent="-285750">
              <a:buFont typeface="Arial" panose="020B0604020202020204" pitchFamily="34" charset="0"/>
              <a:buChar char="•"/>
            </a:pPr>
            <a:r>
              <a:rPr lang="en-US" sz="2200" dirty="0"/>
              <a:t>Ad analysis</a:t>
            </a:r>
          </a:p>
          <a:p>
            <a:pPr marL="742950" lvl="1" indent="-285750">
              <a:buFont typeface="Arial" panose="020B0604020202020204" pitchFamily="34" charset="0"/>
              <a:buChar char="•"/>
            </a:pPr>
            <a:r>
              <a:rPr lang="en-US" sz="2200" dirty="0"/>
              <a:t>Profit tracking</a:t>
            </a:r>
          </a:p>
          <a:p>
            <a:pPr marL="742950" lvl="1" indent="-285750">
              <a:buFont typeface="Arial" panose="020B0604020202020204" pitchFamily="34" charset="0"/>
              <a:buChar char="•"/>
            </a:pPr>
            <a:r>
              <a:rPr lang="en-US" sz="2200" dirty="0"/>
              <a:t>Launching Facebook Ads</a:t>
            </a:r>
          </a:p>
        </p:txBody>
      </p:sp>
    </p:spTree>
    <p:extLst>
      <p:ext uri="{BB962C8B-B14F-4D97-AF65-F5344CB8AC3E}">
        <p14:creationId xmlns:p14="http://schemas.microsoft.com/office/powerpoint/2010/main" val="1535933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6944D-1EF8-4DCF-51A3-999B88D643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06C581-A2D8-C129-003D-86D32949856E}"/>
              </a:ext>
            </a:extLst>
          </p:cNvPr>
          <p:cNvSpPr>
            <a:spLocks noGrp="1"/>
          </p:cNvSpPr>
          <p:nvPr>
            <p:ph type="title"/>
          </p:nvPr>
        </p:nvSpPr>
        <p:spPr/>
        <p:txBody>
          <a:bodyPr/>
          <a:lstStyle/>
          <a:p>
            <a:r>
              <a:rPr lang="en-US" dirty="0"/>
              <a:t>The bottom Line</a:t>
            </a:r>
          </a:p>
        </p:txBody>
      </p:sp>
      <p:sp>
        <p:nvSpPr>
          <p:cNvPr id="3" name="Slide Number Placeholder 2">
            <a:extLst>
              <a:ext uri="{FF2B5EF4-FFF2-40B4-BE49-F238E27FC236}">
                <a16:creationId xmlns:a16="http://schemas.microsoft.com/office/drawing/2014/main" id="{081E08BE-F4BB-DF09-0FC3-C9407C5D4693}"/>
              </a:ext>
            </a:extLst>
          </p:cNvPr>
          <p:cNvSpPr>
            <a:spLocks noGrp="1"/>
          </p:cNvSpPr>
          <p:nvPr>
            <p:ph type="sldNum" sz="quarter" idx="12"/>
          </p:nvPr>
        </p:nvSpPr>
        <p:spPr>
          <a:solidFill>
            <a:srgbClr val="2FE5C9">
              <a:alpha val="70000"/>
            </a:srgbClr>
          </a:solidFill>
        </p:spPr>
        <p:txBody>
          <a:bodyPr/>
          <a:lstStyle/>
          <a:p>
            <a:fld id="{841F31CF-268E-4CF6-8BAE-AFEE307DC6CB}" type="slidenum">
              <a:rPr lang="en-US" smtClean="0"/>
              <a:t>15</a:t>
            </a:fld>
            <a:endParaRPr lang="en-US"/>
          </a:p>
        </p:txBody>
      </p:sp>
      <p:sp>
        <p:nvSpPr>
          <p:cNvPr id="4" name="TextBox 3">
            <a:extLst>
              <a:ext uri="{FF2B5EF4-FFF2-40B4-BE49-F238E27FC236}">
                <a16:creationId xmlns:a16="http://schemas.microsoft.com/office/drawing/2014/main" id="{7D5ED9EC-3661-BE7E-8035-A91546E5EE1E}"/>
              </a:ext>
            </a:extLst>
          </p:cNvPr>
          <p:cNvSpPr txBox="1"/>
          <p:nvPr/>
        </p:nvSpPr>
        <p:spPr>
          <a:xfrm>
            <a:off x="2231136" y="2030114"/>
            <a:ext cx="7729728" cy="2123658"/>
          </a:xfrm>
          <a:prstGeom prst="rect">
            <a:avLst/>
          </a:prstGeom>
          <a:noFill/>
        </p:spPr>
        <p:txBody>
          <a:bodyPr wrap="square" rtlCol="0">
            <a:spAutoFit/>
          </a:bodyPr>
          <a:lstStyle/>
          <a:p>
            <a:r>
              <a:rPr lang="en-US" sz="2200" dirty="0"/>
              <a:t>You now have the creative freedom to run the business you want.</a:t>
            </a:r>
          </a:p>
          <a:p>
            <a:endParaRPr lang="en-US" sz="2200" dirty="0"/>
          </a:p>
          <a:p>
            <a:r>
              <a:rPr lang="en-US" sz="2200" dirty="0"/>
              <a:t>My approach: throw a task to AI and see if it can do it.  Then refine if it shows promise / is useful. </a:t>
            </a:r>
          </a:p>
          <a:p>
            <a:endParaRPr lang="en-US" sz="2200" dirty="0"/>
          </a:p>
          <a:p>
            <a:r>
              <a:rPr lang="en-US" sz="2200" dirty="0"/>
              <a:t>And have fun with it. </a:t>
            </a:r>
          </a:p>
        </p:txBody>
      </p:sp>
    </p:spTree>
    <p:extLst>
      <p:ext uri="{BB962C8B-B14F-4D97-AF65-F5344CB8AC3E}">
        <p14:creationId xmlns:p14="http://schemas.microsoft.com/office/powerpoint/2010/main" val="948618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FE2AD-68EA-F10B-5D30-D1AB66003B9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38D710-1E53-5972-07ED-85E2965ACB05}"/>
              </a:ext>
            </a:extLst>
          </p:cNvPr>
          <p:cNvSpPr txBox="1"/>
          <p:nvPr/>
        </p:nvSpPr>
        <p:spPr>
          <a:xfrm>
            <a:off x="868680" y="1737360"/>
            <a:ext cx="2743200" cy="1280160"/>
          </a:xfrm>
          <a:prstGeom prst="rect">
            <a:avLst/>
          </a:prstGeom>
          <a:noFill/>
        </p:spPr>
        <p:txBody>
          <a:bodyPr wrap="square" lIns="0" tIns="0" rIns="0" bIns="0" anchor="t">
            <a:spAutoFit/>
          </a:bodyPr>
          <a:lstStyle/>
          <a:p>
            <a:pPr algn="l"/>
            <a:r>
              <a:rPr sz="8000" b="0" dirty="0">
                <a:solidFill>
                  <a:srgbClr val="2FE5C9"/>
                </a:solidFill>
                <a:latin typeface="Montserrat Light"/>
              </a:rPr>
              <a:t>0</a:t>
            </a:r>
            <a:r>
              <a:rPr lang="en-US" sz="8000" b="0" dirty="0">
                <a:solidFill>
                  <a:srgbClr val="2FE5C9"/>
                </a:solidFill>
                <a:latin typeface="Montserrat Light"/>
              </a:rPr>
              <a:t>3</a:t>
            </a:r>
            <a:endParaRPr sz="8000" b="0" dirty="0">
              <a:solidFill>
                <a:srgbClr val="2FE5C9"/>
              </a:solidFill>
              <a:latin typeface="Montserrat Light"/>
            </a:endParaRPr>
          </a:p>
        </p:txBody>
      </p:sp>
      <p:sp>
        <p:nvSpPr>
          <p:cNvPr id="3" name="TextBox 2">
            <a:extLst>
              <a:ext uri="{FF2B5EF4-FFF2-40B4-BE49-F238E27FC236}">
                <a16:creationId xmlns:a16="http://schemas.microsoft.com/office/drawing/2014/main" id="{7DC3EF82-FB33-68A4-E6F6-B44041617211}"/>
              </a:ext>
            </a:extLst>
          </p:cNvPr>
          <p:cNvSpPr txBox="1"/>
          <p:nvPr/>
        </p:nvSpPr>
        <p:spPr>
          <a:xfrm>
            <a:off x="914400" y="3154680"/>
            <a:ext cx="10058400" cy="1107996"/>
          </a:xfrm>
          <a:prstGeom prst="rect">
            <a:avLst/>
          </a:prstGeom>
          <a:noFill/>
        </p:spPr>
        <p:txBody>
          <a:bodyPr wrap="square" lIns="0" tIns="0" rIns="0" bIns="0" anchor="t">
            <a:spAutoFit/>
          </a:bodyPr>
          <a:lstStyle/>
          <a:p>
            <a:pPr algn="l"/>
            <a:r>
              <a:rPr lang="en-US" sz="3600" b="0" spc="350" dirty="0">
                <a:solidFill>
                  <a:srgbClr val="1A1A1A"/>
                </a:solidFill>
                <a:latin typeface="Montserrat SemiBold"/>
              </a:rPr>
              <a:t>AUTOMATING WITH CLAUDE COWORK</a:t>
            </a:r>
            <a:endParaRPr sz="3600" b="0" spc="350" dirty="0">
              <a:solidFill>
                <a:srgbClr val="1A1A1A"/>
              </a:solidFill>
              <a:latin typeface="Montserrat SemiBold"/>
            </a:endParaRPr>
          </a:p>
        </p:txBody>
      </p:sp>
      <p:sp>
        <p:nvSpPr>
          <p:cNvPr id="4" name="Rectangle 3">
            <a:extLst>
              <a:ext uri="{FF2B5EF4-FFF2-40B4-BE49-F238E27FC236}">
                <a16:creationId xmlns:a16="http://schemas.microsoft.com/office/drawing/2014/main" id="{E4BAACDA-0914-3B0B-44A9-266660A2F017}"/>
              </a:ext>
            </a:extLst>
          </p:cNvPr>
          <p:cNvSpPr/>
          <p:nvPr/>
        </p:nvSpPr>
        <p:spPr>
          <a:xfrm>
            <a:off x="914400" y="4399836"/>
            <a:ext cx="1005840" cy="50800"/>
          </a:xfrm>
          <a:prstGeom prst="rect">
            <a:avLst/>
          </a:prstGeom>
          <a:solidFill>
            <a:srgbClr val="2FE5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a:extLst>
              <a:ext uri="{FF2B5EF4-FFF2-40B4-BE49-F238E27FC236}">
                <a16:creationId xmlns:a16="http://schemas.microsoft.com/office/drawing/2014/main" id="{4E76AF9D-FD53-4F4E-27F1-4A4CFBF34ABF}"/>
              </a:ext>
            </a:extLst>
          </p:cNvPr>
          <p:cNvPicPr>
            <a:picLocks noChangeAspect="1"/>
          </p:cNvPicPr>
          <p:nvPr/>
        </p:nvPicPr>
        <p:blipFill>
          <a:blip r:embed="rId2"/>
          <a:stretch>
            <a:fillRect/>
          </a:stretch>
        </p:blipFill>
        <p:spPr>
          <a:xfrm>
            <a:off x="548640" y="6336792"/>
            <a:ext cx="2148840" cy="344728"/>
          </a:xfrm>
          <a:prstGeom prst="rect">
            <a:avLst/>
          </a:prstGeom>
        </p:spPr>
      </p:pic>
    </p:spTree>
    <p:extLst>
      <p:ext uri="{BB962C8B-B14F-4D97-AF65-F5344CB8AC3E}">
        <p14:creationId xmlns:p14="http://schemas.microsoft.com/office/powerpoint/2010/main" val="945772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136A0-BEE8-5569-1F1C-86622C1BB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A1CB5-5A1E-9AE8-9D52-02316A5D2878}"/>
              </a:ext>
            </a:extLst>
          </p:cNvPr>
          <p:cNvSpPr>
            <a:spLocks noGrp="1"/>
          </p:cNvSpPr>
          <p:nvPr>
            <p:ph type="title"/>
          </p:nvPr>
        </p:nvSpPr>
        <p:spPr/>
        <p:txBody>
          <a:bodyPr/>
          <a:lstStyle/>
          <a:p>
            <a:r>
              <a:rPr lang="en-US" dirty="0"/>
              <a:t>Claude </a:t>
            </a:r>
            <a:r>
              <a:rPr lang="en-US" dirty="0" err="1"/>
              <a:t>Cowork</a:t>
            </a:r>
            <a:endParaRPr lang="en-US" dirty="0"/>
          </a:p>
        </p:txBody>
      </p:sp>
      <p:sp>
        <p:nvSpPr>
          <p:cNvPr id="3" name="Slide Number Placeholder 2">
            <a:extLst>
              <a:ext uri="{FF2B5EF4-FFF2-40B4-BE49-F238E27FC236}">
                <a16:creationId xmlns:a16="http://schemas.microsoft.com/office/drawing/2014/main" id="{BFFF49ED-CF9A-4C8E-9AE1-BA268B86DCB3}"/>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17</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pic>
        <p:nvPicPr>
          <p:cNvPr id="5" name="Picture 4">
            <a:extLst>
              <a:ext uri="{FF2B5EF4-FFF2-40B4-BE49-F238E27FC236}">
                <a16:creationId xmlns:a16="http://schemas.microsoft.com/office/drawing/2014/main" id="{34638C04-F08A-9967-F2F9-B74EF7056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8464" y="2206020"/>
            <a:ext cx="7772400" cy="2725159"/>
          </a:xfrm>
          <a:prstGeom prst="rect">
            <a:avLst/>
          </a:prstGeom>
        </p:spPr>
      </p:pic>
      <p:sp>
        <p:nvSpPr>
          <p:cNvPr id="6" name="TextBox 5">
            <a:extLst>
              <a:ext uri="{FF2B5EF4-FFF2-40B4-BE49-F238E27FC236}">
                <a16:creationId xmlns:a16="http://schemas.microsoft.com/office/drawing/2014/main" id="{B154FD3D-EAD9-A91D-9627-B1F4B3A9592C}"/>
              </a:ext>
            </a:extLst>
          </p:cNvPr>
          <p:cNvSpPr txBox="1"/>
          <p:nvPr/>
        </p:nvSpPr>
        <p:spPr>
          <a:xfrm>
            <a:off x="3832955" y="5424866"/>
            <a:ext cx="4483417" cy="769441"/>
          </a:xfrm>
          <a:prstGeom prst="rect">
            <a:avLst/>
          </a:prstGeom>
          <a:noFill/>
        </p:spPr>
        <p:txBody>
          <a:bodyPr wrap="square">
            <a:spAutoFit/>
          </a:bodyPr>
          <a:lstStyle/>
          <a:p>
            <a:pPr algn="ctr"/>
            <a:r>
              <a:rPr lang="en-US" sz="2200" b="1" dirty="0"/>
              <a:t>Desktop App</a:t>
            </a:r>
          </a:p>
          <a:p>
            <a:pPr algn="ctr"/>
            <a:r>
              <a:rPr lang="en-US" sz="2200" dirty="0" err="1"/>
              <a:t>claude.com</a:t>
            </a:r>
            <a:r>
              <a:rPr lang="en-US" sz="2200" dirty="0"/>
              <a:t>/download</a:t>
            </a:r>
          </a:p>
        </p:txBody>
      </p:sp>
    </p:spTree>
    <p:extLst>
      <p:ext uri="{BB962C8B-B14F-4D97-AF65-F5344CB8AC3E}">
        <p14:creationId xmlns:p14="http://schemas.microsoft.com/office/powerpoint/2010/main" val="3823943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AC53A-C392-C5F9-5DF3-8887F49D9C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1B3091-5FAB-8D68-4CDE-70B7B704D144}"/>
              </a:ext>
            </a:extLst>
          </p:cNvPr>
          <p:cNvSpPr>
            <a:spLocks noGrp="1"/>
          </p:cNvSpPr>
          <p:nvPr>
            <p:ph type="title"/>
          </p:nvPr>
        </p:nvSpPr>
        <p:spPr/>
        <p:txBody>
          <a:bodyPr/>
          <a:lstStyle/>
          <a:p>
            <a:r>
              <a:rPr lang="en-US" dirty="0"/>
              <a:t>Claude </a:t>
            </a:r>
            <a:r>
              <a:rPr lang="en-US" dirty="0" err="1"/>
              <a:t>Cowork</a:t>
            </a:r>
            <a:r>
              <a:rPr lang="en-US" dirty="0"/>
              <a:t>: What IS IT?</a:t>
            </a:r>
          </a:p>
        </p:txBody>
      </p:sp>
      <p:sp>
        <p:nvSpPr>
          <p:cNvPr id="3" name="Slide Number Placeholder 2">
            <a:extLst>
              <a:ext uri="{FF2B5EF4-FFF2-40B4-BE49-F238E27FC236}">
                <a16:creationId xmlns:a16="http://schemas.microsoft.com/office/drawing/2014/main" id="{9AB56755-5476-C513-7BF3-CF7DE5E55249}"/>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18</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8E0C959A-7BF9-5D51-E81A-427C6268D270}"/>
              </a:ext>
            </a:extLst>
          </p:cNvPr>
          <p:cNvSpPr txBox="1"/>
          <p:nvPr/>
        </p:nvSpPr>
        <p:spPr>
          <a:xfrm>
            <a:off x="2231136" y="2004969"/>
            <a:ext cx="7729728" cy="4832092"/>
          </a:xfrm>
          <a:prstGeom prst="rect">
            <a:avLst/>
          </a:prstGeom>
          <a:noFill/>
        </p:spPr>
        <p:txBody>
          <a:bodyPr wrap="square" rtlCol="0">
            <a:spAutoFit/>
          </a:bodyPr>
          <a:lstStyle/>
          <a:p>
            <a:pPr marL="342900" indent="-342900" fontAlgn="base">
              <a:buFont typeface="Arial" panose="020B0604020202020204" pitchFamily="34" charset="0"/>
              <a:buChar char="•"/>
            </a:pPr>
            <a:r>
              <a:rPr lang="en-US" sz="2200" dirty="0" err="1">
                <a:solidFill>
                  <a:srgbClr val="000000"/>
                </a:solidFill>
              </a:rPr>
              <a:t>Cowork</a:t>
            </a:r>
            <a:r>
              <a:rPr lang="en-US" sz="2200" dirty="0">
                <a:solidFill>
                  <a:srgbClr val="000000"/>
                </a:solidFill>
              </a:rPr>
              <a:t> is included with your Claude Pro subscription ($20/</a:t>
            </a:r>
            <a:r>
              <a:rPr lang="en-US" sz="2200" dirty="0" err="1">
                <a:solidFill>
                  <a:srgbClr val="000000"/>
                </a:solidFill>
              </a:rPr>
              <a:t>mo</a:t>
            </a:r>
            <a:r>
              <a:rPr lang="en-US" sz="2200" dirty="0">
                <a:solidFill>
                  <a:srgbClr val="000000"/>
                </a:solidFill>
              </a:rPr>
              <a:t>). I’d recommend the Max plan ($100/</a:t>
            </a:r>
            <a:r>
              <a:rPr lang="en-US" sz="2200" dirty="0" err="1">
                <a:solidFill>
                  <a:srgbClr val="000000"/>
                </a:solidFill>
              </a:rPr>
              <a:t>mo</a:t>
            </a:r>
            <a:r>
              <a:rPr lang="en-US" sz="2200" dirty="0">
                <a:solidFill>
                  <a:srgbClr val="000000"/>
                </a:solidFill>
              </a:rPr>
              <a:t> - $200/</a:t>
            </a:r>
            <a:r>
              <a:rPr lang="en-US" sz="2200" dirty="0" err="1">
                <a:solidFill>
                  <a:srgbClr val="000000"/>
                </a:solidFill>
              </a:rPr>
              <a:t>mo</a:t>
            </a:r>
            <a:r>
              <a:rPr lang="en-US" sz="2200" dirty="0">
                <a:solidFill>
                  <a:srgbClr val="000000"/>
                </a:solidFill>
              </a:rPr>
              <a:t>) if AI is a core pillar of your business. </a:t>
            </a:r>
          </a:p>
          <a:p>
            <a:pPr marL="800100" lvl="1" indent="-342900" fontAlgn="base">
              <a:buFont typeface="Arial" panose="020B0604020202020204" pitchFamily="34" charset="0"/>
              <a:buChar char="•"/>
            </a:pPr>
            <a:r>
              <a:rPr lang="en-US" sz="2200" dirty="0">
                <a:solidFill>
                  <a:srgbClr val="000000"/>
                </a:solidFill>
              </a:rPr>
              <a:t>ChatGPT Work is OpenAI’s version of </a:t>
            </a:r>
            <a:r>
              <a:rPr lang="en-US" sz="2200" dirty="0" err="1">
                <a:solidFill>
                  <a:srgbClr val="000000"/>
                </a:solidFill>
              </a:rPr>
              <a:t>Cowork</a:t>
            </a:r>
            <a:endParaRPr lang="en-US" sz="2200" dirty="0"/>
          </a:p>
          <a:p>
            <a:pPr marL="342900" indent="-342900" fontAlgn="base">
              <a:buFont typeface="Arial" panose="020B0604020202020204" pitchFamily="34" charset="0"/>
              <a:buChar char="•"/>
            </a:pPr>
            <a:r>
              <a:rPr lang="en-US" sz="2200" dirty="0"/>
              <a:t>Claude </a:t>
            </a:r>
            <a:r>
              <a:rPr lang="en-US" sz="2200" dirty="0" err="1"/>
              <a:t>Cowork</a:t>
            </a:r>
            <a:r>
              <a:rPr lang="en-US" sz="2200" dirty="0"/>
              <a:t> is an </a:t>
            </a:r>
            <a:r>
              <a:rPr lang="en-US" sz="2200" b="1" dirty="0"/>
              <a:t>agent</a:t>
            </a:r>
            <a:r>
              <a:rPr lang="en-US" sz="2200" dirty="0"/>
              <a:t>.  </a:t>
            </a:r>
            <a:r>
              <a:rPr lang="en-US" sz="2200" dirty="0">
                <a:solidFill>
                  <a:srgbClr val="000000"/>
                </a:solidFill>
              </a:rPr>
              <a:t>An </a:t>
            </a:r>
            <a:r>
              <a:rPr lang="en-US" sz="2200" b="1" dirty="0">
                <a:solidFill>
                  <a:srgbClr val="000000"/>
                </a:solidFill>
              </a:rPr>
              <a:t>agent </a:t>
            </a:r>
            <a:r>
              <a:rPr lang="en-US" sz="2200" dirty="0">
                <a:solidFill>
                  <a:srgbClr val="000000"/>
                </a:solidFill>
              </a:rPr>
              <a:t>is something or someone that can perform actions on your behalf.</a:t>
            </a:r>
          </a:p>
          <a:p>
            <a:pPr marL="800100" lvl="1" indent="-342900" fontAlgn="base">
              <a:buFont typeface="Arial" panose="020B0604020202020204" pitchFamily="34" charset="0"/>
              <a:buChar char="•"/>
            </a:pPr>
            <a:r>
              <a:rPr lang="en-US" sz="2200" dirty="0">
                <a:solidFill>
                  <a:srgbClr val="000000"/>
                </a:solidFill>
              </a:rPr>
              <a:t>E.g., real estate agent sells your house on your behalf</a:t>
            </a:r>
          </a:p>
          <a:p>
            <a:pPr marL="800100" lvl="1" indent="-342900" fontAlgn="base">
              <a:buFont typeface="Arial" panose="020B0604020202020204" pitchFamily="34" charset="0"/>
              <a:buChar char="•"/>
            </a:pPr>
            <a:r>
              <a:rPr lang="en-US" sz="2200" dirty="0">
                <a:solidFill>
                  <a:srgbClr val="000000"/>
                </a:solidFill>
              </a:rPr>
              <a:t>An AI agent performs tasks for you </a:t>
            </a:r>
            <a:r>
              <a:rPr lang="en-US" sz="2200" b="1" dirty="0">
                <a:solidFill>
                  <a:srgbClr val="000000"/>
                </a:solidFill>
              </a:rPr>
              <a:t>using tools </a:t>
            </a:r>
            <a:r>
              <a:rPr lang="en-US" sz="2200" dirty="0">
                <a:solidFill>
                  <a:srgbClr val="000000"/>
                </a:solidFill>
              </a:rPr>
              <a:t>(like the browser, Google Docs, Canva etc.) and </a:t>
            </a:r>
            <a:r>
              <a:rPr lang="en-US" sz="2200" b="1" dirty="0">
                <a:solidFill>
                  <a:srgbClr val="000000"/>
                </a:solidFill>
              </a:rPr>
              <a:t>context</a:t>
            </a:r>
            <a:r>
              <a:rPr lang="en-US" sz="2200" dirty="0">
                <a:solidFill>
                  <a:srgbClr val="000000"/>
                </a:solidFill>
              </a:rPr>
              <a:t> (information, data etc.)</a:t>
            </a:r>
          </a:p>
          <a:p>
            <a:pPr marL="800100" lvl="1" indent="-342900" fontAlgn="base">
              <a:buFont typeface="Arial" panose="020B0604020202020204" pitchFamily="34" charset="0"/>
              <a:buChar char="•"/>
            </a:pPr>
            <a:r>
              <a:rPr lang="en-US" sz="2200" dirty="0">
                <a:solidFill>
                  <a:srgbClr val="000000"/>
                </a:solidFill>
              </a:rPr>
              <a:t>In other words: it can do stuff on its own.  This means you can work asynchronously: give it a task, go do something else, then come back. You can even have </a:t>
            </a:r>
            <a:r>
              <a:rPr lang="en-US" sz="2200" dirty="0" err="1">
                <a:solidFill>
                  <a:srgbClr val="000000"/>
                </a:solidFill>
              </a:rPr>
              <a:t>Cowork</a:t>
            </a:r>
            <a:r>
              <a:rPr lang="en-US" sz="2200" dirty="0">
                <a:solidFill>
                  <a:srgbClr val="000000"/>
                </a:solidFill>
              </a:rPr>
              <a:t> do </a:t>
            </a:r>
            <a:r>
              <a:rPr lang="en-US" sz="2200" i="1" dirty="0">
                <a:solidFill>
                  <a:srgbClr val="000000"/>
                </a:solidFill>
              </a:rPr>
              <a:t>multiple </a:t>
            </a:r>
            <a:r>
              <a:rPr lang="en-US" sz="2200" dirty="0">
                <a:solidFill>
                  <a:srgbClr val="000000"/>
                </a:solidFill>
              </a:rPr>
              <a:t>different</a:t>
            </a:r>
            <a:r>
              <a:rPr lang="en-US" sz="2200" i="1" dirty="0">
                <a:solidFill>
                  <a:srgbClr val="000000"/>
                </a:solidFill>
              </a:rPr>
              <a:t> </a:t>
            </a:r>
            <a:r>
              <a:rPr lang="en-US" sz="2200" dirty="0">
                <a:solidFill>
                  <a:srgbClr val="000000"/>
                </a:solidFill>
              </a:rPr>
              <a:t>tasks at the same time. </a:t>
            </a:r>
          </a:p>
        </p:txBody>
      </p:sp>
    </p:spTree>
    <p:extLst>
      <p:ext uri="{BB962C8B-B14F-4D97-AF65-F5344CB8AC3E}">
        <p14:creationId xmlns:p14="http://schemas.microsoft.com/office/powerpoint/2010/main" val="795877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F28AA-E53B-F659-6C75-748CF4E46E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000B09-EB3B-8E7F-F9C8-B27B3BDC79FC}"/>
              </a:ext>
            </a:extLst>
          </p:cNvPr>
          <p:cNvSpPr>
            <a:spLocks noGrp="1"/>
          </p:cNvSpPr>
          <p:nvPr>
            <p:ph type="title"/>
          </p:nvPr>
        </p:nvSpPr>
        <p:spPr/>
        <p:txBody>
          <a:bodyPr/>
          <a:lstStyle/>
          <a:p>
            <a:r>
              <a:rPr lang="en-US" dirty="0"/>
              <a:t>Claude </a:t>
            </a:r>
            <a:r>
              <a:rPr lang="en-US" dirty="0" err="1"/>
              <a:t>Cowork</a:t>
            </a:r>
            <a:r>
              <a:rPr lang="en-US" dirty="0"/>
              <a:t>: What IS IT?</a:t>
            </a:r>
          </a:p>
        </p:txBody>
      </p:sp>
      <p:sp>
        <p:nvSpPr>
          <p:cNvPr id="3" name="Slide Number Placeholder 2">
            <a:extLst>
              <a:ext uri="{FF2B5EF4-FFF2-40B4-BE49-F238E27FC236}">
                <a16:creationId xmlns:a16="http://schemas.microsoft.com/office/drawing/2014/main" id="{4BBF5A1B-6463-8EB1-7C68-1346ACE73759}"/>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19</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CD0887CF-8A4B-976E-9CF0-F6CFE17D3BE6}"/>
              </a:ext>
            </a:extLst>
          </p:cNvPr>
          <p:cNvSpPr txBox="1"/>
          <p:nvPr/>
        </p:nvSpPr>
        <p:spPr>
          <a:xfrm>
            <a:off x="2231136" y="2004969"/>
            <a:ext cx="7729728" cy="5170646"/>
          </a:xfrm>
          <a:prstGeom prst="rect">
            <a:avLst/>
          </a:prstGeom>
          <a:noFill/>
        </p:spPr>
        <p:txBody>
          <a:bodyPr wrap="square" rtlCol="0">
            <a:spAutoFit/>
          </a:bodyPr>
          <a:lstStyle/>
          <a:p>
            <a:pPr marL="342900" indent="-342900" fontAlgn="base">
              <a:buFont typeface="Arial" panose="020B0604020202020204" pitchFamily="34" charset="0"/>
              <a:buChar char="•"/>
            </a:pPr>
            <a:r>
              <a:rPr lang="en-US" sz="2200" dirty="0" err="1">
                <a:solidFill>
                  <a:srgbClr val="000000"/>
                </a:solidFill>
              </a:rPr>
              <a:t>Cowork</a:t>
            </a:r>
            <a:r>
              <a:rPr lang="en-US" sz="2200" dirty="0">
                <a:solidFill>
                  <a:srgbClr val="000000"/>
                </a:solidFill>
              </a:rPr>
              <a:t> uses the same interface + model as the regular chat-based Claude (use Opus 5.5 or Fable 5.1). </a:t>
            </a:r>
          </a:p>
          <a:p>
            <a:pPr marL="800100" lvl="1" indent="-342900" fontAlgn="base">
              <a:buFont typeface="Arial" panose="020B0604020202020204" pitchFamily="34" charset="0"/>
              <a:buChar char="•"/>
            </a:pPr>
            <a:r>
              <a:rPr lang="en-US" sz="2200" dirty="0">
                <a:solidFill>
                  <a:srgbClr val="000000"/>
                </a:solidFill>
              </a:rPr>
              <a:t>I recommend using the desktop app because it syncs with the web app but can access, edit, and create files on your actual computer.  Give it a dedicated folder to work in. This reduces </a:t>
            </a:r>
            <a:r>
              <a:rPr lang="en-US" sz="2200" b="1" dirty="0">
                <a:solidFill>
                  <a:srgbClr val="000000"/>
                </a:solidFill>
              </a:rPr>
              <a:t>friction</a:t>
            </a:r>
            <a:r>
              <a:rPr lang="en-US" sz="2200" dirty="0">
                <a:solidFill>
                  <a:srgbClr val="000000"/>
                </a:solidFill>
              </a:rPr>
              <a:t> (no downloading, uploading tons of files). </a:t>
            </a:r>
          </a:p>
          <a:p>
            <a:pPr marL="800100" lvl="1" indent="-342900" fontAlgn="base">
              <a:buFont typeface="Arial" panose="020B0604020202020204" pitchFamily="34" charset="0"/>
              <a:buChar char="•"/>
            </a:pPr>
            <a:r>
              <a:rPr lang="en-US" sz="2200" dirty="0">
                <a:solidFill>
                  <a:srgbClr val="000000"/>
                </a:solidFill>
              </a:rPr>
              <a:t>It also has more </a:t>
            </a:r>
            <a:r>
              <a:rPr lang="en-US" sz="2200" b="1" dirty="0">
                <a:solidFill>
                  <a:srgbClr val="000000"/>
                </a:solidFill>
              </a:rPr>
              <a:t>context</a:t>
            </a:r>
            <a:r>
              <a:rPr lang="en-US" sz="2200" dirty="0">
                <a:solidFill>
                  <a:srgbClr val="000000"/>
                </a:solidFill>
              </a:rPr>
              <a:t> since you can include documents in this folder with info on your business / yourself that it pulls from each time you execute a task.</a:t>
            </a:r>
          </a:p>
          <a:p>
            <a:pPr marL="800100" lvl="1" indent="-342900" fontAlgn="base">
              <a:buFont typeface="Arial" panose="020B0604020202020204" pitchFamily="34" charset="0"/>
              <a:buChar char="•"/>
            </a:pPr>
            <a:r>
              <a:rPr lang="en-US" sz="2200" dirty="0">
                <a:solidFill>
                  <a:srgbClr val="000000"/>
                </a:solidFill>
              </a:rPr>
              <a:t>You can also </a:t>
            </a:r>
            <a:r>
              <a:rPr lang="en-US" sz="2200" b="1" dirty="0">
                <a:solidFill>
                  <a:srgbClr val="000000"/>
                </a:solidFill>
              </a:rPr>
              <a:t>schedule</a:t>
            </a:r>
            <a:r>
              <a:rPr lang="en-US" sz="2200" dirty="0">
                <a:solidFill>
                  <a:srgbClr val="000000"/>
                </a:solidFill>
              </a:rPr>
              <a:t> tasks on a recurring basis. </a:t>
            </a:r>
          </a:p>
          <a:p>
            <a:pPr marL="342900" indent="-342900" fontAlgn="base">
              <a:buFont typeface="Arial" panose="020B0604020202020204" pitchFamily="34" charset="0"/>
              <a:buChar char="•"/>
            </a:pPr>
            <a:r>
              <a:rPr lang="en-US" sz="2200" dirty="0">
                <a:solidFill>
                  <a:srgbClr val="000000"/>
                </a:solidFill>
              </a:rPr>
              <a:t>This is the single most powerful / transformative piece of software I’ve ever used. </a:t>
            </a:r>
          </a:p>
          <a:p>
            <a:pPr marL="800100" lvl="1" indent="-342900" fontAlgn="base">
              <a:buFont typeface="Arial" panose="020B0604020202020204" pitchFamily="34" charset="0"/>
              <a:buChar char="•"/>
            </a:pPr>
            <a:r>
              <a:rPr lang="en-US" sz="2200" dirty="0">
                <a:solidFill>
                  <a:srgbClr val="000000"/>
                </a:solidFill>
              </a:rPr>
              <a:t>ChatGPT / Claude = dial up</a:t>
            </a:r>
          </a:p>
          <a:p>
            <a:pPr marL="800100" lvl="1" indent="-342900" fontAlgn="base">
              <a:buFont typeface="Arial" panose="020B0604020202020204" pitchFamily="34" charset="0"/>
              <a:buChar char="•"/>
            </a:pPr>
            <a:r>
              <a:rPr lang="en-US" sz="2200" dirty="0" err="1">
                <a:solidFill>
                  <a:srgbClr val="000000"/>
                </a:solidFill>
              </a:rPr>
              <a:t>Cowork</a:t>
            </a:r>
            <a:r>
              <a:rPr lang="en-US" sz="2200" dirty="0">
                <a:solidFill>
                  <a:srgbClr val="000000"/>
                </a:solidFill>
              </a:rPr>
              <a:t> / Claude Code = broadband</a:t>
            </a:r>
            <a:endParaRPr lang="en-US" sz="2200" dirty="0"/>
          </a:p>
          <a:p>
            <a:pPr marL="800100" lvl="1" indent="-342900" fontAlgn="base">
              <a:buFont typeface="Arial" panose="020B0604020202020204" pitchFamily="34" charset="0"/>
              <a:buChar char="•"/>
            </a:pPr>
            <a:endParaRPr lang="en-US" sz="2200" dirty="0">
              <a:solidFill>
                <a:srgbClr val="000000"/>
              </a:solidFill>
              <a:latin typeface="Gill Sans MT" panose="020B0502020104020203"/>
            </a:endParaRPr>
          </a:p>
        </p:txBody>
      </p:sp>
    </p:spTree>
    <p:extLst>
      <p:ext uri="{BB962C8B-B14F-4D97-AF65-F5344CB8AC3E}">
        <p14:creationId xmlns:p14="http://schemas.microsoft.com/office/powerpoint/2010/main" val="3598218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A3EAC-FA84-5D6F-B124-313B230553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2137B4-2B6E-2555-7998-00D143373BF4}"/>
              </a:ext>
            </a:extLst>
          </p:cNvPr>
          <p:cNvSpPr>
            <a:spLocks noGrp="1"/>
          </p:cNvSpPr>
          <p:nvPr>
            <p:ph type="title"/>
          </p:nvPr>
        </p:nvSpPr>
        <p:spPr/>
        <p:txBody>
          <a:bodyPr/>
          <a:lstStyle/>
          <a:p>
            <a:r>
              <a:rPr lang="en-US" dirty="0"/>
              <a:t>Demo: What </a:t>
            </a:r>
            <a:r>
              <a:rPr lang="en-US" dirty="0" err="1"/>
              <a:t>aBout</a:t>
            </a:r>
            <a:r>
              <a:rPr lang="en-US"/>
              <a:t> This 90% Claim, Man?</a:t>
            </a:r>
            <a:endParaRPr lang="en-US" dirty="0"/>
          </a:p>
        </p:txBody>
      </p:sp>
      <p:sp>
        <p:nvSpPr>
          <p:cNvPr id="3" name="Slide Number Placeholder 2">
            <a:extLst>
              <a:ext uri="{FF2B5EF4-FFF2-40B4-BE49-F238E27FC236}">
                <a16:creationId xmlns:a16="http://schemas.microsoft.com/office/drawing/2014/main" id="{39EF6078-4815-BBD8-CC07-6DADEBB8C5A4}"/>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20</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Tree>
    <p:extLst>
      <p:ext uri="{BB962C8B-B14F-4D97-AF65-F5344CB8AC3E}">
        <p14:creationId xmlns:p14="http://schemas.microsoft.com/office/powerpoint/2010/main" val="3706034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7B877-05CF-69DD-1DF4-5A41B992968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C7CD2A-0C48-378C-6C81-507ADB04F775}"/>
              </a:ext>
            </a:extLst>
          </p:cNvPr>
          <p:cNvSpPr txBox="1"/>
          <p:nvPr/>
        </p:nvSpPr>
        <p:spPr>
          <a:xfrm>
            <a:off x="868680" y="1737360"/>
            <a:ext cx="2743200" cy="1280160"/>
          </a:xfrm>
          <a:prstGeom prst="rect">
            <a:avLst/>
          </a:prstGeom>
          <a:noFill/>
        </p:spPr>
        <p:txBody>
          <a:bodyPr wrap="square" lIns="0" tIns="0" rIns="0" bIns="0" anchor="t">
            <a:spAutoFit/>
          </a:bodyPr>
          <a:lstStyle/>
          <a:p>
            <a:pPr algn="l"/>
            <a:r>
              <a:rPr sz="8000" b="0" dirty="0">
                <a:solidFill>
                  <a:srgbClr val="2FE5C9"/>
                </a:solidFill>
                <a:latin typeface="Montserrat Light"/>
              </a:rPr>
              <a:t>0</a:t>
            </a:r>
            <a:r>
              <a:rPr lang="en-US" sz="8000" dirty="0">
                <a:solidFill>
                  <a:srgbClr val="2FE5C9"/>
                </a:solidFill>
                <a:latin typeface="Montserrat Light"/>
              </a:rPr>
              <a:t>4</a:t>
            </a:r>
            <a:endParaRPr sz="8000" b="0" dirty="0">
              <a:solidFill>
                <a:srgbClr val="2FE5C9"/>
              </a:solidFill>
              <a:latin typeface="Montserrat Light"/>
            </a:endParaRPr>
          </a:p>
        </p:txBody>
      </p:sp>
      <p:sp>
        <p:nvSpPr>
          <p:cNvPr id="3" name="TextBox 2">
            <a:extLst>
              <a:ext uri="{FF2B5EF4-FFF2-40B4-BE49-F238E27FC236}">
                <a16:creationId xmlns:a16="http://schemas.microsoft.com/office/drawing/2014/main" id="{145FA199-66E4-5BC5-045E-084A5974BE7C}"/>
              </a:ext>
            </a:extLst>
          </p:cNvPr>
          <p:cNvSpPr txBox="1"/>
          <p:nvPr/>
        </p:nvSpPr>
        <p:spPr>
          <a:xfrm>
            <a:off x="914400" y="3154680"/>
            <a:ext cx="10058400" cy="553998"/>
          </a:xfrm>
          <a:prstGeom prst="rect">
            <a:avLst/>
          </a:prstGeom>
          <a:noFill/>
        </p:spPr>
        <p:txBody>
          <a:bodyPr wrap="square" lIns="0" tIns="0" rIns="0" bIns="0" anchor="t">
            <a:spAutoFit/>
          </a:bodyPr>
          <a:lstStyle/>
          <a:p>
            <a:pPr algn="l"/>
            <a:r>
              <a:rPr lang="en-US" sz="3600" b="0" spc="350" dirty="0">
                <a:solidFill>
                  <a:srgbClr val="1A1A1A"/>
                </a:solidFill>
                <a:latin typeface="Montserrat SemiBold"/>
              </a:rPr>
              <a:t>SKILLS: FRAMEWORKS</a:t>
            </a:r>
            <a:endParaRPr sz="3600" b="0" spc="350" dirty="0">
              <a:solidFill>
                <a:srgbClr val="1A1A1A"/>
              </a:solidFill>
              <a:latin typeface="Montserrat SemiBold"/>
            </a:endParaRPr>
          </a:p>
        </p:txBody>
      </p:sp>
      <p:sp>
        <p:nvSpPr>
          <p:cNvPr id="4" name="Rectangle 3">
            <a:extLst>
              <a:ext uri="{FF2B5EF4-FFF2-40B4-BE49-F238E27FC236}">
                <a16:creationId xmlns:a16="http://schemas.microsoft.com/office/drawing/2014/main" id="{0BA851D3-56FC-12C9-A356-E9DD303AF981}"/>
              </a:ext>
            </a:extLst>
          </p:cNvPr>
          <p:cNvSpPr/>
          <p:nvPr/>
        </p:nvSpPr>
        <p:spPr>
          <a:xfrm>
            <a:off x="941832" y="3977639"/>
            <a:ext cx="1005840" cy="50800"/>
          </a:xfrm>
          <a:prstGeom prst="rect">
            <a:avLst/>
          </a:prstGeom>
          <a:solidFill>
            <a:srgbClr val="2FE5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a:extLst>
              <a:ext uri="{FF2B5EF4-FFF2-40B4-BE49-F238E27FC236}">
                <a16:creationId xmlns:a16="http://schemas.microsoft.com/office/drawing/2014/main" id="{2CD97D82-9CD2-5F8E-FA9D-AE23B8B3E48B}"/>
              </a:ext>
            </a:extLst>
          </p:cNvPr>
          <p:cNvPicPr>
            <a:picLocks noChangeAspect="1"/>
          </p:cNvPicPr>
          <p:nvPr/>
        </p:nvPicPr>
        <p:blipFill>
          <a:blip r:embed="rId2"/>
          <a:stretch>
            <a:fillRect/>
          </a:stretch>
        </p:blipFill>
        <p:spPr>
          <a:xfrm>
            <a:off x="548640" y="6336792"/>
            <a:ext cx="2148840" cy="344728"/>
          </a:xfrm>
          <a:prstGeom prst="rect">
            <a:avLst/>
          </a:prstGeom>
        </p:spPr>
      </p:pic>
    </p:spTree>
    <p:extLst>
      <p:ext uri="{BB962C8B-B14F-4D97-AF65-F5344CB8AC3E}">
        <p14:creationId xmlns:p14="http://schemas.microsoft.com/office/powerpoint/2010/main" val="320091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195D-70E6-7E0A-7D8D-B229B81178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39B9E7-AC4A-7B56-57D8-5B598F5D1B89}"/>
              </a:ext>
            </a:extLst>
          </p:cNvPr>
          <p:cNvSpPr>
            <a:spLocks noGrp="1"/>
          </p:cNvSpPr>
          <p:nvPr>
            <p:ph type="title"/>
          </p:nvPr>
        </p:nvSpPr>
        <p:spPr/>
        <p:txBody>
          <a:bodyPr/>
          <a:lstStyle/>
          <a:p>
            <a:r>
              <a:rPr lang="en-US" dirty="0" err="1"/>
              <a:t>Cowork</a:t>
            </a:r>
            <a:r>
              <a:rPr lang="en-US" dirty="0"/>
              <a:t>: Skills</a:t>
            </a:r>
          </a:p>
        </p:txBody>
      </p:sp>
      <p:sp>
        <p:nvSpPr>
          <p:cNvPr id="3" name="Slide Number Placeholder 2">
            <a:extLst>
              <a:ext uri="{FF2B5EF4-FFF2-40B4-BE49-F238E27FC236}">
                <a16:creationId xmlns:a16="http://schemas.microsoft.com/office/drawing/2014/main" id="{5B7C95A3-0EBB-65EF-1633-F0C09D8BDDCC}"/>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22</a:t>
            </a:fld>
            <a:endParaRPr kumimoji="0" lang="en-US" sz="1100" b="0" i="0" u="none" strike="noStrike" kern="1200" cap="none" spc="0" normalizeH="0" baseline="0" noProof="0" dirty="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EFF599D0-E0B3-B3A1-EC4E-0EE2A92D6945}"/>
              </a:ext>
            </a:extLst>
          </p:cNvPr>
          <p:cNvSpPr txBox="1"/>
          <p:nvPr/>
        </p:nvSpPr>
        <p:spPr>
          <a:xfrm>
            <a:off x="2231135" y="2004969"/>
            <a:ext cx="7988629" cy="4493538"/>
          </a:xfrm>
          <a:prstGeom prst="rect">
            <a:avLst/>
          </a:prstGeom>
          <a:noFill/>
        </p:spPr>
        <p:txBody>
          <a:bodyPr wrap="square" rtlCol="0">
            <a:spAutoFit/>
          </a:bodyPr>
          <a:lstStyle/>
          <a:p>
            <a:pPr marL="342900" indent="-342900" fontAlgn="base">
              <a:buFont typeface="Arial" panose="020B0604020202020204" pitchFamily="34" charset="0"/>
              <a:buChar char="•"/>
            </a:pPr>
            <a:r>
              <a:rPr lang="en-US" sz="2200" b="1" dirty="0">
                <a:solidFill>
                  <a:srgbClr val="000000"/>
                </a:solidFill>
                <a:latin typeface="Gill Sans MT" panose="020B0502020104020203"/>
              </a:rPr>
              <a:t>Skills </a:t>
            </a:r>
            <a:r>
              <a:rPr lang="en-US" sz="2200" dirty="0">
                <a:solidFill>
                  <a:srgbClr val="000000"/>
                </a:solidFill>
                <a:latin typeface="Gill Sans MT" panose="020B0502020104020203"/>
              </a:rPr>
              <a:t>are the most powerful part of </a:t>
            </a:r>
            <a:r>
              <a:rPr lang="en-US" sz="2200" dirty="0" err="1">
                <a:solidFill>
                  <a:srgbClr val="000000"/>
                </a:solidFill>
                <a:latin typeface="Gill Sans MT" panose="020B0502020104020203"/>
              </a:rPr>
              <a:t>Cowork</a:t>
            </a:r>
            <a:r>
              <a:rPr lang="en-US" sz="2200" dirty="0">
                <a:solidFill>
                  <a:srgbClr val="000000"/>
                </a:solidFill>
                <a:latin typeface="Gill Sans MT" panose="020B0502020104020203"/>
              </a:rPr>
              <a:t>. They are also available in regular chat-based Claude. </a:t>
            </a:r>
          </a:p>
          <a:p>
            <a:pPr marL="342900" indent="-342900" fontAlgn="base">
              <a:buFont typeface="Arial" panose="020B0604020202020204" pitchFamily="34" charset="0"/>
              <a:buChar char="•"/>
            </a:pPr>
            <a:r>
              <a:rPr lang="en-US" sz="2200" dirty="0">
                <a:solidFill>
                  <a:srgbClr val="000000"/>
                </a:solidFill>
                <a:latin typeface="Gill Sans MT" panose="020B0502020104020203"/>
              </a:rPr>
              <a:t>A Skill is a step-by-step process (SOPs), similar to a prompt. The difference is that a Skill can execute much more complex tasks automatically without copying + </a:t>
            </a:r>
            <a:r>
              <a:rPr lang="en-US" sz="2200" dirty="0">
                <a:solidFill>
                  <a:srgbClr val="000000"/>
                </a:solidFill>
              </a:rPr>
              <a:t>pasting.  You can also have a Skill call </a:t>
            </a:r>
            <a:r>
              <a:rPr lang="en-US" sz="2200" i="1" dirty="0">
                <a:solidFill>
                  <a:srgbClr val="000000"/>
                </a:solidFill>
              </a:rPr>
              <a:t>other </a:t>
            </a:r>
            <a:r>
              <a:rPr lang="en-US" sz="2200" dirty="0">
                <a:solidFill>
                  <a:srgbClr val="000000"/>
                </a:solidFill>
              </a:rPr>
              <a:t>Skills as part of a longer </a:t>
            </a:r>
            <a:r>
              <a:rPr lang="en-US" sz="2200">
                <a:solidFill>
                  <a:srgbClr val="000000"/>
                </a:solidFill>
              </a:rPr>
              <a:t>workflow.</a:t>
            </a:r>
            <a:endParaRPr lang="en-US" sz="2200" dirty="0">
              <a:solidFill>
                <a:srgbClr val="000000"/>
              </a:solidFill>
              <a:latin typeface="Gill Sans MT" panose="020B0502020104020203"/>
            </a:endParaRPr>
          </a:p>
          <a:p>
            <a:pPr marL="342900" indent="-342900" fontAlgn="base">
              <a:buFont typeface="Arial" panose="020B0604020202020204" pitchFamily="34" charset="0"/>
              <a:buChar char="•"/>
            </a:pPr>
            <a:r>
              <a:rPr lang="en-US" sz="2200" dirty="0">
                <a:solidFill>
                  <a:srgbClr val="000000"/>
                </a:solidFill>
                <a:latin typeface="Gill Sans MT" panose="020B0502020104020203"/>
              </a:rPr>
              <a:t>Once you build a Skill you can use it whenever you want.</a:t>
            </a:r>
          </a:p>
          <a:p>
            <a:pPr marL="342900" indent="-342900" fontAlgn="base">
              <a:buFont typeface="Arial" panose="020B0604020202020204" pitchFamily="34" charset="0"/>
              <a:buChar char="•"/>
            </a:pPr>
            <a:r>
              <a:rPr lang="en-US" sz="2200" dirty="0">
                <a:solidFill>
                  <a:srgbClr val="000000"/>
                </a:solidFill>
                <a:latin typeface="Gill Sans MT" panose="020B0502020104020203"/>
              </a:rPr>
              <a:t>Building a Skill not only automates the task, but also allows you to refine the process over time as you learn new things or think of new features. </a:t>
            </a:r>
          </a:p>
          <a:p>
            <a:pPr marL="342900" indent="-342900" fontAlgn="base">
              <a:buFont typeface="Arial" panose="020B0604020202020204" pitchFamily="34" charset="0"/>
              <a:buChar char="•"/>
            </a:pPr>
            <a:r>
              <a:rPr lang="en-US" sz="2200" dirty="0">
                <a:solidFill>
                  <a:srgbClr val="000000"/>
                </a:solidFill>
                <a:latin typeface="Gill Sans MT" panose="020B0502020104020203"/>
              </a:rPr>
              <a:t>Key takeaway: you can now execute the </a:t>
            </a:r>
            <a:r>
              <a:rPr lang="en-US" sz="2200" i="1" dirty="0">
                <a:solidFill>
                  <a:srgbClr val="000000"/>
                </a:solidFill>
                <a:latin typeface="Gill Sans MT" panose="020B0502020104020203"/>
              </a:rPr>
              <a:t>ideal </a:t>
            </a:r>
            <a:r>
              <a:rPr lang="en-US" sz="2200" dirty="0">
                <a:solidFill>
                  <a:srgbClr val="000000"/>
                </a:solidFill>
                <a:latin typeface="Gill Sans MT" panose="020B0502020104020203"/>
              </a:rPr>
              <a:t>version of a process that no human would have time / energy to do.  And you can consistently iterate on that process to improve it further.  </a:t>
            </a:r>
          </a:p>
        </p:txBody>
      </p:sp>
    </p:spTree>
    <p:extLst>
      <p:ext uri="{BB962C8B-B14F-4D97-AF65-F5344CB8AC3E}">
        <p14:creationId xmlns:p14="http://schemas.microsoft.com/office/powerpoint/2010/main" val="3803164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74861-8FC4-D2D3-6F06-3ED857B43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D3028C-C997-C507-2913-45AC3AFBB864}"/>
              </a:ext>
            </a:extLst>
          </p:cNvPr>
          <p:cNvSpPr>
            <a:spLocks noGrp="1"/>
          </p:cNvSpPr>
          <p:nvPr>
            <p:ph type="title"/>
          </p:nvPr>
        </p:nvSpPr>
        <p:spPr/>
        <p:txBody>
          <a:bodyPr/>
          <a:lstStyle/>
          <a:p>
            <a:r>
              <a:rPr lang="en-US" dirty="0" err="1"/>
              <a:t>Cowork</a:t>
            </a:r>
            <a:r>
              <a:rPr lang="en-US" dirty="0"/>
              <a:t>: Skills</a:t>
            </a:r>
          </a:p>
        </p:txBody>
      </p:sp>
      <p:sp>
        <p:nvSpPr>
          <p:cNvPr id="3" name="Slide Number Placeholder 2">
            <a:extLst>
              <a:ext uri="{FF2B5EF4-FFF2-40B4-BE49-F238E27FC236}">
                <a16:creationId xmlns:a16="http://schemas.microsoft.com/office/drawing/2014/main" id="{3AE186AE-23A3-B941-CD58-9A191472E3BD}"/>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23</a:t>
            </a:fld>
            <a:endParaRPr kumimoji="0" lang="en-US" sz="1100" b="0" i="0" u="none" strike="noStrike" kern="1200" cap="none" spc="0" normalizeH="0" baseline="0" noProof="0" dirty="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0D9E60E5-330A-15C2-9BE0-24F3CFC52C06}"/>
              </a:ext>
            </a:extLst>
          </p:cNvPr>
          <p:cNvSpPr txBox="1"/>
          <p:nvPr/>
        </p:nvSpPr>
        <p:spPr>
          <a:xfrm>
            <a:off x="2231136" y="2004969"/>
            <a:ext cx="7729728" cy="2123658"/>
          </a:xfrm>
          <a:prstGeom prst="rect">
            <a:avLst/>
          </a:prstGeom>
          <a:noFill/>
        </p:spPr>
        <p:txBody>
          <a:bodyPr wrap="square" rtlCol="0">
            <a:spAutoFit/>
          </a:bodyPr>
          <a:lstStyle/>
          <a:p>
            <a:pPr marL="342900" indent="-342900" fontAlgn="base">
              <a:buFont typeface="Arial" panose="020B0604020202020204" pitchFamily="34" charset="0"/>
              <a:buChar char="•"/>
            </a:pPr>
            <a:r>
              <a:rPr lang="en-US" sz="2200" dirty="0">
                <a:solidFill>
                  <a:srgbClr val="000000"/>
                </a:solidFill>
                <a:latin typeface="Gill Sans MT" panose="020B0502020104020203"/>
              </a:rPr>
              <a:t>You can also transfer Skills to other people (members of your team or an author friend)  in a near 1:1 manner.  Meaning I can send you a Skill that I made and then you can install it in Claude.</a:t>
            </a:r>
          </a:p>
          <a:p>
            <a:pPr marL="342900" indent="-342900" fontAlgn="base">
              <a:buFont typeface="Arial" panose="020B0604020202020204" pitchFamily="34" charset="0"/>
              <a:buChar char="•"/>
            </a:pPr>
            <a:r>
              <a:rPr lang="en-US" sz="2200" dirty="0">
                <a:solidFill>
                  <a:srgbClr val="000000"/>
                </a:solidFill>
                <a:latin typeface="Gill Sans MT" panose="020B0502020104020203"/>
              </a:rPr>
              <a:t>This is the most seamless knowledge transfer out of </a:t>
            </a:r>
            <a:r>
              <a:rPr lang="en-US" sz="2200" i="1" dirty="0">
                <a:solidFill>
                  <a:srgbClr val="000000"/>
                </a:solidFill>
                <a:latin typeface="Gill Sans MT" panose="020B0502020104020203"/>
              </a:rPr>
              <a:t>any</a:t>
            </a:r>
            <a:r>
              <a:rPr lang="en-US" sz="2200" dirty="0">
                <a:solidFill>
                  <a:srgbClr val="000000"/>
                </a:solidFill>
                <a:latin typeface="Gill Sans MT" panose="020B0502020104020203"/>
              </a:rPr>
              <a:t> medium I’ve ever encountered. </a:t>
            </a:r>
          </a:p>
        </p:txBody>
      </p:sp>
    </p:spTree>
    <p:extLst>
      <p:ext uri="{BB962C8B-B14F-4D97-AF65-F5344CB8AC3E}">
        <p14:creationId xmlns:p14="http://schemas.microsoft.com/office/powerpoint/2010/main" val="2079150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1835B-A0C7-C14A-F482-A759CC2ED9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B2122-8A98-24ED-89B2-879F019E97C1}"/>
              </a:ext>
            </a:extLst>
          </p:cNvPr>
          <p:cNvSpPr>
            <a:spLocks noGrp="1"/>
          </p:cNvSpPr>
          <p:nvPr>
            <p:ph type="title"/>
          </p:nvPr>
        </p:nvSpPr>
        <p:spPr/>
        <p:txBody>
          <a:bodyPr/>
          <a:lstStyle/>
          <a:p>
            <a:r>
              <a:rPr lang="en-US" dirty="0"/>
              <a:t>“I Know Kung-Fu”</a:t>
            </a:r>
          </a:p>
        </p:txBody>
      </p:sp>
      <p:pic>
        <p:nvPicPr>
          <p:cNvPr id="6" name="Picture 5">
            <a:extLst>
              <a:ext uri="{FF2B5EF4-FFF2-40B4-BE49-F238E27FC236}">
                <a16:creationId xmlns:a16="http://schemas.microsoft.com/office/drawing/2014/main" id="{CB8D8584-8B5A-C8EB-21C6-70287D4C5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2596" y="2096020"/>
            <a:ext cx="3864864" cy="3864864"/>
          </a:xfrm>
          <a:prstGeom prst="rect">
            <a:avLst/>
          </a:prstGeom>
        </p:spPr>
      </p:pic>
      <p:sp>
        <p:nvSpPr>
          <p:cNvPr id="9" name="Right Arrow 8">
            <a:extLst>
              <a:ext uri="{FF2B5EF4-FFF2-40B4-BE49-F238E27FC236}">
                <a16:creationId xmlns:a16="http://schemas.microsoft.com/office/drawing/2014/main" id="{1C5357D5-F395-3CC2-4F05-0DFE615285BF}"/>
              </a:ext>
            </a:extLst>
          </p:cNvPr>
          <p:cNvSpPr/>
          <p:nvPr/>
        </p:nvSpPr>
        <p:spPr>
          <a:xfrm>
            <a:off x="5622073" y="3579541"/>
            <a:ext cx="947853" cy="892098"/>
          </a:xfrm>
          <a:prstGeom prst="rightArrow">
            <a:avLst/>
          </a:prstGeom>
          <a:solidFill>
            <a:srgbClr val="2FE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D296E1E-61AC-3759-1EAB-751F5DE70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927" y="2096020"/>
            <a:ext cx="3864864" cy="3864864"/>
          </a:xfrm>
          <a:prstGeom prst="rect">
            <a:avLst/>
          </a:prstGeom>
        </p:spPr>
      </p:pic>
    </p:spTree>
    <p:extLst>
      <p:ext uri="{BB962C8B-B14F-4D97-AF65-F5344CB8AC3E}">
        <p14:creationId xmlns:p14="http://schemas.microsoft.com/office/powerpoint/2010/main" val="3570299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F1319-F736-FF80-679A-46A129A022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306A6B-22AA-E94E-1FF0-D138760F3960}"/>
              </a:ext>
            </a:extLst>
          </p:cNvPr>
          <p:cNvSpPr>
            <a:spLocks noGrp="1"/>
          </p:cNvSpPr>
          <p:nvPr>
            <p:ph type="title"/>
          </p:nvPr>
        </p:nvSpPr>
        <p:spPr/>
        <p:txBody>
          <a:bodyPr/>
          <a:lstStyle/>
          <a:p>
            <a:r>
              <a:rPr lang="en-US" dirty="0"/>
              <a:t>What’s In a Skill?</a:t>
            </a:r>
          </a:p>
        </p:txBody>
      </p:sp>
      <p:sp>
        <p:nvSpPr>
          <p:cNvPr id="3" name="Slide Number Placeholder 2">
            <a:extLst>
              <a:ext uri="{FF2B5EF4-FFF2-40B4-BE49-F238E27FC236}">
                <a16:creationId xmlns:a16="http://schemas.microsoft.com/office/drawing/2014/main" id="{59139263-39CE-B019-F178-42E4A9FA827A}"/>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25</a:t>
            </a:fld>
            <a:endParaRPr kumimoji="0" lang="en-US" sz="1100" b="0" i="0" u="none" strike="noStrike" kern="1200" cap="none" spc="0" normalizeH="0" baseline="0" noProof="0" dirty="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DD06CE1B-08E2-7421-56E9-7806B94B6831}"/>
              </a:ext>
            </a:extLst>
          </p:cNvPr>
          <p:cNvSpPr txBox="1"/>
          <p:nvPr/>
        </p:nvSpPr>
        <p:spPr>
          <a:xfrm>
            <a:off x="2231136" y="2004969"/>
            <a:ext cx="7729728" cy="1107996"/>
          </a:xfrm>
          <a:prstGeom prst="rect">
            <a:avLst/>
          </a:prstGeom>
          <a:noFill/>
        </p:spPr>
        <p:txBody>
          <a:bodyPr wrap="square" rtlCol="0">
            <a:spAutoFit/>
          </a:bodyPr>
          <a:lstStyle/>
          <a:p>
            <a:pPr marL="342900" indent="-342900" fontAlgn="base">
              <a:buFont typeface="Arial" panose="020B0604020202020204" pitchFamily="34" charset="0"/>
              <a:buChar char="•"/>
            </a:pPr>
            <a:r>
              <a:rPr lang="en-US" sz="2200" dirty="0">
                <a:solidFill>
                  <a:srgbClr val="000000"/>
                </a:solidFill>
                <a:latin typeface="Gill Sans MT" panose="020B0502020104020203"/>
              </a:rPr>
              <a:t>A Skill is basically a text file with instructions (.md = markdown) + any scripts that the Skill needs to execute.</a:t>
            </a:r>
          </a:p>
          <a:p>
            <a:pPr marL="342900" indent="-342900" fontAlgn="base">
              <a:buFont typeface="Arial" panose="020B0604020202020204" pitchFamily="34" charset="0"/>
              <a:buChar char="•"/>
            </a:pPr>
            <a:r>
              <a:rPr lang="en-US" sz="2200" dirty="0">
                <a:solidFill>
                  <a:srgbClr val="000000"/>
                </a:solidFill>
                <a:latin typeface="Gill Sans MT" panose="020B0502020104020203"/>
              </a:rPr>
              <a:t>Claude makes all of this on its own. </a:t>
            </a:r>
          </a:p>
        </p:txBody>
      </p:sp>
    </p:spTree>
    <p:extLst>
      <p:ext uri="{BB962C8B-B14F-4D97-AF65-F5344CB8AC3E}">
        <p14:creationId xmlns:p14="http://schemas.microsoft.com/office/powerpoint/2010/main" val="372241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B4479-3A52-30AF-BD05-B036842825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D17FBF-6F8C-EC7F-2A59-4EB3F884CAB3}"/>
              </a:ext>
            </a:extLst>
          </p:cNvPr>
          <p:cNvSpPr>
            <a:spLocks noGrp="1"/>
          </p:cNvSpPr>
          <p:nvPr>
            <p:ph type="title"/>
          </p:nvPr>
        </p:nvSpPr>
        <p:spPr/>
        <p:txBody>
          <a:bodyPr/>
          <a:lstStyle/>
          <a:p>
            <a:r>
              <a:rPr lang="en-US" dirty="0"/>
              <a:t>A Good Skill is Basically Two Things</a:t>
            </a:r>
          </a:p>
        </p:txBody>
      </p:sp>
      <p:sp>
        <p:nvSpPr>
          <p:cNvPr id="3" name="Slide Number Placeholder 2">
            <a:extLst>
              <a:ext uri="{FF2B5EF4-FFF2-40B4-BE49-F238E27FC236}">
                <a16:creationId xmlns:a16="http://schemas.microsoft.com/office/drawing/2014/main" id="{768207F6-E9C0-E943-7EF0-11D7A1549267}"/>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26</a:t>
            </a:fld>
            <a:endParaRPr kumimoji="0" lang="en-US" sz="1100" b="0" i="0" u="none" strike="noStrike" kern="1200" cap="none" spc="0" normalizeH="0" baseline="0" noProof="0" dirty="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F84A79D3-5F25-DE34-B627-D5B169747D78}"/>
              </a:ext>
            </a:extLst>
          </p:cNvPr>
          <p:cNvSpPr txBox="1"/>
          <p:nvPr/>
        </p:nvSpPr>
        <p:spPr>
          <a:xfrm>
            <a:off x="2231136" y="2004969"/>
            <a:ext cx="7729728" cy="4832092"/>
          </a:xfrm>
          <a:prstGeom prst="rect">
            <a:avLst/>
          </a:prstGeom>
          <a:noFill/>
        </p:spPr>
        <p:txBody>
          <a:bodyPr wrap="square" rtlCol="0">
            <a:spAutoFit/>
          </a:bodyPr>
          <a:lstStyle/>
          <a:p>
            <a:pPr marL="342900" indent="-342900" fontAlgn="base">
              <a:buFont typeface="Arial" panose="020B0604020202020204" pitchFamily="34" charset="0"/>
              <a:buChar char="•"/>
            </a:pPr>
            <a:r>
              <a:rPr lang="en-US" sz="2200" dirty="0">
                <a:solidFill>
                  <a:srgbClr val="000000"/>
                </a:solidFill>
                <a:latin typeface="Gill Sans MT" panose="020B0502020104020203"/>
              </a:rPr>
              <a:t>Think of this like outsourcing a task to a human being. What would they need in order to do a good job? </a:t>
            </a:r>
          </a:p>
          <a:p>
            <a:pPr fontAlgn="base"/>
            <a:endParaRPr lang="en-US" sz="2200" dirty="0">
              <a:solidFill>
                <a:srgbClr val="000000"/>
              </a:solidFill>
              <a:latin typeface="Gill Sans MT" panose="020B0502020104020203"/>
            </a:endParaRPr>
          </a:p>
          <a:p>
            <a:pPr marL="457200" indent="-457200" fontAlgn="base">
              <a:buFont typeface="+mj-lt"/>
              <a:buAutoNum type="arabicPeriod"/>
            </a:pPr>
            <a:r>
              <a:rPr lang="en-US" sz="2200" b="1" dirty="0">
                <a:solidFill>
                  <a:srgbClr val="000000"/>
                </a:solidFill>
                <a:latin typeface="Gill Sans MT" panose="020B0502020104020203"/>
              </a:rPr>
              <a:t>Process</a:t>
            </a:r>
            <a:r>
              <a:rPr lang="en-US" sz="2200" dirty="0">
                <a:solidFill>
                  <a:srgbClr val="000000"/>
                </a:solidFill>
                <a:latin typeface="Gill Sans MT" panose="020B0502020104020203"/>
              </a:rPr>
              <a:t>: instructions on the task + how to do it step-by-step</a:t>
            </a:r>
          </a:p>
          <a:p>
            <a:pPr marL="457200" indent="-457200" fontAlgn="base">
              <a:buFont typeface="+mj-lt"/>
              <a:buAutoNum type="arabicPeriod"/>
            </a:pPr>
            <a:r>
              <a:rPr lang="en-US" sz="2200" b="1" dirty="0">
                <a:solidFill>
                  <a:srgbClr val="000000"/>
                </a:solidFill>
                <a:latin typeface="Gill Sans MT" panose="020B0502020104020203"/>
              </a:rPr>
              <a:t>Examples</a:t>
            </a:r>
            <a:r>
              <a:rPr lang="en-US" sz="2200" dirty="0">
                <a:solidFill>
                  <a:srgbClr val="000000"/>
                </a:solidFill>
                <a:latin typeface="Gill Sans MT" panose="020B0502020104020203"/>
              </a:rPr>
              <a:t>: what you want and what not to do</a:t>
            </a:r>
            <a:endParaRPr lang="en-US" sz="2200" b="1" dirty="0">
              <a:solidFill>
                <a:srgbClr val="000000"/>
              </a:solidFill>
              <a:latin typeface="Gill Sans MT" panose="020B0502020104020203"/>
            </a:endParaRPr>
          </a:p>
          <a:p>
            <a:pPr marL="800100" lvl="1" indent="-342900" fontAlgn="base">
              <a:buFont typeface="Arial" panose="020B0604020202020204" pitchFamily="34" charset="0"/>
              <a:buChar char="•"/>
            </a:pPr>
            <a:r>
              <a:rPr lang="en-US" sz="2200" dirty="0">
                <a:solidFill>
                  <a:srgbClr val="000000"/>
                </a:solidFill>
                <a:latin typeface="Gill Sans MT" panose="020B0502020104020203"/>
              </a:rPr>
              <a:t>Can be just one example, but preferably 2 – 5</a:t>
            </a:r>
          </a:p>
          <a:p>
            <a:pPr marL="800100" lvl="1" indent="-342900" fontAlgn="base">
              <a:buFont typeface="Arial" panose="020B0604020202020204" pitchFamily="34" charset="0"/>
              <a:buChar char="•"/>
            </a:pPr>
            <a:r>
              <a:rPr lang="en-US" sz="2200" dirty="0">
                <a:solidFill>
                  <a:srgbClr val="000000"/>
                </a:solidFill>
                <a:latin typeface="Gill Sans MT" panose="020B0502020104020203"/>
              </a:rPr>
              <a:t>Examples of what good / correct output looks like</a:t>
            </a:r>
          </a:p>
          <a:p>
            <a:pPr marL="1257300" lvl="2" indent="-342900" fontAlgn="base">
              <a:buFont typeface="Arial" panose="020B0604020202020204" pitchFamily="34" charset="0"/>
              <a:buChar char="•"/>
            </a:pPr>
            <a:r>
              <a:rPr lang="en-US" sz="2200" dirty="0">
                <a:solidFill>
                  <a:srgbClr val="000000"/>
                </a:solidFill>
                <a:latin typeface="Gill Sans MT" panose="020B0502020104020203"/>
              </a:rPr>
              <a:t>Images: different examples of an image formula</a:t>
            </a:r>
          </a:p>
          <a:p>
            <a:pPr marL="1257300" lvl="2" indent="-342900" fontAlgn="base">
              <a:buFont typeface="Arial" panose="020B0604020202020204" pitchFamily="34" charset="0"/>
              <a:buChar char="•"/>
            </a:pPr>
            <a:r>
              <a:rPr lang="en-US" sz="2200" dirty="0">
                <a:solidFill>
                  <a:srgbClr val="000000"/>
                </a:solidFill>
                <a:latin typeface="Gill Sans MT" panose="020B0502020104020203"/>
              </a:rPr>
              <a:t>Analysis: equation + examples of solved equations</a:t>
            </a:r>
          </a:p>
          <a:p>
            <a:pPr marL="800100" lvl="1" indent="-342900" fontAlgn="base">
              <a:buFont typeface="Arial" panose="020B0604020202020204" pitchFamily="34" charset="0"/>
              <a:buChar char="•"/>
            </a:pPr>
            <a:r>
              <a:rPr lang="en-US" sz="2200" dirty="0">
                <a:solidFill>
                  <a:srgbClr val="000000"/>
                </a:solidFill>
                <a:latin typeface="Gill Sans MT" panose="020B0502020104020203"/>
              </a:rPr>
              <a:t>Examples of things you don’t want or bad / wrong output with the corrected version</a:t>
            </a:r>
          </a:p>
          <a:p>
            <a:pPr lvl="1" fontAlgn="base"/>
            <a:endParaRPr lang="en-US" sz="2200" dirty="0">
              <a:solidFill>
                <a:srgbClr val="000000"/>
              </a:solidFill>
              <a:latin typeface="Gill Sans MT" panose="020B0502020104020203"/>
            </a:endParaRPr>
          </a:p>
          <a:p>
            <a:pPr lvl="1" fontAlgn="base"/>
            <a:r>
              <a:rPr lang="en-US" sz="2200" dirty="0">
                <a:solidFill>
                  <a:srgbClr val="000000"/>
                </a:solidFill>
                <a:latin typeface="Gill Sans MT" panose="020B0502020104020203"/>
              </a:rPr>
              <a:t>1 skill per process. E.g., blurb writing is 1 skill, writing ad copy is a different skill.</a:t>
            </a:r>
          </a:p>
        </p:txBody>
      </p:sp>
    </p:spTree>
    <p:extLst>
      <p:ext uri="{BB962C8B-B14F-4D97-AF65-F5344CB8AC3E}">
        <p14:creationId xmlns:p14="http://schemas.microsoft.com/office/powerpoint/2010/main" val="1540812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53393-ECFF-4D98-E0A5-201264E6B6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5F27C4-5A12-3055-CF75-12876F640E62}"/>
              </a:ext>
            </a:extLst>
          </p:cNvPr>
          <p:cNvSpPr>
            <a:spLocks noGrp="1"/>
          </p:cNvSpPr>
          <p:nvPr>
            <p:ph type="title"/>
          </p:nvPr>
        </p:nvSpPr>
        <p:spPr/>
        <p:txBody>
          <a:bodyPr/>
          <a:lstStyle/>
          <a:p>
            <a:r>
              <a:rPr lang="en-US" dirty="0"/>
              <a:t>Review Agents</a:t>
            </a:r>
          </a:p>
        </p:txBody>
      </p:sp>
      <p:sp>
        <p:nvSpPr>
          <p:cNvPr id="3" name="Slide Number Placeholder 2">
            <a:extLst>
              <a:ext uri="{FF2B5EF4-FFF2-40B4-BE49-F238E27FC236}">
                <a16:creationId xmlns:a16="http://schemas.microsoft.com/office/drawing/2014/main" id="{13BC079B-B4F4-C133-ED3F-122BA48BB270}"/>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27</a:t>
            </a:fld>
            <a:endParaRPr kumimoji="0" lang="en-US" sz="1100" b="0" i="0" u="none" strike="noStrike" kern="1200" cap="none" spc="0" normalizeH="0" baseline="0" noProof="0" dirty="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FBC39746-1C14-D0AA-1523-EFD12F3CF9B0}"/>
              </a:ext>
            </a:extLst>
          </p:cNvPr>
          <p:cNvSpPr txBox="1"/>
          <p:nvPr/>
        </p:nvSpPr>
        <p:spPr>
          <a:xfrm>
            <a:off x="2231136" y="2004969"/>
            <a:ext cx="7729728" cy="4154984"/>
          </a:xfrm>
          <a:prstGeom prst="rect">
            <a:avLst/>
          </a:prstGeom>
          <a:noFill/>
        </p:spPr>
        <p:txBody>
          <a:bodyPr wrap="square" rtlCol="0">
            <a:spAutoFit/>
          </a:bodyPr>
          <a:lstStyle/>
          <a:p>
            <a:pPr marL="342900" indent="-342900" fontAlgn="base">
              <a:buFont typeface="Arial" panose="020B0604020202020204" pitchFamily="34" charset="0"/>
              <a:buChar char="•"/>
            </a:pPr>
            <a:r>
              <a:rPr lang="en-US" sz="2200" dirty="0">
                <a:solidFill>
                  <a:srgbClr val="000000"/>
                </a:solidFill>
                <a:latin typeface="Gill Sans MT" panose="020B0502020104020203"/>
              </a:rPr>
              <a:t>You can ask Claude to add a review agent to a Skill.</a:t>
            </a:r>
          </a:p>
          <a:p>
            <a:pPr marL="342900" indent="-342900" fontAlgn="base">
              <a:buFont typeface="Arial" panose="020B0604020202020204" pitchFamily="34" charset="0"/>
              <a:buChar char="•"/>
            </a:pPr>
            <a:r>
              <a:rPr lang="en-US" sz="2200" dirty="0">
                <a:solidFill>
                  <a:srgbClr val="000000"/>
                </a:solidFill>
                <a:latin typeface="Gill Sans MT" panose="020B0502020104020203"/>
              </a:rPr>
              <a:t>This review agent can separately verify that critical pieces of information are correct. This improves the accuracy of the output.</a:t>
            </a:r>
          </a:p>
          <a:p>
            <a:pPr marL="342900" indent="-342900" fontAlgn="base">
              <a:buFont typeface="Arial" panose="020B0604020202020204" pitchFamily="34" charset="0"/>
              <a:buChar char="•"/>
            </a:pPr>
            <a:r>
              <a:rPr lang="en-US" sz="2200" dirty="0">
                <a:solidFill>
                  <a:srgbClr val="000000"/>
                </a:solidFill>
                <a:latin typeface="Gill Sans MT" panose="020B0502020104020203"/>
              </a:rPr>
              <a:t>Examples</a:t>
            </a:r>
          </a:p>
          <a:p>
            <a:pPr marL="800100" lvl="1" indent="-342900" fontAlgn="base">
              <a:buFont typeface="Arial" panose="020B0604020202020204" pitchFamily="34" charset="0"/>
              <a:buChar char="•"/>
            </a:pPr>
            <a:r>
              <a:rPr lang="en-US" sz="2200" dirty="0">
                <a:solidFill>
                  <a:srgbClr val="000000"/>
                </a:solidFill>
                <a:latin typeface="Gill Sans MT" panose="020B0502020104020203"/>
              </a:rPr>
              <a:t>A review agent can verify the accuracy of a blurb or ad copy against the actual manuscript.</a:t>
            </a:r>
          </a:p>
          <a:p>
            <a:pPr marL="800100" lvl="1" indent="-342900" fontAlgn="base">
              <a:buFont typeface="Arial" panose="020B0604020202020204" pitchFamily="34" charset="0"/>
              <a:buChar char="•"/>
            </a:pPr>
            <a:r>
              <a:rPr lang="en-US" sz="2200" dirty="0">
                <a:solidFill>
                  <a:srgbClr val="000000"/>
                </a:solidFill>
                <a:latin typeface="Gill Sans MT" panose="020B0502020104020203"/>
              </a:rPr>
              <a:t>Can verify math to ensure calculations are correct</a:t>
            </a:r>
          </a:p>
          <a:p>
            <a:pPr marL="800100" lvl="1" indent="-342900" fontAlgn="base">
              <a:buFont typeface="Arial" panose="020B0604020202020204" pitchFamily="34" charset="0"/>
              <a:buChar char="•"/>
            </a:pPr>
            <a:r>
              <a:rPr lang="en-US" sz="2200" dirty="0">
                <a:solidFill>
                  <a:srgbClr val="000000"/>
                </a:solidFill>
                <a:latin typeface="Gill Sans MT" panose="020B0502020104020203"/>
              </a:rPr>
              <a:t>Can look at images it just generated to verify that no glitches occurred or that the images are compliant with guidelines you’ve given it (e.g., for Facebook Ads, no guns pointed directly at the user, no alcohol)</a:t>
            </a:r>
          </a:p>
        </p:txBody>
      </p:sp>
    </p:spTree>
    <p:extLst>
      <p:ext uri="{BB962C8B-B14F-4D97-AF65-F5344CB8AC3E}">
        <p14:creationId xmlns:p14="http://schemas.microsoft.com/office/powerpoint/2010/main" val="3880652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C151E-7825-9274-58F6-9113B574E3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48780F-8453-FEAA-246B-B25A3240E678}"/>
              </a:ext>
            </a:extLst>
          </p:cNvPr>
          <p:cNvSpPr>
            <a:spLocks noGrp="1"/>
          </p:cNvSpPr>
          <p:nvPr>
            <p:ph type="title"/>
          </p:nvPr>
        </p:nvSpPr>
        <p:spPr/>
        <p:txBody>
          <a:bodyPr/>
          <a:lstStyle/>
          <a:p>
            <a:r>
              <a:rPr lang="en-US" dirty="0"/>
              <a:t>Important</a:t>
            </a:r>
          </a:p>
        </p:txBody>
      </p:sp>
      <p:sp>
        <p:nvSpPr>
          <p:cNvPr id="3" name="Slide Number Placeholder 2">
            <a:extLst>
              <a:ext uri="{FF2B5EF4-FFF2-40B4-BE49-F238E27FC236}">
                <a16:creationId xmlns:a16="http://schemas.microsoft.com/office/drawing/2014/main" id="{02B79171-278E-F790-8FF2-ECD06C2561CB}"/>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28</a:t>
            </a:fld>
            <a:endParaRPr kumimoji="0" lang="en-US" sz="1100" b="0" i="0" u="none" strike="noStrike" kern="1200" cap="none" spc="0" normalizeH="0" baseline="0" noProof="0" dirty="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FBECD8A9-7FD5-0C54-B1EB-9E8C74D4D7E1}"/>
              </a:ext>
            </a:extLst>
          </p:cNvPr>
          <p:cNvSpPr txBox="1"/>
          <p:nvPr/>
        </p:nvSpPr>
        <p:spPr>
          <a:xfrm>
            <a:off x="2231136" y="2004969"/>
            <a:ext cx="7729728" cy="1446550"/>
          </a:xfrm>
          <a:prstGeom prst="rect">
            <a:avLst/>
          </a:prstGeom>
          <a:noFill/>
        </p:spPr>
        <p:txBody>
          <a:bodyPr wrap="square" rtlCol="0">
            <a:spAutoFit/>
          </a:bodyPr>
          <a:lstStyle/>
          <a:p>
            <a:pPr marL="342900" indent="-342900" fontAlgn="base">
              <a:buFont typeface="Arial" panose="020B0604020202020204" pitchFamily="34" charset="0"/>
              <a:buChar char="•"/>
            </a:pPr>
            <a:r>
              <a:rPr lang="en-US" sz="2200" dirty="0">
                <a:solidFill>
                  <a:srgbClr val="000000"/>
                </a:solidFill>
                <a:latin typeface="Gill Sans MT" panose="020B0502020104020203"/>
              </a:rPr>
              <a:t>This takes work to get good output.</a:t>
            </a:r>
          </a:p>
          <a:p>
            <a:pPr marL="342900" indent="-342900" fontAlgn="base">
              <a:buFont typeface="Arial" panose="020B0604020202020204" pitchFamily="34" charset="0"/>
              <a:buChar char="•"/>
            </a:pPr>
            <a:r>
              <a:rPr lang="en-US" sz="2200" dirty="0">
                <a:solidFill>
                  <a:srgbClr val="000000"/>
                </a:solidFill>
                <a:latin typeface="Gill Sans MT" panose="020B0502020104020203"/>
              </a:rPr>
              <a:t>Some basic skills, like the one I use for writing blurbs, have taken me 5 – 10 minutes to initially make and get 80% of the way there, but 5 – 10 hours to refine. </a:t>
            </a:r>
          </a:p>
        </p:txBody>
      </p:sp>
    </p:spTree>
    <p:extLst>
      <p:ext uri="{BB962C8B-B14F-4D97-AF65-F5344CB8AC3E}">
        <p14:creationId xmlns:p14="http://schemas.microsoft.com/office/powerpoint/2010/main" val="109458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2DEF5-D027-DC64-02FD-3F8AEE109A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179242-E816-4E04-0D8F-2FB05CB07B35}"/>
              </a:ext>
            </a:extLst>
          </p:cNvPr>
          <p:cNvSpPr>
            <a:spLocks noGrp="1"/>
          </p:cNvSpPr>
          <p:nvPr>
            <p:ph type="title"/>
          </p:nvPr>
        </p:nvSpPr>
        <p:spPr/>
        <p:txBody>
          <a:bodyPr/>
          <a:lstStyle/>
          <a:p>
            <a:r>
              <a:rPr lang="en-US" dirty="0"/>
              <a:t>Process 1: Do Stuff </a:t>
            </a:r>
            <a:r>
              <a:rPr lang="en-US" dirty="0">
                <a:sym typeface="Wingdings" pitchFamily="2" charset="2"/>
              </a:rPr>
              <a:t> Skill</a:t>
            </a:r>
            <a:endParaRPr lang="en-US" dirty="0"/>
          </a:p>
        </p:txBody>
      </p:sp>
      <p:sp>
        <p:nvSpPr>
          <p:cNvPr id="3" name="Slide Number Placeholder 2">
            <a:extLst>
              <a:ext uri="{FF2B5EF4-FFF2-40B4-BE49-F238E27FC236}">
                <a16:creationId xmlns:a16="http://schemas.microsoft.com/office/drawing/2014/main" id="{FDE0FDB9-8BBD-1910-17E1-E8D2B878E8BD}"/>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29</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8" name="TextBox 7">
            <a:extLst>
              <a:ext uri="{FF2B5EF4-FFF2-40B4-BE49-F238E27FC236}">
                <a16:creationId xmlns:a16="http://schemas.microsoft.com/office/drawing/2014/main" id="{CE730A97-ABC7-477B-2B23-A7C0CC333A77}"/>
              </a:ext>
            </a:extLst>
          </p:cNvPr>
          <p:cNvSpPr txBox="1"/>
          <p:nvPr/>
        </p:nvSpPr>
        <p:spPr>
          <a:xfrm>
            <a:off x="2146149" y="2028616"/>
            <a:ext cx="7729727" cy="5170646"/>
          </a:xfrm>
          <a:prstGeom prst="rect">
            <a:avLst/>
          </a:prstGeom>
          <a:noFill/>
        </p:spPr>
        <p:txBody>
          <a:bodyPr wrap="square">
            <a:spAutoFit/>
          </a:bodyPr>
          <a:lstStyle/>
          <a:p>
            <a:pPr rtl="0">
              <a:buNone/>
            </a:pPr>
            <a:r>
              <a:rPr lang="en-US" sz="2200" b="1" i="0" u="none" strike="noStrike" dirty="0">
                <a:solidFill>
                  <a:schemeClr val="tx1"/>
                </a:solidFill>
                <a:effectLst/>
                <a:latin typeface="+mn-lt"/>
              </a:rPr>
              <a:t>Process 1: Do Stuff, then Turn it Into a Skill</a:t>
            </a:r>
            <a:br>
              <a:rPr lang="en-US" sz="2200" dirty="0"/>
            </a:br>
            <a:endParaRPr lang="en-US" sz="2200" b="0" i="0" u="none" strike="noStrike" dirty="0">
              <a:solidFill>
                <a:schemeClr val="tx1"/>
              </a:solidFill>
              <a:effectLst/>
              <a:latin typeface="+mn-lt"/>
            </a:endParaRPr>
          </a:p>
          <a:p>
            <a:pPr marL="342900" lvl="0" indent="-342900" rtl="0" fontAlgn="base">
              <a:buFont typeface="+mj-lt"/>
              <a:buAutoNum type="arabicPeriod"/>
            </a:pPr>
            <a:r>
              <a:rPr lang="en-US" sz="2200" b="0" i="0" u="none" strike="noStrike" dirty="0">
                <a:solidFill>
                  <a:schemeClr val="tx1"/>
                </a:solidFill>
                <a:effectLst/>
                <a:latin typeface="+mn-lt"/>
              </a:rPr>
              <a:t>Get Claude to do a task.</a:t>
            </a:r>
          </a:p>
          <a:p>
            <a:pPr marL="342900" lvl="0" indent="-342900" rtl="0" fontAlgn="base">
              <a:buFont typeface="+mj-lt"/>
              <a:buAutoNum type="arabicPeriod"/>
            </a:pPr>
            <a:r>
              <a:rPr lang="en-US" sz="2200" b="0" i="0" u="none" strike="noStrike" dirty="0">
                <a:solidFill>
                  <a:schemeClr val="tx1"/>
                </a:solidFill>
                <a:effectLst/>
                <a:latin typeface="+mn-lt"/>
              </a:rPr>
              <a:t>If you like the output, ask it to </a:t>
            </a:r>
            <a:r>
              <a:rPr lang="en-US" sz="2200" dirty="0"/>
              <a:t>turn that process into </a:t>
            </a:r>
            <a:r>
              <a:rPr lang="en-US" sz="2200" b="0" i="0" u="none" strike="noStrike" dirty="0">
                <a:solidFill>
                  <a:schemeClr val="tx1"/>
                </a:solidFill>
                <a:effectLst/>
                <a:latin typeface="+mn-lt"/>
              </a:rPr>
              <a:t>a </a:t>
            </a:r>
            <a:r>
              <a:rPr lang="en-US" sz="2200" dirty="0"/>
              <a:t>S</a:t>
            </a:r>
            <a:r>
              <a:rPr lang="en-US" sz="2200" b="0" i="0" u="none" strike="noStrike" dirty="0">
                <a:solidFill>
                  <a:schemeClr val="tx1"/>
                </a:solidFill>
                <a:effectLst/>
                <a:latin typeface="+mn-lt"/>
              </a:rPr>
              <a:t>kill when you’re done</a:t>
            </a:r>
          </a:p>
          <a:p>
            <a:pPr marL="342900" lvl="0" indent="-342900" rtl="0" fontAlgn="base">
              <a:buFont typeface="+mj-lt"/>
              <a:buAutoNum type="arabicPeriod"/>
            </a:pPr>
            <a:r>
              <a:rPr lang="en-US" sz="2200" b="0" i="0" u="none" strike="noStrike" dirty="0">
                <a:solidFill>
                  <a:schemeClr val="tx1"/>
                </a:solidFill>
                <a:effectLst/>
                <a:latin typeface="+mn-lt"/>
              </a:rPr>
              <a:t>Then the next time you do this task, ask it to use that Skill.</a:t>
            </a:r>
          </a:p>
          <a:p>
            <a:pPr marL="342900" lvl="0" indent="-342900" rtl="0" fontAlgn="base">
              <a:buFont typeface="+mj-lt"/>
              <a:buAutoNum type="arabicPeriod"/>
            </a:pPr>
            <a:r>
              <a:rPr lang="en-US" sz="2200" b="0" i="0" u="none" strike="noStrike" dirty="0">
                <a:solidFill>
                  <a:schemeClr val="tx1"/>
                </a:solidFill>
                <a:effectLst/>
                <a:latin typeface="+mn-lt"/>
              </a:rPr>
              <a:t>Then you can refine </a:t>
            </a:r>
            <a:r>
              <a:rPr lang="en-US" sz="2200" dirty="0"/>
              <a:t>the Skill over time to improve the quality of the output and add new features. </a:t>
            </a:r>
            <a:endParaRPr lang="en-US" sz="2200" b="0" i="0" u="none" strike="noStrike" dirty="0">
              <a:solidFill>
                <a:schemeClr val="tx1"/>
              </a:solidFill>
              <a:effectLst/>
              <a:latin typeface="+mn-lt"/>
            </a:endParaRPr>
          </a:p>
          <a:p>
            <a:pPr lvl="0" rtl="0" fontAlgn="base"/>
            <a:endParaRPr lang="en-US" sz="2200" b="0" i="0" u="none" strike="noStrike" dirty="0">
              <a:solidFill>
                <a:schemeClr val="tx1"/>
              </a:solidFill>
              <a:effectLst/>
              <a:latin typeface="+mn-lt"/>
            </a:endParaRPr>
          </a:p>
          <a:p>
            <a:pPr lvl="0" rtl="0" fontAlgn="base"/>
            <a:r>
              <a:rPr lang="en-US" sz="2200" b="0" i="0" u="none" strike="noStrike" dirty="0">
                <a:solidFill>
                  <a:schemeClr val="tx1"/>
                </a:solidFill>
                <a:effectLst/>
                <a:latin typeface="+mn-lt"/>
              </a:rPr>
              <a:t>T</a:t>
            </a:r>
            <a:r>
              <a:rPr lang="en-US" sz="2200" dirty="0"/>
              <a:t>his is the easiest way to start automating + speeding up tasks you’re already doing with AI </a:t>
            </a:r>
            <a:r>
              <a:rPr lang="en-US" sz="2200" i="1" dirty="0"/>
              <a:t>and </a:t>
            </a:r>
            <a:r>
              <a:rPr lang="en-US" sz="2200" dirty="0"/>
              <a:t>improve the output. </a:t>
            </a:r>
          </a:p>
          <a:p>
            <a:pPr lvl="0" rtl="0" fontAlgn="base"/>
            <a:endParaRPr lang="en-US" sz="2200" dirty="0"/>
          </a:p>
          <a:p>
            <a:pPr lvl="0" rtl="0" fontAlgn="base"/>
            <a:r>
              <a:rPr lang="en-US" sz="2200" dirty="0"/>
              <a:t>Don’t worry about being perfect.  You learn to create better Skills by actually making them.</a:t>
            </a:r>
            <a:endParaRPr lang="en-US" sz="2200" b="0" i="0" u="none" strike="noStrike" dirty="0">
              <a:solidFill>
                <a:schemeClr val="tx1"/>
              </a:solidFill>
              <a:effectLst/>
              <a:latin typeface="+mn-lt"/>
            </a:endParaRPr>
          </a:p>
          <a:p>
            <a:pPr>
              <a:buNone/>
            </a:pPr>
            <a:endParaRPr lang="en-US" sz="2200" dirty="0"/>
          </a:p>
        </p:txBody>
      </p:sp>
    </p:spTree>
    <p:extLst>
      <p:ext uri="{BB962C8B-B14F-4D97-AF65-F5344CB8AC3E}">
        <p14:creationId xmlns:p14="http://schemas.microsoft.com/office/powerpoint/2010/main" val="2055395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8833F-B259-8CC9-73B2-D959027F3D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B109B9-7897-838D-1BB2-8A11A3E8B144}"/>
              </a:ext>
            </a:extLst>
          </p:cNvPr>
          <p:cNvSpPr>
            <a:spLocks noGrp="1"/>
          </p:cNvSpPr>
          <p:nvPr>
            <p:ph type="title"/>
          </p:nvPr>
        </p:nvSpPr>
        <p:spPr/>
        <p:txBody>
          <a:bodyPr/>
          <a:lstStyle/>
          <a:p>
            <a:r>
              <a:rPr lang="en-US" dirty="0"/>
              <a:t>Process 1: Do Stuff </a:t>
            </a:r>
            <a:r>
              <a:rPr lang="en-US" dirty="0">
                <a:sym typeface="Wingdings" pitchFamily="2" charset="2"/>
              </a:rPr>
              <a:t> Skill Example</a:t>
            </a:r>
            <a:endParaRPr lang="en-US" dirty="0"/>
          </a:p>
        </p:txBody>
      </p:sp>
      <p:sp>
        <p:nvSpPr>
          <p:cNvPr id="3" name="Slide Number Placeholder 2">
            <a:extLst>
              <a:ext uri="{FF2B5EF4-FFF2-40B4-BE49-F238E27FC236}">
                <a16:creationId xmlns:a16="http://schemas.microsoft.com/office/drawing/2014/main" id="{89FDD49C-CBE1-E44E-045F-38647ED9B49F}"/>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30</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8" name="TextBox 7">
            <a:extLst>
              <a:ext uri="{FF2B5EF4-FFF2-40B4-BE49-F238E27FC236}">
                <a16:creationId xmlns:a16="http://schemas.microsoft.com/office/drawing/2014/main" id="{F624EE0E-0473-177E-2354-CC109F231FB4}"/>
              </a:ext>
            </a:extLst>
          </p:cNvPr>
          <p:cNvSpPr txBox="1"/>
          <p:nvPr/>
        </p:nvSpPr>
        <p:spPr>
          <a:xfrm>
            <a:off x="2231136" y="1396314"/>
            <a:ext cx="9118182" cy="5170646"/>
          </a:xfrm>
          <a:prstGeom prst="rect">
            <a:avLst/>
          </a:prstGeom>
          <a:noFill/>
        </p:spPr>
        <p:txBody>
          <a:bodyPr wrap="square">
            <a:spAutoFit/>
          </a:bodyPr>
          <a:lstStyle/>
          <a:p>
            <a:pPr lvl="0" rtl="0" fontAlgn="base"/>
            <a:endParaRPr lang="en-US" sz="2200" b="0" i="0" u="none" strike="noStrike" dirty="0">
              <a:solidFill>
                <a:schemeClr val="tx1"/>
              </a:solidFill>
              <a:effectLst/>
            </a:endParaRPr>
          </a:p>
          <a:p>
            <a:pPr marL="342900" lvl="0" indent="-342900" rtl="0" fontAlgn="base">
              <a:buFont typeface="+mj-lt"/>
              <a:buAutoNum type="arabicPeriod"/>
            </a:pPr>
            <a:r>
              <a:rPr lang="en-US" sz="2200" b="0" i="0" u="none" strike="noStrike" dirty="0">
                <a:solidFill>
                  <a:schemeClr val="tx1"/>
                </a:solidFill>
                <a:effectLst/>
              </a:rPr>
              <a:t>Ask Claude to proofread a chapter, newsletter etc. </a:t>
            </a:r>
          </a:p>
          <a:p>
            <a:pPr marL="342900" lvl="0" indent="-342900" rtl="0" fontAlgn="base">
              <a:buFont typeface="+mj-lt"/>
              <a:buAutoNum type="arabicPeriod"/>
            </a:pPr>
            <a:r>
              <a:rPr lang="en-US" sz="2200" b="0" i="0" u="none" strike="noStrike" dirty="0">
                <a:solidFill>
                  <a:schemeClr val="tx1"/>
                </a:solidFill>
                <a:effectLst/>
              </a:rPr>
              <a:t>Apply the </a:t>
            </a:r>
            <a:r>
              <a:rPr lang="en-US" sz="2200" dirty="0"/>
              <a:t>corrections to your document</a:t>
            </a:r>
            <a:r>
              <a:rPr lang="en-US" sz="2200" b="0" i="0" u="none" strike="noStrike" dirty="0">
                <a:solidFill>
                  <a:schemeClr val="tx1"/>
                </a:solidFill>
                <a:effectLst/>
              </a:rPr>
              <a:t>.</a:t>
            </a:r>
          </a:p>
          <a:p>
            <a:pPr marL="342900" indent="-342900" fontAlgn="base">
              <a:buFont typeface="+mj-lt"/>
              <a:buAutoNum type="arabicPeriod"/>
            </a:pPr>
            <a:r>
              <a:rPr lang="en-US" sz="2200" b="0" i="0" u="none" strike="noStrike" dirty="0">
                <a:solidFill>
                  <a:schemeClr val="tx1"/>
                </a:solidFill>
                <a:effectLst/>
              </a:rPr>
              <a:t>Copy + paste the revised version in the same chat and ask for additional edits. </a:t>
            </a:r>
            <a:r>
              <a:rPr lang="en-US" sz="2200" dirty="0">
                <a:solidFill>
                  <a:srgbClr val="000000"/>
                </a:solidFill>
                <a:sym typeface="Wingdings" pitchFamily="2" charset="2"/>
              </a:rPr>
              <a:t>Continue until you’re finished.</a:t>
            </a:r>
            <a:endParaRPr lang="en-US" sz="2200" b="0" i="0" u="none" strike="noStrike" dirty="0">
              <a:solidFill>
                <a:schemeClr val="tx1"/>
              </a:solidFill>
              <a:effectLst/>
            </a:endParaRPr>
          </a:p>
          <a:p>
            <a:pPr marL="342900" lvl="0" indent="-342900" fontAlgn="base">
              <a:buFont typeface="+mj-lt"/>
              <a:buAutoNum type="arabicPeriod"/>
            </a:pPr>
            <a:r>
              <a:rPr lang="en-US" sz="2200" b="0" i="0" u="none" strike="noStrike" dirty="0">
                <a:solidFill>
                  <a:schemeClr val="tx1"/>
                </a:solidFill>
                <a:effectLst/>
              </a:rPr>
              <a:t>Once you’re done, ask it to create a Skill that captures the edits you made as well as the ones you didn’t make</a:t>
            </a:r>
            <a:r>
              <a:rPr lang="en-US" sz="2200" dirty="0"/>
              <a:t> so that it starts to learn your preferences and what it should be looking for.  </a:t>
            </a:r>
            <a:r>
              <a:rPr lang="en-US" sz="2200" dirty="0">
                <a:solidFill>
                  <a:srgbClr val="000000"/>
                </a:solidFill>
                <a:sym typeface="Wingdings" pitchFamily="2" charset="2"/>
              </a:rPr>
              <a:t>This captures tacit elements of your editing process that are hard to describe. </a:t>
            </a:r>
            <a:endParaRPr lang="en-US" sz="2200" dirty="0">
              <a:solidFill>
                <a:srgbClr val="000000"/>
              </a:solidFill>
            </a:endParaRPr>
          </a:p>
          <a:p>
            <a:pPr marL="342900" lvl="0" indent="-342900" rtl="0" fontAlgn="base">
              <a:buFont typeface="+mj-lt"/>
              <a:buAutoNum type="arabicPeriod"/>
            </a:pPr>
            <a:r>
              <a:rPr lang="en-US" sz="2200" dirty="0">
                <a:solidFill>
                  <a:srgbClr val="000000"/>
                </a:solidFill>
              </a:rPr>
              <a:t>Use the Skill next time you’re editing a chapter, newsletter etc. and try to add a feature or refine the skill. </a:t>
            </a:r>
          </a:p>
          <a:p>
            <a:pPr marL="800100" lvl="1" indent="-342900" fontAlgn="base">
              <a:buFont typeface="Arial" panose="020B0604020202020204" pitchFamily="34" charset="0"/>
              <a:buChar char="•"/>
            </a:pPr>
            <a:r>
              <a:rPr lang="en-US" sz="2200" b="1" dirty="0">
                <a:solidFill>
                  <a:srgbClr val="000000"/>
                </a:solidFill>
              </a:rPr>
              <a:t>Example</a:t>
            </a:r>
            <a:r>
              <a:rPr lang="en-US" sz="2200" dirty="0">
                <a:solidFill>
                  <a:srgbClr val="000000"/>
                </a:solidFill>
              </a:rPr>
              <a:t>: continuity check where it looks at the series bible and makes sure that no dead characters came back to life.</a:t>
            </a:r>
          </a:p>
          <a:p>
            <a:pPr marL="800100" lvl="1" indent="-342900" fontAlgn="base">
              <a:buFont typeface="Arial" panose="020B0604020202020204" pitchFamily="34" charset="0"/>
              <a:buChar char="•"/>
            </a:pPr>
            <a:r>
              <a:rPr lang="en-US" sz="2200" b="1" dirty="0">
                <a:solidFill>
                  <a:srgbClr val="000000"/>
                </a:solidFill>
              </a:rPr>
              <a:t>Example</a:t>
            </a:r>
            <a:r>
              <a:rPr lang="en-US" sz="2200" dirty="0">
                <a:solidFill>
                  <a:srgbClr val="000000"/>
                </a:solidFill>
              </a:rPr>
              <a:t>: for my newsletter, did I give an example or data that helps demonstrate what I’m teaching in the newsletter</a:t>
            </a:r>
            <a:endParaRPr lang="en-US" sz="2200" dirty="0"/>
          </a:p>
        </p:txBody>
      </p:sp>
    </p:spTree>
    <p:extLst>
      <p:ext uri="{BB962C8B-B14F-4D97-AF65-F5344CB8AC3E}">
        <p14:creationId xmlns:p14="http://schemas.microsoft.com/office/powerpoint/2010/main" val="4206513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37ED9-00BE-DEB3-7007-E038D40D8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471FBC-43B9-1654-FFE2-4F66B17D3E83}"/>
              </a:ext>
            </a:extLst>
          </p:cNvPr>
          <p:cNvSpPr>
            <a:spLocks noGrp="1"/>
          </p:cNvSpPr>
          <p:nvPr>
            <p:ph type="title"/>
          </p:nvPr>
        </p:nvSpPr>
        <p:spPr/>
        <p:txBody>
          <a:bodyPr/>
          <a:lstStyle/>
          <a:p>
            <a:r>
              <a:rPr lang="en-US" dirty="0"/>
              <a:t>Process 2: Processes / Frameworks </a:t>
            </a:r>
            <a:r>
              <a:rPr lang="en-US" dirty="0">
                <a:sym typeface="Wingdings" pitchFamily="2" charset="2"/>
              </a:rPr>
              <a:t> Skills</a:t>
            </a:r>
            <a:endParaRPr lang="en-US" dirty="0"/>
          </a:p>
        </p:txBody>
      </p:sp>
      <p:sp>
        <p:nvSpPr>
          <p:cNvPr id="3" name="Slide Number Placeholder 2">
            <a:extLst>
              <a:ext uri="{FF2B5EF4-FFF2-40B4-BE49-F238E27FC236}">
                <a16:creationId xmlns:a16="http://schemas.microsoft.com/office/drawing/2014/main" id="{7E53720C-96C1-3508-D303-783D25A19065}"/>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31</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6" name="TextBox 5">
            <a:extLst>
              <a:ext uri="{FF2B5EF4-FFF2-40B4-BE49-F238E27FC236}">
                <a16:creationId xmlns:a16="http://schemas.microsoft.com/office/drawing/2014/main" id="{B307C677-4EBC-25F8-EBCB-89C9619C9BE8}"/>
              </a:ext>
            </a:extLst>
          </p:cNvPr>
          <p:cNvSpPr txBox="1"/>
          <p:nvPr/>
        </p:nvSpPr>
        <p:spPr>
          <a:xfrm>
            <a:off x="2231136" y="2034327"/>
            <a:ext cx="7729728" cy="3477875"/>
          </a:xfrm>
          <a:prstGeom prst="rect">
            <a:avLst/>
          </a:prstGeom>
          <a:noFill/>
        </p:spPr>
        <p:txBody>
          <a:bodyPr wrap="square">
            <a:spAutoFit/>
          </a:bodyPr>
          <a:lstStyle/>
          <a:p>
            <a:pPr marL="285750" indent="-285750">
              <a:buFont typeface="Arial" panose="020B0604020202020204" pitchFamily="34" charset="0"/>
              <a:buChar char="•"/>
            </a:pPr>
            <a:r>
              <a:rPr lang="en-US" sz="2200" dirty="0"/>
              <a:t>T</a:t>
            </a:r>
            <a:r>
              <a:rPr lang="en-US" sz="2200" b="0" i="0" u="none" strike="noStrike" dirty="0">
                <a:solidFill>
                  <a:schemeClr val="tx1"/>
                </a:solidFill>
                <a:effectLst/>
                <a:latin typeface="+mn-lt"/>
              </a:rPr>
              <a:t>ake a step-by-step process or framework and turn it into a Skill.</a:t>
            </a:r>
          </a:p>
          <a:p>
            <a:pPr marL="742950" lvl="1" indent="-285750">
              <a:buFont typeface="Arial" panose="020B0604020202020204" pitchFamily="34" charset="0"/>
              <a:buChar char="•"/>
            </a:pPr>
            <a:r>
              <a:rPr lang="en-US" sz="2200" dirty="0"/>
              <a:t>This can be your own process / framework</a:t>
            </a:r>
            <a:r>
              <a:rPr lang="en-US" sz="2200" b="0" i="0" u="none" strike="noStrike" dirty="0">
                <a:solidFill>
                  <a:schemeClr val="tx1"/>
                </a:solidFill>
                <a:effectLst/>
                <a:latin typeface="+mn-lt"/>
              </a:rPr>
              <a:t> that you write out. </a:t>
            </a:r>
          </a:p>
          <a:p>
            <a:pPr marL="742950" lvl="1" indent="-285750">
              <a:buFont typeface="Arial" panose="020B0604020202020204" pitchFamily="34" charset="0"/>
              <a:buChar char="•"/>
            </a:pPr>
            <a:r>
              <a:rPr lang="en-US" sz="2200" dirty="0"/>
              <a:t>It can be from existing AI prompts that you’re copying + pasting that you want to turn into a Skill</a:t>
            </a:r>
            <a:endParaRPr lang="en-US" sz="2200" b="0" i="0" u="none" strike="noStrike" dirty="0">
              <a:solidFill>
                <a:schemeClr val="tx1"/>
              </a:solidFill>
              <a:effectLst/>
              <a:latin typeface="+mn-lt"/>
            </a:endParaRPr>
          </a:p>
          <a:p>
            <a:pPr marL="742950" lvl="1" indent="-285750">
              <a:buFont typeface="Arial" panose="020B0604020202020204" pitchFamily="34" charset="0"/>
              <a:buChar char="•"/>
            </a:pPr>
            <a:r>
              <a:rPr lang="en-US" sz="2200" dirty="0"/>
              <a:t>It can be </a:t>
            </a:r>
            <a:r>
              <a:rPr lang="en-US" sz="2200" b="0" i="0" u="none" strike="noStrike" dirty="0">
                <a:solidFill>
                  <a:schemeClr val="tx1"/>
                </a:solidFill>
                <a:effectLst/>
                <a:latin typeface="+mn-lt"/>
              </a:rPr>
              <a:t>from a course, book, video, blog post etc.  This allows you to instantly start applying a resource.</a:t>
            </a:r>
          </a:p>
          <a:p>
            <a:pPr marL="1200150" lvl="2" indent="-285750">
              <a:buFont typeface="Arial" panose="020B0604020202020204" pitchFamily="34" charset="0"/>
              <a:buChar char="•"/>
            </a:pPr>
            <a:r>
              <a:rPr lang="en-US" sz="2200" dirty="0"/>
              <a:t>Resources that work well are ones with a clear step-by-step process + example(s)</a:t>
            </a:r>
          </a:p>
        </p:txBody>
      </p:sp>
    </p:spTree>
    <p:extLst>
      <p:ext uri="{BB962C8B-B14F-4D97-AF65-F5344CB8AC3E}">
        <p14:creationId xmlns:p14="http://schemas.microsoft.com/office/powerpoint/2010/main" val="3053671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C3A05-2F81-BA53-9D54-A7F0BF6AB7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B3F860-AD25-8633-9F4D-2DCE9663289A}"/>
              </a:ext>
            </a:extLst>
          </p:cNvPr>
          <p:cNvSpPr>
            <a:spLocks noGrp="1"/>
          </p:cNvSpPr>
          <p:nvPr>
            <p:ph type="title"/>
          </p:nvPr>
        </p:nvSpPr>
        <p:spPr/>
        <p:txBody>
          <a:bodyPr/>
          <a:lstStyle/>
          <a:p>
            <a:r>
              <a:rPr lang="en-US" dirty="0"/>
              <a:t>Process 3: Reverse Engineer</a:t>
            </a:r>
          </a:p>
        </p:txBody>
      </p:sp>
      <p:sp>
        <p:nvSpPr>
          <p:cNvPr id="3" name="Slide Number Placeholder 2">
            <a:extLst>
              <a:ext uri="{FF2B5EF4-FFF2-40B4-BE49-F238E27FC236}">
                <a16:creationId xmlns:a16="http://schemas.microsoft.com/office/drawing/2014/main" id="{C32A56DD-F133-807A-DDD2-3AA107719E37}"/>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32</a:t>
            </a:fld>
            <a:endParaRPr kumimoji="0" lang="en-US" sz="1100" b="0" i="0" u="none" strike="noStrike" kern="1200" cap="none" spc="0" normalizeH="0" baseline="0" noProof="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F15DFA5C-0875-2A31-62BC-938A719DA24F}"/>
              </a:ext>
            </a:extLst>
          </p:cNvPr>
          <p:cNvSpPr txBox="1"/>
          <p:nvPr/>
        </p:nvSpPr>
        <p:spPr>
          <a:xfrm>
            <a:off x="2231136" y="2004969"/>
            <a:ext cx="7729728" cy="2462213"/>
          </a:xfrm>
          <a:prstGeom prst="rect">
            <a:avLst/>
          </a:prstGeom>
          <a:noFill/>
        </p:spPr>
        <p:txBody>
          <a:bodyPr wrap="square" rtlCol="0">
            <a:spAutoFit/>
          </a:bodyPr>
          <a:lstStyle/>
          <a:p>
            <a:pPr marL="342900" indent="-342900" fontAlgn="base">
              <a:buFont typeface="Arial" panose="020B0604020202020204" pitchFamily="34" charset="0"/>
              <a:buChar char="•"/>
            </a:pPr>
            <a:r>
              <a:rPr lang="en-US" sz="2200" dirty="0">
                <a:solidFill>
                  <a:srgbClr val="000000"/>
                </a:solidFill>
                <a:latin typeface="+mj-lt"/>
              </a:rPr>
              <a:t>Give Claude a blurb, piece of ad copy, social media post, image, video, then reverse engineer it into a formula / framework and make a Skill that can generate similar output. </a:t>
            </a:r>
          </a:p>
          <a:p>
            <a:pPr marL="342900" indent="-342900" fontAlgn="base">
              <a:buFont typeface="Arial" panose="020B0604020202020204" pitchFamily="34" charset="0"/>
              <a:buChar char="•"/>
            </a:pPr>
            <a:r>
              <a:rPr lang="en-US" sz="2200" dirty="0">
                <a:solidFill>
                  <a:srgbClr val="000000"/>
                </a:solidFill>
                <a:latin typeface="+mj-lt"/>
              </a:rPr>
              <a:t>Multiple examples work best here, otherwise you tend to get output that resembles the original too much. </a:t>
            </a:r>
          </a:p>
          <a:p>
            <a:pPr marL="342900" indent="-342900" fontAlgn="base">
              <a:buFont typeface="Arial" panose="020B0604020202020204" pitchFamily="34" charset="0"/>
              <a:buChar char="•"/>
            </a:pPr>
            <a:r>
              <a:rPr lang="en-US" sz="2200" dirty="0">
                <a:solidFill>
                  <a:srgbClr val="000000"/>
                </a:solidFill>
                <a:latin typeface="+mj-lt"/>
              </a:rPr>
              <a:t>Specifically telling Claude not to mimic the original 1:1 is important.</a:t>
            </a:r>
          </a:p>
        </p:txBody>
      </p:sp>
    </p:spTree>
    <p:extLst>
      <p:ext uri="{BB962C8B-B14F-4D97-AF65-F5344CB8AC3E}">
        <p14:creationId xmlns:p14="http://schemas.microsoft.com/office/powerpoint/2010/main" val="3895062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42DA6-7FD6-D265-F5BC-2005B797E4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1F2F46-31F1-075D-E60B-EB7233877AD3}"/>
              </a:ext>
            </a:extLst>
          </p:cNvPr>
          <p:cNvSpPr>
            <a:spLocks noGrp="1"/>
          </p:cNvSpPr>
          <p:nvPr>
            <p:ph type="title"/>
          </p:nvPr>
        </p:nvSpPr>
        <p:spPr/>
        <p:txBody>
          <a:bodyPr/>
          <a:lstStyle/>
          <a:p>
            <a:r>
              <a:rPr lang="en-US" dirty="0"/>
              <a:t>EXERCISES</a:t>
            </a:r>
          </a:p>
        </p:txBody>
      </p:sp>
      <p:sp>
        <p:nvSpPr>
          <p:cNvPr id="3" name="Slide Number Placeholder 2">
            <a:extLst>
              <a:ext uri="{FF2B5EF4-FFF2-40B4-BE49-F238E27FC236}">
                <a16:creationId xmlns:a16="http://schemas.microsoft.com/office/drawing/2014/main" id="{72D6ABD3-2F4F-EE62-4425-F3D7CF21EF02}"/>
              </a:ext>
            </a:extLst>
          </p:cNvPr>
          <p:cNvSpPr>
            <a:spLocks noGrp="1"/>
          </p:cNvSpPr>
          <p:nvPr>
            <p:ph type="sldNum" sz="quarter" idx="12"/>
          </p:nvPr>
        </p:nvSpPr>
        <p:spPr>
          <a:solidFill>
            <a:srgbClr val="2FE5C9">
              <a:alpha val="70000"/>
            </a:srgbClr>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33</a:t>
            </a:fld>
            <a:endParaRPr kumimoji="0" lang="en-US" sz="1100" b="0" i="0" u="none" strike="noStrike" kern="1200" cap="none" spc="0" normalizeH="0" baseline="0" noProof="0" dirty="0">
              <a:ln>
                <a:noFill/>
              </a:ln>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041C94EE-3B54-3C66-1A93-08F0EF95423A}"/>
              </a:ext>
            </a:extLst>
          </p:cNvPr>
          <p:cNvSpPr txBox="1"/>
          <p:nvPr/>
        </p:nvSpPr>
        <p:spPr>
          <a:xfrm>
            <a:off x="2231136" y="2004969"/>
            <a:ext cx="7729728" cy="492443"/>
          </a:xfrm>
          <a:prstGeom prst="rect">
            <a:avLst/>
          </a:prstGeom>
          <a:noFill/>
        </p:spPr>
        <p:txBody>
          <a:bodyPr wrap="square" rtlCol="0">
            <a:spAutoFit/>
          </a:bodyPr>
          <a:lstStyle/>
          <a:p>
            <a:pPr algn="ctr" fontAlgn="base"/>
            <a:r>
              <a:rPr lang="en-US" sz="2600" b="1" dirty="0" err="1">
                <a:solidFill>
                  <a:srgbClr val="000000"/>
                </a:solidFill>
                <a:latin typeface="+mj-lt"/>
              </a:rPr>
              <a:t>nicholaserik.com</a:t>
            </a:r>
            <a:r>
              <a:rPr lang="en-US" sz="2600" b="1" dirty="0">
                <a:solidFill>
                  <a:srgbClr val="000000"/>
                </a:solidFill>
                <a:latin typeface="+mj-lt"/>
              </a:rPr>
              <a:t>/ninc-2026-exercises</a:t>
            </a:r>
          </a:p>
        </p:txBody>
      </p:sp>
    </p:spTree>
    <p:extLst>
      <p:ext uri="{BB962C8B-B14F-4D97-AF65-F5344CB8AC3E}">
        <p14:creationId xmlns:p14="http://schemas.microsoft.com/office/powerpoint/2010/main" val="165184650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119165</TotalTime>
  <Words>2131</Words>
  <Application>Microsoft Macintosh PowerPoint</Application>
  <PresentationFormat>Widescreen</PresentationFormat>
  <Paragraphs>209</Paragraphs>
  <Slides>33</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Gill Sans MT</vt:lpstr>
      <vt:lpstr>Montserrat</vt:lpstr>
      <vt:lpstr>Montserrat Light</vt:lpstr>
      <vt:lpstr>Montserrat SemiBold</vt:lpstr>
      <vt:lpstr>Wingdings</vt:lpstr>
      <vt:lpstr>Parcel</vt:lpstr>
      <vt:lpstr>PowerPoint Presentation</vt:lpstr>
      <vt:lpstr>Overview</vt:lpstr>
      <vt:lpstr>Slides</vt:lpstr>
      <vt:lpstr>PowerPoint Presentation</vt:lpstr>
      <vt:lpstr>The Inflection Point</vt:lpstr>
      <vt:lpstr>PowerPoint Presentation</vt:lpstr>
      <vt:lpstr>What’s Changed?</vt:lpstr>
      <vt:lpstr>What’s Changed?</vt:lpstr>
      <vt:lpstr>AI v. Human: Facebook Ad Copy</vt:lpstr>
      <vt:lpstr>AI v. Human: Facebook Ad Images</vt:lpstr>
      <vt:lpstr>AI v. Human: CoVErs</vt:lpstr>
      <vt:lpstr>What Does This Mean?</vt:lpstr>
      <vt:lpstr>As 1 Person in July…</vt:lpstr>
      <vt:lpstr>Example Use Cases</vt:lpstr>
      <vt:lpstr>The bottom Line</vt:lpstr>
      <vt:lpstr>PowerPoint Presentation</vt:lpstr>
      <vt:lpstr>Claude Cowork</vt:lpstr>
      <vt:lpstr>Claude Cowork: What IS IT?</vt:lpstr>
      <vt:lpstr>Claude Cowork: What IS IT?</vt:lpstr>
      <vt:lpstr>Demo: What aBout This 90% Claim, Man?</vt:lpstr>
      <vt:lpstr>PowerPoint Presentation</vt:lpstr>
      <vt:lpstr>Cowork: Skills</vt:lpstr>
      <vt:lpstr>Cowork: Skills</vt:lpstr>
      <vt:lpstr>“I Know Kung-Fu”</vt:lpstr>
      <vt:lpstr>What’s In a Skill?</vt:lpstr>
      <vt:lpstr>A Good Skill is Basically Two Things</vt:lpstr>
      <vt:lpstr>Review Agents</vt:lpstr>
      <vt:lpstr>Important</vt:lpstr>
      <vt:lpstr>Process 1: Do Stuff  Skill</vt:lpstr>
      <vt:lpstr>Process 1: Do Stuff  Skill Example</vt:lpstr>
      <vt:lpstr>Process 2: Processes / Frameworks  Skills</vt:lpstr>
      <vt:lpstr>Process 3: Reverse Engineer</vt:lpstr>
      <vt:lpstr>EXERCISES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0</dc:title>
  <dc:creator>Nicholas Johansen</dc:creator>
  <cp:lastModifiedBy>Nicholas Johansen</cp:lastModifiedBy>
  <cp:revision>177</cp:revision>
  <dcterms:created xsi:type="dcterms:W3CDTF">2019-03-25T19:38:01Z</dcterms:created>
  <dcterms:modified xsi:type="dcterms:W3CDTF">2026-09-25T13:58:47Z</dcterms:modified>
</cp:coreProperties>
</file>