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4"/>
  </p:notesMasterIdLst>
  <p:sldIdLst>
    <p:sldId id="256" r:id="rId2"/>
    <p:sldId id="436" r:id="rId3"/>
    <p:sldId id="443" r:id="rId4"/>
    <p:sldId id="435" r:id="rId5"/>
    <p:sldId id="459" r:id="rId6"/>
    <p:sldId id="377" r:id="rId7"/>
    <p:sldId id="379" r:id="rId8"/>
    <p:sldId id="460" r:id="rId9"/>
    <p:sldId id="447" r:id="rId10"/>
    <p:sldId id="445" r:id="rId11"/>
    <p:sldId id="444" r:id="rId12"/>
    <p:sldId id="446" r:id="rId13"/>
    <p:sldId id="448" r:id="rId14"/>
    <p:sldId id="450" r:id="rId15"/>
    <p:sldId id="458" r:id="rId16"/>
    <p:sldId id="457" r:id="rId17"/>
    <p:sldId id="454" r:id="rId18"/>
    <p:sldId id="449" r:id="rId19"/>
    <p:sldId id="425" r:id="rId20"/>
    <p:sldId id="453" r:id="rId21"/>
    <p:sldId id="452" r:id="rId22"/>
    <p:sldId id="421"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87" autoAdjust="0"/>
    <p:restoredTop sz="96310"/>
  </p:normalViewPr>
  <p:slideViewPr>
    <p:cSldViewPr snapToGrid="0">
      <p:cViewPr varScale="1">
        <p:scale>
          <a:sx n="123" d="100"/>
          <a:sy n="123" d="100"/>
        </p:scale>
        <p:origin x="2016" y="48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0"/>
    </p:cViewPr>
  </p:sorterViewPr>
  <p:notesViewPr>
    <p:cSldViewPr snapToGrid="0">
      <p:cViewPr varScale="1">
        <p:scale>
          <a:sx n="97" d="100"/>
          <a:sy n="97" d="100"/>
        </p:scale>
        <p:origin x="4328"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0B9BB7-4A43-4482-BDE2-A35568353688}" type="datetimeFigureOut">
              <a:rPr lang="en-US" smtClean="0"/>
              <a:t>2/16/26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499B42-7FC0-4B83-BC3A-8D92D72F6077}" type="slidenum">
              <a:rPr lang="en-US" smtClean="0"/>
              <a:t>‹#›</a:t>
            </a:fld>
            <a:endParaRPr lang="en-US"/>
          </a:p>
        </p:txBody>
      </p:sp>
    </p:spTree>
    <p:extLst>
      <p:ext uri="{BB962C8B-B14F-4D97-AF65-F5344CB8AC3E}">
        <p14:creationId xmlns:p14="http://schemas.microsoft.com/office/powerpoint/2010/main" val="2665046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1</a:t>
            </a:fld>
            <a:endParaRPr lang="en-US"/>
          </a:p>
        </p:txBody>
      </p:sp>
    </p:spTree>
    <p:extLst>
      <p:ext uri="{BB962C8B-B14F-4D97-AF65-F5344CB8AC3E}">
        <p14:creationId xmlns:p14="http://schemas.microsoft.com/office/powerpoint/2010/main" val="32271424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7C61E-B2B2-9926-852F-7EAA029BFD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9E4A2C-B567-5FE6-CF62-4932534E65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99B3D7-54BA-2E1C-383A-A1FCCBEEA21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0D32066-E912-4E7A-E222-AA33E25D9F0C}"/>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50880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77692-C698-F41E-7996-7F0F5BDBE2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D1A629-5533-B62D-9CDC-9CBF11C4E3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9DFE38-ABB1-B2BA-7588-8E0D73BFE25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CB807E5-DE90-1549-AD07-1AE536818E18}"/>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41372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FEDDA-C482-43BC-E15C-2246D97838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44CEC0-F1D0-DF90-64CE-952C8106E7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CE4D1F-3B0B-66E9-85ED-95121792652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89BC5C3-B06A-61C8-B597-9E7ADCA88D8A}"/>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16922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696311-00E7-F259-C464-364E2DC52D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49F28B-AAC3-A743-FC0B-E2A74CCDFC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D5602F-2F82-A761-21C3-55DF3DD3C8A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8BB321A-014B-ABB0-6631-77C5827C09C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55359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021E5-A043-628C-D385-D5AE7CFBD4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EEDDB9-8661-F578-0679-E7458562A8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008FF4-38EA-EFD7-C689-EC3AE2A4B52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82CEE79-3CC2-3D54-5BFB-72C8EA43E4E2}"/>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7721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68D81-C05E-54E8-4B2B-16AB580410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CEFFAE-FB44-14E5-CD19-6359AC7162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1CF53D-A22A-3C09-EE1B-0274F5265B2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8369F8E-2AA1-5574-184E-CF94206D4364}"/>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63858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5EDCD-A0A9-30F4-9839-75D82786AC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644AE5-88D4-D649-E219-164D34A8ED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330B4F-E4ED-593A-210F-5ACB9E623E8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A0655A7-3A21-5718-3BE0-BEE0960E506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536390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348B1-7E15-056B-DE25-D8B5BB6CF4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BFA551-24AD-DBBB-B458-7D07A6E246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EDAC51-0179-8404-3CF1-A309450EAFE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0233469-39EE-1DDE-D5D2-3B03F0FBF38F}"/>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06989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BEC49-8186-5524-CF76-26A9D23720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83D29E-7EE3-283E-339C-F64735BC1B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DF75D8-2C5E-1113-9C91-1BE840C7D21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C01E444-49F8-8791-E79A-E5AAB62392BA}"/>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47911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4E2BC4-32C4-9FF8-7951-C0E8968ECA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1B80BF-32F8-FE0A-377A-6A625D3B83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06B315-FFFF-76B1-F10D-594983F7A99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2DC5EA4-0E60-8C46-798E-24DBB48F0998}"/>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4444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D93D7-E63F-10E6-A2CD-6D93419A59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144A0A-F11C-9A2D-64A5-CC31494F41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465A6D-1C3E-29ED-9580-C5488D78F9C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EFBB6CA-E504-6B6B-443F-D093682A0435}"/>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97396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18106-FBA7-E1B3-F678-F4DC00B699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EECB2A-D8F9-4D95-50A9-F35C543F3D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222085-C801-AD58-830B-4D98837466E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5D8D863-39B0-0E33-D6B4-2A9614255B5A}"/>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64940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F35F3-5C59-9A35-FABB-4FED800446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D79217-1671-9764-FE73-83AA343953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CDF6E3-8544-B21F-9CE6-9C0B1C307B7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C058255-7B0A-7C67-583A-52752D7D1BB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78243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030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4121B-E17D-A189-BBCB-9BFBFAF20B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76C33E-D498-0796-9BD7-806855621E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DB6089-5963-B163-1282-0D1EDF3A500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EF6CD12-309E-D961-A7C8-B830F37405FA}"/>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1606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47F62C-4B76-5327-A8BC-FE0BE1D686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2711F7-1953-D388-0E1D-32426564DA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76115F-FE87-FFF8-F227-A09111416CF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C722D51-EB2F-202D-F4CD-DEE2D6D8AF6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4222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F48F3-63F2-933A-04A4-626676EC07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44CF0A-0016-AB07-817A-D5C4F51D30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98F129-D8AD-1365-214A-121379C6E69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A2CDACC-C9E1-EF5B-5093-B9938BD4FFB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196797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6</a:t>
            </a:fld>
            <a:endParaRPr lang="en-US"/>
          </a:p>
        </p:txBody>
      </p:sp>
    </p:spTree>
    <p:extLst>
      <p:ext uri="{BB962C8B-B14F-4D97-AF65-F5344CB8AC3E}">
        <p14:creationId xmlns:p14="http://schemas.microsoft.com/office/powerpoint/2010/main" val="1752805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499B42-7FC0-4B83-BC3A-8D92D72F6077}" type="slidenum">
              <a:rPr lang="en-US" smtClean="0"/>
              <a:t>7</a:t>
            </a:fld>
            <a:endParaRPr lang="en-US"/>
          </a:p>
        </p:txBody>
      </p:sp>
    </p:spTree>
    <p:extLst>
      <p:ext uri="{BB962C8B-B14F-4D97-AF65-F5344CB8AC3E}">
        <p14:creationId xmlns:p14="http://schemas.microsoft.com/office/powerpoint/2010/main" val="11440172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3F748-D46F-A5A8-FF79-05B9CDF0F1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F54D6D-1716-28DF-D191-287B142E86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033C41-73C3-30A9-B520-6486BC2B611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BC0F7A4-0AD4-A654-FE7E-31A7C3C610FA}"/>
              </a:ext>
            </a:extLst>
          </p:cNvPr>
          <p:cNvSpPr>
            <a:spLocks noGrp="1"/>
          </p:cNvSpPr>
          <p:nvPr>
            <p:ph type="sldNum" sz="quarter" idx="5"/>
          </p:nvPr>
        </p:nvSpPr>
        <p:spPr/>
        <p:txBody>
          <a:bodyPr/>
          <a:lstStyle/>
          <a:p>
            <a:fld id="{42499B42-7FC0-4B83-BC3A-8D92D72F6077}" type="slidenum">
              <a:rPr lang="en-US" smtClean="0"/>
              <a:t>8</a:t>
            </a:fld>
            <a:endParaRPr lang="en-US"/>
          </a:p>
        </p:txBody>
      </p:sp>
    </p:spTree>
    <p:extLst>
      <p:ext uri="{BB962C8B-B14F-4D97-AF65-F5344CB8AC3E}">
        <p14:creationId xmlns:p14="http://schemas.microsoft.com/office/powerpoint/2010/main" val="28453004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6F8E0-86B0-C4A7-345F-981DBD131C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A870BC-306B-9AC8-0750-569036BBA3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1F5589-7E89-39DC-0872-F10F7E34932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9B57B0A-6ED8-C3ED-B481-E83D315CE7E5}"/>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499B42-7FC0-4B83-BC3A-8D92D72F60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2100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3C8DAD57-8B17-454F-B496-8C3794C42BE4}" type="datetime1">
              <a:rPr lang="en-US" smtClean="0"/>
              <a:t>2/16/26</a:t>
            </a:fld>
            <a:endParaRPr lang="en-US"/>
          </a:p>
        </p:txBody>
      </p:sp>
      <p:sp>
        <p:nvSpPr>
          <p:cNvPr id="8" name="Footer Placeholder 7"/>
          <p:cNvSpPr>
            <a:spLocks noGrp="1"/>
          </p:cNvSpPr>
          <p:nvPr>
            <p:ph type="ftr" sz="quarter" idx="11"/>
          </p:nvPr>
        </p:nvSpPr>
        <p:spPr/>
        <p:txBody>
          <a:bodyPr/>
          <a:lstStyle/>
          <a:p>
            <a:r>
              <a:rPr lang="en-US"/>
              <a:t>NICHOLAS ERIK</a:t>
            </a:r>
          </a:p>
        </p:txBody>
      </p:sp>
      <p:sp>
        <p:nvSpPr>
          <p:cNvPr id="9" name="Slide Number Placeholder 8"/>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257284757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EA4960-C421-47E1-9B44-E624582A514E}" type="datetime1">
              <a:rPr lang="en-US" smtClean="0"/>
              <a:t>2/16/26</a:t>
            </a:fld>
            <a:endParaRPr lang="en-US"/>
          </a:p>
        </p:txBody>
      </p:sp>
      <p:sp>
        <p:nvSpPr>
          <p:cNvPr id="5" name="Footer Placeholder 4"/>
          <p:cNvSpPr>
            <a:spLocks noGrp="1"/>
          </p:cNvSpPr>
          <p:nvPr>
            <p:ph type="ftr" sz="quarter" idx="11"/>
          </p:nvPr>
        </p:nvSpPr>
        <p:spPr/>
        <p:txBody>
          <a:bodyPr/>
          <a:lstStyle/>
          <a:p>
            <a:r>
              <a:rPr lang="en-US"/>
              <a:t>NICHOLAS ERIK</a:t>
            </a:r>
          </a:p>
        </p:txBody>
      </p:sp>
      <p:sp>
        <p:nvSpPr>
          <p:cNvPr id="6" name="Slide Number Placeholder 5"/>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1922090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7EC8FD-93FD-468E-BBBD-702AF71D9D3C}" type="datetime1">
              <a:rPr lang="en-US" smtClean="0"/>
              <a:t>2/16/26</a:t>
            </a:fld>
            <a:endParaRPr lang="en-US"/>
          </a:p>
        </p:txBody>
      </p:sp>
      <p:sp>
        <p:nvSpPr>
          <p:cNvPr id="5" name="Footer Placeholder 4"/>
          <p:cNvSpPr>
            <a:spLocks noGrp="1"/>
          </p:cNvSpPr>
          <p:nvPr>
            <p:ph type="ftr" sz="quarter" idx="11"/>
          </p:nvPr>
        </p:nvSpPr>
        <p:spPr/>
        <p:txBody>
          <a:bodyPr/>
          <a:lstStyle/>
          <a:p>
            <a:r>
              <a:rPr lang="en-US"/>
              <a:t>NICHOLAS ERIK</a:t>
            </a:r>
          </a:p>
        </p:txBody>
      </p:sp>
      <p:sp>
        <p:nvSpPr>
          <p:cNvPr id="6" name="Slide Number Placeholder 5"/>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280907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31136" y="523613"/>
            <a:ext cx="7729728" cy="1188720"/>
          </a:xfrm>
        </p:spPr>
        <p:txBody>
          <a:bodyPr/>
          <a:lstStyle>
            <a:lvl1pPr>
              <a:defRPr>
                <a:latin typeface="+mj-lt"/>
              </a:defRPr>
            </a:lvl1pPr>
          </a:lstStyle>
          <a:p>
            <a:r>
              <a:rPr lang="en-US" dirty="0"/>
              <a:t>Click to edit Master title style</a:t>
            </a:r>
          </a:p>
        </p:txBody>
      </p:sp>
      <p:sp>
        <p:nvSpPr>
          <p:cNvPr id="7" name="Date Placeholder 6"/>
          <p:cNvSpPr>
            <a:spLocks noGrp="1"/>
          </p:cNvSpPr>
          <p:nvPr>
            <p:ph type="dt" sz="half" idx="10"/>
          </p:nvPr>
        </p:nvSpPr>
        <p:spPr/>
        <p:txBody>
          <a:bodyPr/>
          <a:lstStyle/>
          <a:p>
            <a:fld id="{58CD4FAE-7BE7-4F58-BBB3-ED079AABB1D1}" type="datetime1">
              <a:rPr lang="en-US" smtClean="0"/>
              <a:t>2/16/26</a:t>
            </a:fld>
            <a:endParaRPr lang="en-US"/>
          </a:p>
        </p:txBody>
      </p:sp>
      <p:sp>
        <p:nvSpPr>
          <p:cNvPr id="8" name="Footer Placeholder 7"/>
          <p:cNvSpPr>
            <a:spLocks noGrp="1"/>
          </p:cNvSpPr>
          <p:nvPr>
            <p:ph type="ftr" sz="quarter" idx="11"/>
          </p:nvPr>
        </p:nvSpPr>
        <p:spPr/>
        <p:txBody>
          <a:bodyPr/>
          <a:lstStyle/>
          <a:p>
            <a:r>
              <a:rPr lang="en-US"/>
              <a:t>NICHOLAS ERIK</a:t>
            </a:r>
            <a:endParaRPr lang="en-US" dirty="0"/>
          </a:p>
        </p:txBody>
      </p:sp>
      <p:sp>
        <p:nvSpPr>
          <p:cNvPr id="9" name="Slide Number Placeholder 8"/>
          <p:cNvSpPr>
            <a:spLocks noGrp="1"/>
          </p:cNvSpPr>
          <p:nvPr>
            <p:ph type="sldNum" sz="quarter" idx="12"/>
          </p:nvPr>
        </p:nvSpPr>
        <p:spPr>
          <a:solidFill>
            <a:srgbClr val="0070C0">
              <a:alpha val="70000"/>
            </a:srgbClr>
          </a:solidFill>
        </p:spPr>
        <p:txBody>
          <a:bodyPr/>
          <a:lstStyle>
            <a:lvl1pPr>
              <a:defRPr>
                <a:latin typeface="+mn-lt"/>
              </a:defRPr>
            </a:lvl1pPr>
          </a:lstStyle>
          <a:p>
            <a:fld id="{841F31CF-268E-4CF6-8BAE-AFEE307DC6CB}" type="slidenum">
              <a:rPr lang="en-US" smtClean="0"/>
              <a:pPr/>
              <a:t>‹#›</a:t>
            </a:fld>
            <a:endParaRPr lang="en-US" dirty="0"/>
          </a:p>
        </p:txBody>
      </p:sp>
      <p:pic>
        <p:nvPicPr>
          <p:cNvPr id="6" name="Graphic 5">
            <a:extLst>
              <a:ext uri="{FF2B5EF4-FFF2-40B4-BE49-F238E27FC236}">
                <a16:creationId xmlns:a16="http://schemas.microsoft.com/office/drawing/2014/main" id="{AED11402-C53C-4C94-96E7-EA4CBF93BCC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85009" y="6269593"/>
            <a:ext cx="1590302" cy="253270"/>
          </a:xfrm>
          <a:prstGeom prst="rect">
            <a:avLst/>
          </a:prstGeom>
        </p:spPr>
      </p:pic>
    </p:spTree>
    <p:extLst>
      <p:ext uri="{BB962C8B-B14F-4D97-AF65-F5344CB8AC3E}">
        <p14:creationId xmlns:p14="http://schemas.microsoft.com/office/powerpoint/2010/main" val="1479781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A2F7CE11-FFE8-4478-B2DA-9B88AACD4ACB}" type="datetime1">
              <a:rPr lang="en-US" smtClean="0"/>
              <a:t>2/16/26</a:t>
            </a:fld>
            <a:endParaRPr lang="en-US"/>
          </a:p>
        </p:txBody>
      </p:sp>
      <p:sp>
        <p:nvSpPr>
          <p:cNvPr id="8" name="Footer Placeholder 7"/>
          <p:cNvSpPr>
            <a:spLocks noGrp="1"/>
          </p:cNvSpPr>
          <p:nvPr>
            <p:ph type="ftr" sz="quarter" idx="11"/>
          </p:nvPr>
        </p:nvSpPr>
        <p:spPr/>
        <p:txBody>
          <a:bodyPr/>
          <a:lstStyle/>
          <a:p>
            <a:r>
              <a:rPr lang="en-US"/>
              <a:t>NICHOLAS ERIK</a:t>
            </a:r>
          </a:p>
        </p:txBody>
      </p:sp>
      <p:sp>
        <p:nvSpPr>
          <p:cNvPr id="9" name="Slide Number Placeholder 8"/>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39831856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832038D8-6EED-46BF-B425-27E43448F6E5}" type="datetime1">
              <a:rPr lang="en-US" smtClean="0"/>
              <a:t>2/16/26</a:t>
            </a:fld>
            <a:endParaRPr lang="en-US"/>
          </a:p>
        </p:txBody>
      </p:sp>
      <p:sp>
        <p:nvSpPr>
          <p:cNvPr id="9" name="Footer Placeholder 8"/>
          <p:cNvSpPr>
            <a:spLocks noGrp="1"/>
          </p:cNvSpPr>
          <p:nvPr>
            <p:ph type="ftr" sz="quarter" idx="11"/>
          </p:nvPr>
        </p:nvSpPr>
        <p:spPr/>
        <p:txBody>
          <a:bodyPr/>
          <a:lstStyle/>
          <a:p>
            <a:r>
              <a:rPr lang="en-US"/>
              <a:t>NICHOLAS ERIK</a:t>
            </a:r>
          </a:p>
        </p:txBody>
      </p:sp>
      <p:sp>
        <p:nvSpPr>
          <p:cNvPr id="10" name="Slide Number Placeholder 9"/>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418483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A882C992-009B-4EEB-8410-5DAC4B67B0EA}" type="datetime1">
              <a:rPr lang="en-US" smtClean="0"/>
              <a:t>2/16/26</a:t>
            </a:fld>
            <a:endParaRPr lang="en-US"/>
          </a:p>
        </p:txBody>
      </p:sp>
      <p:sp>
        <p:nvSpPr>
          <p:cNvPr id="8" name="Footer Placeholder 7"/>
          <p:cNvSpPr>
            <a:spLocks noGrp="1"/>
          </p:cNvSpPr>
          <p:nvPr>
            <p:ph type="ftr" sz="quarter" idx="11"/>
          </p:nvPr>
        </p:nvSpPr>
        <p:spPr/>
        <p:txBody>
          <a:bodyPr/>
          <a:lstStyle/>
          <a:p>
            <a:r>
              <a:rPr lang="en-US"/>
              <a:t>NICHOLAS ERIK</a:t>
            </a:r>
          </a:p>
        </p:txBody>
      </p:sp>
      <p:sp>
        <p:nvSpPr>
          <p:cNvPr id="9" name="Slide Number Placeholder 8"/>
          <p:cNvSpPr>
            <a:spLocks noGrp="1"/>
          </p:cNvSpPr>
          <p:nvPr>
            <p:ph type="sldNum" sz="quarter" idx="12"/>
          </p:nvPr>
        </p:nvSpPr>
        <p:spPr/>
        <p:txBody>
          <a:bodyPr/>
          <a:lstStyle/>
          <a:p>
            <a:fld id="{841F31CF-268E-4CF6-8BAE-AFEE307DC6C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915513147"/>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4101476-3BA6-484E-885B-69B02E0202B4}" type="datetime1">
              <a:rPr lang="en-US" smtClean="0"/>
              <a:t>2/16/26</a:t>
            </a:fld>
            <a:endParaRPr lang="en-US"/>
          </a:p>
        </p:txBody>
      </p:sp>
      <p:sp>
        <p:nvSpPr>
          <p:cNvPr id="4" name="Footer Placeholder 3"/>
          <p:cNvSpPr>
            <a:spLocks noGrp="1"/>
          </p:cNvSpPr>
          <p:nvPr>
            <p:ph type="ftr" sz="quarter" idx="11"/>
          </p:nvPr>
        </p:nvSpPr>
        <p:spPr/>
        <p:txBody>
          <a:bodyPr/>
          <a:lstStyle/>
          <a:p>
            <a:r>
              <a:rPr lang="en-US"/>
              <a:t>NICHOLAS ERIK</a:t>
            </a:r>
          </a:p>
        </p:txBody>
      </p:sp>
      <p:sp>
        <p:nvSpPr>
          <p:cNvPr id="5" name="Slide Number Placeholder 4"/>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3986639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5D6383-E65D-41A2-9F95-3025AB51CBA3}" type="datetime1">
              <a:rPr lang="en-US" smtClean="0"/>
              <a:t>2/16/26</a:t>
            </a:fld>
            <a:endParaRPr lang="en-US"/>
          </a:p>
        </p:txBody>
      </p:sp>
      <p:sp>
        <p:nvSpPr>
          <p:cNvPr id="3" name="Footer Placeholder 2"/>
          <p:cNvSpPr>
            <a:spLocks noGrp="1"/>
          </p:cNvSpPr>
          <p:nvPr>
            <p:ph type="ftr" sz="quarter" idx="11"/>
          </p:nvPr>
        </p:nvSpPr>
        <p:spPr/>
        <p:txBody>
          <a:bodyPr/>
          <a:lstStyle/>
          <a:p>
            <a:r>
              <a:rPr lang="en-US"/>
              <a:t>NICHOLAS ERIK</a:t>
            </a:r>
          </a:p>
        </p:txBody>
      </p:sp>
      <p:sp>
        <p:nvSpPr>
          <p:cNvPr id="4" name="Slide Number Placeholder 3"/>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2071680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A05A1953-6037-4871-961C-94E6C6194F32}" type="datetime1">
              <a:rPr lang="en-US" smtClean="0"/>
              <a:t>2/16/26</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en-US"/>
              <a:t>NICHOLAS ERIK</a:t>
            </a:r>
          </a:p>
        </p:txBody>
      </p:sp>
      <p:sp>
        <p:nvSpPr>
          <p:cNvPr id="11" name="Slide Number Placeholder 10"/>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1724350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D8E9C43E-DAAF-4453-A40C-2D9E231981C7}" type="datetime1">
              <a:rPr lang="en-US" smtClean="0"/>
              <a:t>2/16/26</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r>
              <a:rPr lang="en-US"/>
              <a:t>NICHOLAS ERIK</a:t>
            </a:r>
          </a:p>
        </p:txBody>
      </p:sp>
      <p:sp>
        <p:nvSpPr>
          <p:cNvPr id="10" name="Slide Number Placeholder 9"/>
          <p:cNvSpPr>
            <a:spLocks noGrp="1"/>
          </p:cNvSpPr>
          <p:nvPr>
            <p:ph type="sldNum" sz="quarter" idx="12"/>
          </p:nvPr>
        </p:nvSpPr>
        <p:spPr/>
        <p:txBody>
          <a:bodyPr/>
          <a:lstStyle/>
          <a:p>
            <a:fld id="{841F31CF-268E-4CF6-8BAE-AFEE307DC6CB}" type="slidenum">
              <a:rPr lang="en-US" smtClean="0"/>
              <a:t>‹#›</a:t>
            </a:fld>
            <a:endParaRPr lang="en-US"/>
          </a:p>
        </p:txBody>
      </p:sp>
    </p:spTree>
    <p:extLst>
      <p:ext uri="{BB962C8B-B14F-4D97-AF65-F5344CB8AC3E}">
        <p14:creationId xmlns:p14="http://schemas.microsoft.com/office/powerpoint/2010/main" val="3189470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Click to edit Master title style</a:t>
            </a:r>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A882C992-009B-4EEB-8410-5DAC4B67B0EA}" type="datetime1">
              <a:rPr lang="en-US" smtClean="0"/>
              <a:t>2/16/26</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en-US"/>
              <a:t>NICHOLAS ERIK</a:t>
            </a: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latin typeface="+mn-lt"/>
              </a:defRPr>
            </a:lvl1pPr>
          </a:lstStyle>
          <a:p>
            <a:fld id="{841F31CF-268E-4CF6-8BAE-AFEE307DC6CB}" type="slidenum">
              <a:rPr lang="en-US" smtClean="0"/>
              <a:pPr/>
              <a:t>‹#›</a:t>
            </a:fld>
            <a:endParaRPr lang="en-US" dirty="0"/>
          </a:p>
        </p:txBody>
      </p:sp>
    </p:spTree>
    <p:extLst>
      <p:ext uri="{BB962C8B-B14F-4D97-AF65-F5344CB8AC3E}">
        <p14:creationId xmlns:p14="http://schemas.microsoft.com/office/powerpoint/2010/main" val="1149431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mlq.ai/media/quarterly_decks/v0.1_State_of_AI_in_Business_2025_Report.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metr.org/blog/2025-07-10-early-2025-ai-experienced-os-dev-study/"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knowledge.wharton.upenn.edu/special-report/2025-ai-adoption-repor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3EB84-5956-4497-BC68-D886322D1AC8}"/>
              </a:ext>
            </a:extLst>
          </p:cNvPr>
          <p:cNvSpPr>
            <a:spLocks noGrp="1"/>
          </p:cNvSpPr>
          <p:nvPr>
            <p:ph type="ctrTitle"/>
          </p:nvPr>
        </p:nvSpPr>
        <p:spPr>
          <a:xfrm>
            <a:off x="751699" y="1107317"/>
            <a:ext cx="10688598" cy="1246645"/>
          </a:xfrm>
          <a:noFill/>
          <a:ln>
            <a:solidFill>
              <a:schemeClr val="tx1"/>
            </a:solidFill>
          </a:ln>
        </p:spPr>
        <p:txBody>
          <a:bodyPr wrap="square" anchor="ctr">
            <a:noAutofit/>
          </a:bodyPr>
          <a:lstStyle/>
          <a:p>
            <a:r>
              <a:rPr lang="en-US" sz="4000" dirty="0">
                <a:solidFill>
                  <a:schemeClr val="tx1"/>
                </a:solidFill>
              </a:rPr>
              <a:t>AI and Automation</a:t>
            </a:r>
          </a:p>
        </p:txBody>
      </p:sp>
      <p:sp>
        <p:nvSpPr>
          <p:cNvPr id="3" name="Subtitle 2">
            <a:extLst>
              <a:ext uri="{FF2B5EF4-FFF2-40B4-BE49-F238E27FC236}">
                <a16:creationId xmlns:a16="http://schemas.microsoft.com/office/drawing/2014/main" id="{4CA412EA-84A6-4A19-8C85-CA72B3B8C7FF}"/>
              </a:ext>
            </a:extLst>
          </p:cNvPr>
          <p:cNvSpPr>
            <a:spLocks noGrp="1"/>
          </p:cNvSpPr>
          <p:nvPr>
            <p:ph type="subTitle" idx="1"/>
          </p:nvPr>
        </p:nvSpPr>
        <p:spPr>
          <a:xfrm>
            <a:off x="1270180" y="2763078"/>
            <a:ext cx="9344812" cy="1655762"/>
          </a:xfrm>
        </p:spPr>
        <p:txBody>
          <a:bodyPr>
            <a:noAutofit/>
          </a:bodyPr>
          <a:lstStyle/>
          <a:p>
            <a:r>
              <a:rPr lang="en-US" sz="5200" dirty="0">
                <a:solidFill>
                  <a:schemeClr val="tx1"/>
                </a:solidFill>
              </a:rPr>
              <a:t>THE 10x AUTHOR: HOW TO ACCELERATE YOUR CAREER WITH AI and AUTOMATION</a:t>
            </a:r>
          </a:p>
        </p:txBody>
      </p:sp>
      <p:pic>
        <p:nvPicPr>
          <p:cNvPr id="8" name="Graphic 7">
            <a:extLst>
              <a:ext uri="{FF2B5EF4-FFF2-40B4-BE49-F238E27FC236}">
                <a16:creationId xmlns:a16="http://schemas.microsoft.com/office/drawing/2014/main" id="{9068C1A7-EE8F-4CCB-9413-9BDC8A34232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15917" y="6065912"/>
            <a:ext cx="2560160" cy="407729"/>
          </a:xfrm>
          <a:prstGeom prst="rect">
            <a:avLst/>
          </a:prstGeom>
        </p:spPr>
      </p:pic>
    </p:spTree>
    <p:extLst>
      <p:ext uri="{BB962C8B-B14F-4D97-AF65-F5344CB8AC3E}">
        <p14:creationId xmlns:p14="http://schemas.microsoft.com/office/powerpoint/2010/main" val="4053819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90A53-B4BC-6A03-46D4-7A325A0557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EA246C-3479-6EE3-1079-1E46A3846BD1}"/>
              </a:ext>
            </a:extLst>
          </p:cNvPr>
          <p:cNvSpPr>
            <a:spLocks noGrp="1"/>
          </p:cNvSpPr>
          <p:nvPr>
            <p:ph type="title"/>
          </p:nvPr>
        </p:nvSpPr>
        <p:spPr/>
        <p:txBody>
          <a:bodyPr/>
          <a:lstStyle/>
          <a:p>
            <a:r>
              <a:rPr lang="en-US" dirty="0"/>
              <a:t>AI vs. Automation: The Difference</a:t>
            </a:r>
          </a:p>
        </p:txBody>
      </p:sp>
      <p:sp>
        <p:nvSpPr>
          <p:cNvPr id="3" name="Slide Number Placeholder 2">
            <a:extLst>
              <a:ext uri="{FF2B5EF4-FFF2-40B4-BE49-F238E27FC236}">
                <a16:creationId xmlns:a16="http://schemas.microsoft.com/office/drawing/2014/main" id="{406A45AB-90A1-640B-1A91-2326FD9CB2BD}"/>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10</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DF4E349E-2A4C-5699-7A76-BA01D0D68AF8}"/>
              </a:ext>
            </a:extLst>
          </p:cNvPr>
          <p:cNvSpPr txBox="1"/>
          <p:nvPr/>
        </p:nvSpPr>
        <p:spPr>
          <a:xfrm>
            <a:off x="2231136" y="2087031"/>
            <a:ext cx="7729728" cy="4770537"/>
          </a:xfrm>
          <a:prstGeom prst="rect">
            <a:avLst/>
          </a:prstGeom>
          <a:noFill/>
        </p:spPr>
        <p:txBody>
          <a:bodyPr wrap="square" rtlCol="0">
            <a:spAutoFit/>
          </a:bodyPr>
          <a:lstStyle/>
          <a:p>
            <a:pPr marL="342900" lvl="0" indent="-342900">
              <a:buFont typeface="Arial" panose="020B0604020202020204" pitchFamily="34" charset="0"/>
              <a:buChar char="•"/>
              <a:defRPr/>
            </a:pPr>
            <a:r>
              <a:rPr lang="en-US" sz="1600" b="1" dirty="0"/>
              <a:t>Automation can involve AI, but doesn’t have to</a:t>
            </a:r>
            <a:r>
              <a:rPr lang="en-US" sz="1600" dirty="0"/>
              <a:t>.</a:t>
            </a:r>
          </a:p>
          <a:p>
            <a:pPr marL="800100" lvl="1" indent="-342900">
              <a:buFont typeface="Arial" panose="020B0604020202020204" pitchFamily="34" charset="0"/>
              <a:buChar char="•"/>
              <a:defRPr/>
            </a:pPr>
            <a:r>
              <a:rPr lang="en-US" sz="1600" b="1" dirty="0">
                <a:solidFill>
                  <a:srgbClr val="000000"/>
                </a:solidFill>
                <a:latin typeface="Gill Sans MT" panose="020B0502020104020203"/>
              </a:rPr>
              <a:t>Non-AI</a:t>
            </a:r>
            <a:r>
              <a:rPr lang="en-US" sz="1600" dirty="0">
                <a:solidFill>
                  <a:srgbClr val="000000"/>
                </a:solidFill>
                <a:latin typeface="Gill Sans MT" panose="020B0502020104020203"/>
              </a:rPr>
              <a:t>: Mailing list autoresponder, ad rules (</a:t>
            </a:r>
            <a:r>
              <a:rPr lang="en-US" sz="1600" dirty="0" err="1">
                <a:solidFill>
                  <a:srgbClr val="000000"/>
                </a:solidFill>
                <a:latin typeface="Gill Sans MT" panose="020B0502020104020203"/>
              </a:rPr>
              <a:t>Bir.ch</a:t>
            </a:r>
            <a:r>
              <a:rPr lang="en-US" sz="1600" dirty="0">
                <a:solidFill>
                  <a:srgbClr val="000000"/>
                </a:solidFill>
                <a:latin typeface="Gill Sans MT" panose="020B0502020104020203"/>
              </a:rPr>
              <a:t>, </a:t>
            </a:r>
            <a:r>
              <a:rPr lang="en-US" sz="1600" dirty="0" err="1">
                <a:solidFill>
                  <a:srgbClr val="000000"/>
                </a:solidFill>
                <a:latin typeface="Gill Sans MT" panose="020B0502020104020203"/>
              </a:rPr>
              <a:t>BooksFlyer</a:t>
            </a:r>
            <a:r>
              <a:rPr lang="en-US" sz="1600" dirty="0">
                <a:solidFill>
                  <a:srgbClr val="000000"/>
                </a:solidFill>
                <a:latin typeface="Gill Sans MT" panose="020B0502020104020203"/>
              </a:rPr>
              <a:t>)</a:t>
            </a:r>
          </a:p>
          <a:p>
            <a:pPr marL="800100" lvl="1" indent="-342900">
              <a:buFont typeface="Arial" panose="020B0604020202020204" pitchFamily="34" charset="0"/>
              <a:buChar char="•"/>
              <a:defRPr/>
            </a:pPr>
            <a:r>
              <a:rPr lang="en-US" sz="1600" b="1" dirty="0">
                <a:solidFill>
                  <a:srgbClr val="000000"/>
                </a:solidFill>
                <a:latin typeface="Gill Sans MT" panose="020B0502020104020203"/>
              </a:rPr>
              <a:t>AI</a:t>
            </a:r>
            <a:r>
              <a:rPr lang="en-US" sz="1600" dirty="0">
                <a:solidFill>
                  <a:srgbClr val="000000"/>
                </a:solidFill>
                <a:latin typeface="Gill Sans MT" panose="020B0502020104020203"/>
              </a:rPr>
              <a:t>: automatically label incoming emails in Gmail according to topic (e.g., about book marketing, AI etc.); need AI to analyze text of email</a:t>
            </a:r>
          </a:p>
          <a:p>
            <a:pPr marL="342900" indent="-342900">
              <a:buFont typeface="Arial" panose="020B0604020202020204" pitchFamily="34" charset="0"/>
              <a:buChar char="•"/>
              <a:defRPr/>
            </a:pPr>
            <a:r>
              <a:rPr lang="en-US" sz="1600" dirty="0">
                <a:solidFill>
                  <a:srgbClr val="000000"/>
                </a:solidFill>
                <a:latin typeface="Gill Sans MT" panose="020B0502020104020203"/>
              </a:rPr>
              <a:t>Likewise,  AI can be incorporated into an automation workflow or perform tasks </a:t>
            </a:r>
            <a:r>
              <a:rPr lang="en-US" sz="1600" dirty="0" err="1">
                <a:solidFill>
                  <a:srgbClr val="000000"/>
                </a:solidFill>
                <a:latin typeface="Gill Sans MT" panose="020B0502020104020203"/>
              </a:rPr>
              <a:t>automonomously</a:t>
            </a:r>
            <a:r>
              <a:rPr lang="en-US" sz="1600" dirty="0">
                <a:solidFill>
                  <a:srgbClr val="000000"/>
                </a:solidFill>
                <a:latin typeface="Gill Sans MT" panose="020B0502020104020203"/>
              </a:rPr>
              <a:t>, but it isn’t necessarily automated.</a:t>
            </a:r>
          </a:p>
          <a:p>
            <a:pPr marL="800100" lvl="1" indent="-342900">
              <a:buFont typeface="Arial" panose="020B0604020202020204" pitchFamily="34" charset="0"/>
              <a:buChar char="•"/>
              <a:defRPr/>
            </a:pPr>
            <a:r>
              <a:rPr lang="en-US" sz="1600" b="1" dirty="0">
                <a:solidFill>
                  <a:srgbClr val="000000"/>
                </a:solidFill>
                <a:latin typeface="Gill Sans MT" panose="020B0502020104020203"/>
              </a:rPr>
              <a:t>ChatGPT</a:t>
            </a:r>
            <a:r>
              <a:rPr lang="en-US" sz="1600" dirty="0">
                <a:solidFill>
                  <a:srgbClr val="000000"/>
                </a:solidFill>
                <a:latin typeface="Gill Sans MT" panose="020B0502020104020203"/>
              </a:rPr>
              <a:t>: manual back and forth chat. </a:t>
            </a:r>
          </a:p>
          <a:p>
            <a:pPr marL="800100" lvl="1" indent="-342900">
              <a:buFont typeface="Arial" panose="020B0604020202020204" pitchFamily="34" charset="0"/>
              <a:buChar char="•"/>
              <a:defRPr/>
            </a:pPr>
            <a:r>
              <a:rPr lang="en-US" sz="1600" b="1" dirty="0">
                <a:solidFill>
                  <a:srgbClr val="000000"/>
                </a:solidFill>
                <a:latin typeface="Gill Sans MT" panose="020B0502020104020203"/>
              </a:rPr>
              <a:t>ChatGPT </a:t>
            </a:r>
            <a:r>
              <a:rPr lang="en-US" sz="1600" b="1" dirty="0" err="1">
                <a:solidFill>
                  <a:srgbClr val="000000"/>
                </a:solidFill>
                <a:latin typeface="Gill Sans MT" panose="020B0502020104020203"/>
              </a:rPr>
              <a:t>DeepResearch</a:t>
            </a:r>
            <a:r>
              <a:rPr lang="en-US" sz="1600" dirty="0">
                <a:solidFill>
                  <a:srgbClr val="000000"/>
                </a:solidFill>
                <a:latin typeface="Gill Sans MT" panose="020B0502020104020203"/>
              </a:rPr>
              <a:t>: automatic research based on your prompt (e.g., research </a:t>
            </a:r>
          </a:p>
          <a:p>
            <a:pPr marL="800100" lvl="1" indent="-342900">
              <a:buFont typeface="Arial" panose="020B0604020202020204" pitchFamily="34" charset="0"/>
              <a:buChar char="•"/>
              <a:defRPr/>
            </a:pPr>
            <a:r>
              <a:rPr lang="en-US" sz="1600" b="1" dirty="0">
                <a:solidFill>
                  <a:srgbClr val="000000"/>
                </a:solidFill>
                <a:latin typeface="Gill Sans MT" panose="020B0502020104020203"/>
              </a:rPr>
              <a:t>OpenAI API in an agent workflow that creates social media posts</a:t>
            </a:r>
            <a:r>
              <a:rPr lang="en-US" sz="1600" dirty="0">
                <a:solidFill>
                  <a:srgbClr val="000000"/>
                </a:solidFill>
                <a:latin typeface="Gill Sans MT" panose="020B0502020104020203"/>
              </a:rPr>
              <a:t>: automatically triggered by some action (e.g., someone filling out a form or dropping a manuscript into a Google Drive etc.). </a:t>
            </a:r>
          </a:p>
          <a:p>
            <a:pPr marL="1257300" lvl="2" indent="-342900">
              <a:buFont typeface="Arial" panose="020B0604020202020204" pitchFamily="34" charset="0"/>
              <a:buChar char="•"/>
              <a:defRPr/>
            </a:pPr>
            <a:r>
              <a:rPr lang="en-US" sz="1600" dirty="0">
                <a:solidFill>
                  <a:srgbClr val="000000"/>
                </a:solidFill>
                <a:latin typeface="Gill Sans MT" panose="020B0502020104020203"/>
              </a:rPr>
              <a:t>Basically takes what you’d be doing in a manual back and forth chat and automates it.  </a:t>
            </a:r>
          </a:p>
          <a:p>
            <a:pPr marL="1257300" lvl="2" indent="-342900">
              <a:buFont typeface="Arial" panose="020B0604020202020204" pitchFamily="34" charset="0"/>
              <a:buChar char="•"/>
              <a:defRPr/>
            </a:pPr>
            <a:r>
              <a:rPr lang="en-US" sz="1600" dirty="0">
                <a:solidFill>
                  <a:srgbClr val="000000"/>
                </a:solidFill>
                <a:latin typeface="Gill Sans MT" panose="020B0502020104020203"/>
              </a:rPr>
              <a:t>This is extremely challenging (much more than people tell you)</a:t>
            </a:r>
          </a:p>
          <a:p>
            <a:pPr marL="342900" indent="-342900">
              <a:buFont typeface="Arial" panose="020B0604020202020204" pitchFamily="34" charset="0"/>
              <a:buChar char="•"/>
              <a:defRPr/>
            </a:pPr>
            <a:r>
              <a:rPr lang="en-US" sz="1600" b="1" dirty="0">
                <a:solidFill>
                  <a:srgbClr val="000000"/>
                </a:solidFill>
                <a:latin typeface="Gill Sans MT" panose="020B0502020104020203"/>
              </a:rPr>
              <a:t>Outsourcing</a:t>
            </a:r>
            <a:r>
              <a:rPr lang="en-US" sz="1600" dirty="0">
                <a:solidFill>
                  <a:srgbClr val="000000"/>
                </a:solidFill>
                <a:latin typeface="Gill Sans MT" panose="020B0502020104020203"/>
              </a:rPr>
              <a:t>: still an option to outsource to a human</a:t>
            </a:r>
          </a:p>
          <a:p>
            <a:pPr marL="342900" indent="-342900">
              <a:buFont typeface="Arial" panose="020B0604020202020204" pitchFamily="34" charset="0"/>
              <a:buChar char="•"/>
              <a:defRPr/>
            </a:pPr>
            <a:r>
              <a:rPr lang="en-US" sz="1600" dirty="0">
                <a:solidFill>
                  <a:srgbClr val="000000"/>
                </a:solidFill>
                <a:latin typeface="Gill Sans MT" panose="020B0502020104020203"/>
              </a:rPr>
              <a:t>Discernment is key when deciding who is best for a task. This requires domain-knowledge </a:t>
            </a:r>
          </a:p>
          <a:p>
            <a:pPr marL="800100" lvl="1" indent="-342900">
              <a:buFont typeface="Arial" panose="020B0604020202020204" pitchFamily="34" charset="0"/>
              <a:buChar char="•"/>
              <a:defRPr/>
            </a:pPr>
            <a:endParaRPr lang="en-US" sz="1600" dirty="0">
              <a:solidFill>
                <a:srgbClr val="000000"/>
              </a:solidFill>
              <a:latin typeface="Gill Sans MT" panose="020B0502020104020203"/>
            </a:endParaRPr>
          </a:p>
        </p:txBody>
      </p:sp>
    </p:spTree>
    <p:extLst>
      <p:ext uri="{BB962C8B-B14F-4D97-AF65-F5344CB8AC3E}">
        <p14:creationId xmlns:p14="http://schemas.microsoft.com/office/powerpoint/2010/main" val="3779124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A3F9D3-F00B-0FF7-7C53-C02B493E1A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38B714-2318-BE2F-CD84-201B75378403}"/>
              </a:ext>
            </a:extLst>
          </p:cNvPr>
          <p:cNvSpPr>
            <a:spLocks noGrp="1"/>
          </p:cNvSpPr>
          <p:nvPr>
            <p:ph type="title"/>
          </p:nvPr>
        </p:nvSpPr>
        <p:spPr/>
        <p:txBody>
          <a:bodyPr/>
          <a:lstStyle/>
          <a:p>
            <a:r>
              <a:rPr lang="en-US" dirty="0"/>
              <a:t>Path 1: Rebuild Your Business As Ai / Automation First [Recommended]</a:t>
            </a:r>
          </a:p>
        </p:txBody>
      </p:sp>
      <p:sp>
        <p:nvSpPr>
          <p:cNvPr id="3" name="Slide Number Placeholder 2">
            <a:extLst>
              <a:ext uri="{FF2B5EF4-FFF2-40B4-BE49-F238E27FC236}">
                <a16:creationId xmlns:a16="http://schemas.microsoft.com/office/drawing/2014/main" id="{18D314CD-5C78-E235-80DA-CB51D334936E}"/>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11</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B39946DF-CC05-F1E2-9B35-29F7DB1070C2}"/>
              </a:ext>
            </a:extLst>
          </p:cNvPr>
          <p:cNvSpPr txBox="1"/>
          <p:nvPr/>
        </p:nvSpPr>
        <p:spPr>
          <a:xfrm>
            <a:off x="2231136" y="2087031"/>
            <a:ext cx="7729728" cy="4770537"/>
          </a:xfrm>
          <a:prstGeom prst="rect">
            <a:avLst/>
          </a:prstGeom>
          <a:noFill/>
        </p:spPr>
        <p:txBody>
          <a:bodyPr wrap="square" rtlCol="0">
            <a:spAutoFit/>
          </a:bodyPr>
          <a:lstStyle/>
          <a:p>
            <a:pPr marL="342900" lvl="0" indent="-342900">
              <a:buFont typeface="Arial" panose="020B0604020202020204" pitchFamily="34" charset="0"/>
              <a:buChar char="•"/>
              <a:defRPr/>
            </a:pPr>
            <a:r>
              <a:rPr lang="en-US" sz="1600" b="1" dirty="0"/>
              <a:t>Look at current processes and ask: </a:t>
            </a:r>
            <a:r>
              <a:rPr lang="en-US" sz="1600" dirty="0"/>
              <a:t>“What can I automate here?” </a:t>
            </a:r>
          </a:p>
          <a:p>
            <a:pPr marL="800100" lvl="1" indent="-342900">
              <a:buFont typeface="Arial" panose="020B0604020202020204" pitchFamily="34" charset="0"/>
              <a:buChar char="•"/>
              <a:defRPr/>
            </a:pPr>
            <a:r>
              <a:rPr lang="en-US" sz="1600" dirty="0"/>
              <a:t>Then try to automate basically </a:t>
            </a:r>
            <a:r>
              <a:rPr lang="en-US" sz="1600" i="1" dirty="0"/>
              <a:t>every </a:t>
            </a:r>
            <a:r>
              <a:rPr lang="en-US" sz="1600" dirty="0"/>
              <a:t>repetitive task</a:t>
            </a:r>
            <a:r>
              <a:rPr lang="en-US" sz="1600" i="1" dirty="0"/>
              <a:t> </a:t>
            </a:r>
            <a:r>
              <a:rPr lang="en-US" sz="1600" dirty="0"/>
              <a:t>that you don’t want to do, that you don’t do well, don’t do consistently, or takes time away from a higher ROI activity</a:t>
            </a:r>
          </a:p>
          <a:p>
            <a:pPr marL="342900" lvl="0" indent="-342900">
              <a:buFont typeface="Arial" panose="020B0604020202020204" pitchFamily="34" charset="0"/>
              <a:buChar char="•"/>
              <a:defRPr/>
            </a:pPr>
            <a:r>
              <a:rPr lang="en-US" sz="1600" dirty="0"/>
              <a:t>AI + automated processes are </a:t>
            </a:r>
            <a:r>
              <a:rPr lang="en-US" sz="1600" b="1" dirty="0"/>
              <a:t>infrastructure</a:t>
            </a:r>
            <a:r>
              <a:rPr lang="en-US" sz="1600" dirty="0"/>
              <a:t>. In other words, they’re the foundational layer on which your entire business (and a lot of society going forward) will rest upon, like water or electricity. </a:t>
            </a:r>
          </a:p>
          <a:p>
            <a:pPr marL="342900" lvl="0" indent="-342900">
              <a:buFont typeface="Arial" panose="020B0604020202020204" pitchFamily="34" charset="0"/>
              <a:buChar char="•"/>
              <a:defRPr/>
            </a:pPr>
            <a:r>
              <a:rPr lang="en-US" sz="1600" dirty="0"/>
              <a:t>This requires reconceptualizing your entire business. Because things that were impossible due to skill, cost, or time roadblocks are suddenly possible. This </a:t>
            </a:r>
            <a:r>
              <a:rPr lang="en-US" sz="1600" b="1" dirty="0"/>
              <a:t>emergent possibility </a:t>
            </a:r>
            <a:r>
              <a:rPr lang="en-US" sz="1600" dirty="0"/>
              <a:t>can help your business evolve into something dramatically different.</a:t>
            </a:r>
          </a:p>
          <a:p>
            <a:pPr marL="800100" lvl="1" indent="-342900">
              <a:buFont typeface="Arial" panose="020B0604020202020204" pitchFamily="34" charset="0"/>
              <a:buChar char="•"/>
              <a:defRPr/>
            </a:pPr>
            <a:r>
              <a:rPr lang="en-US" sz="1600" dirty="0"/>
              <a:t>E.g., iPhone: GPS + screen + always on internet access in a single device = Uber</a:t>
            </a:r>
          </a:p>
          <a:p>
            <a:pPr marL="342900" lvl="0" indent="-342900">
              <a:buFont typeface="Arial" panose="020B0604020202020204" pitchFamily="34" charset="0"/>
              <a:buChar char="•"/>
              <a:defRPr/>
            </a:pPr>
            <a:r>
              <a:rPr lang="en-US" sz="1600" dirty="0">
                <a:solidFill>
                  <a:srgbClr val="000000"/>
                </a:solidFill>
                <a:latin typeface="Gill Sans MT" panose="020B0502020104020203"/>
              </a:rPr>
              <a:t>This is </a:t>
            </a:r>
            <a:r>
              <a:rPr lang="en-US" sz="1600" i="1" dirty="0">
                <a:solidFill>
                  <a:srgbClr val="000000"/>
                </a:solidFill>
                <a:latin typeface="Gill Sans MT" panose="020B0502020104020203"/>
              </a:rPr>
              <a:t>not </a:t>
            </a:r>
            <a:r>
              <a:rPr lang="en-US" sz="1600" dirty="0">
                <a:solidFill>
                  <a:srgbClr val="000000"/>
                </a:solidFill>
                <a:latin typeface="Gill Sans MT" panose="020B0502020104020203"/>
              </a:rPr>
              <a:t>about adding AI to everything (or automating everything). That is dumb. Equally dumb is claiming “I can do it better myself” (most things you can’t, and </a:t>
            </a:r>
            <a:r>
              <a:rPr lang="en-US" sz="1600" b="1" dirty="0">
                <a:solidFill>
                  <a:srgbClr val="FF0000"/>
                </a:solidFill>
              </a:rPr>
              <a:t>you’re actually bringing negative value to the business by doing them).</a:t>
            </a:r>
          </a:p>
          <a:p>
            <a:pPr marL="342900" lvl="0" indent="-342900">
              <a:buFont typeface="Arial" panose="020B0604020202020204" pitchFamily="34" charset="0"/>
              <a:buChar char="•"/>
              <a:defRPr/>
            </a:pPr>
            <a:endParaRPr lang="en-US" sz="1600" b="1" dirty="0">
              <a:solidFill>
                <a:srgbClr val="FF0000"/>
              </a:solidFill>
              <a:latin typeface="Gill Sans MT" panose="020B0502020104020203"/>
            </a:endParaRPr>
          </a:p>
          <a:p>
            <a:pPr lvl="0" algn="ctr">
              <a:defRPr/>
            </a:pPr>
            <a:r>
              <a:rPr lang="en-US" sz="1600" b="1" dirty="0">
                <a:solidFill>
                  <a:srgbClr val="00B050"/>
                </a:solidFill>
                <a:latin typeface="Gill Sans MT" panose="020B0502020104020203"/>
              </a:rPr>
              <a:t>IMPORTANT: </a:t>
            </a:r>
            <a:r>
              <a:rPr lang="en-US" sz="1600" dirty="0">
                <a:latin typeface="Gill Sans MT" panose="020B0502020104020203"/>
              </a:rPr>
              <a:t>you can still take an artisan, craftsman’s approach to your work and business. This is about increasing consistency + quality.</a:t>
            </a:r>
          </a:p>
          <a:p>
            <a:pPr lvl="0" algn="ctr">
              <a:defRPr/>
            </a:pPr>
            <a:endParaRPr lang="en-US" sz="1600" dirty="0">
              <a:latin typeface="Gill Sans MT" panose="020B0502020104020203"/>
            </a:endParaRPr>
          </a:p>
          <a:p>
            <a:pPr lvl="0" algn="ctr">
              <a:defRPr/>
            </a:pPr>
            <a:r>
              <a:rPr lang="en-US" sz="1600" b="1" dirty="0">
                <a:latin typeface="Gill Sans MT" panose="020B0502020104020203"/>
              </a:rPr>
              <a:t>Filter</a:t>
            </a:r>
            <a:r>
              <a:rPr lang="en-US" sz="1600" dirty="0">
                <a:latin typeface="Gill Sans MT" panose="020B0502020104020203"/>
              </a:rPr>
              <a:t>: is this beneficial / useful for my </a:t>
            </a:r>
            <a:r>
              <a:rPr lang="en-US" sz="1600" i="1" dirty="0">
                <a:latin typeface="Gill Sans MT" panose="020B0502020104020203"/>
              </a:rPr>
              <a:t>audience</a:t>
            </a:r>
            <a:r>
              <a:rPr lang="en-US" sz="1600" dirty="0">
                <a:latin typeface="Gill Sans MT" panose="020B0502020104020203"/>
              </a:rPr>
              <a:t>? </a:t>
            </a:r>
          </a:p>
        </p:txBody>
      </p:sp>
    </p:spTree>
    <p:extLst>
      <p:ext uri="{BB962C8B-B14F-4D97-AF65-F5344CB8AC3E}">
        <p14:creationId xmlns:p14="http://schemas.microsoft.com/office/powerpoint/2010/main" val="15973271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FDCB6-7A74-33B9-9ADF-3AE106C593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21B7ED-E9C1-8332-9EED-CA13C3A63A06}"/>
              </a:ext>
            </a:extLst>
          </p:cNvPr>
          <p:cNvSpPr>
            <a:spLocks noGrp="1"/>
          </p:cNvSpPr>
          <p:nvPr>
            <p:ph type="title"/>
          </p:nvPr>
        </p:nvSpPr>
        <p:spPr/>
        <p:txBody>
          <a:bodyPr/>
          <a:lstStyle/>
          <a:p>
            <a:r>
              <a:rPr lang="en-US" dirty="0"/>
              <a:t>Path 2: No AI Whatsoever</a:t>
            </a:r>
          </a:p>
        </p:txBody>
      </p:sp>
      <p:sp>
        <p:nvSpPr>
          <p:cNvPr id="3" name="Slide Number Placeholder 2">
            <a:extLst>
              <a:ext uri="{FF2B5EF4-FFF2-40B4-BE49-F238E27FC236}">
                <a16:creationId xmlns:a16="http://schemas.microsoft.com/office/drawing/2014/main" id="{4CD812AA-C5FB-F9FE-D124-1711FB8AC04C}"/>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12</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58C7DC04-4D5D-8EAD-8076-B0849A023DA4}"/>
              </a:ext>
            </a:extLst>
          </p:cNvPr>
          <p:cNvSpPr txBox="1"/>
          <p:nvPr/>
        </p:nvSpPr>
        <p:spPr>
          <a:xfrm>
            <a:off x="2231136" y="2087031"/>
            <a:ext cx="7729728" cy="2400657"/>
          </a:xfrm>
          <a:prstGeom prst="rect">
            <a:avLst/>
          </a:prstGeom>
          <a:noFill/>
        </p:spPr>
        <p:txBody>
          <a:bodyPr wrap="square" rtlCol="0">
            <a:spAutoFit/>
          </a:bodyPr>
          <a:lstStyle/>
          <a:p>
            <a:pPr marL="342900" lvl="0" indent="-342900">
              <a:buFont typeface="Arial" panose="020B0604020202020204" pitchFamily="34" charset="0"/>
              <a:buChar char="•"/>
              <a:defRPr/>
            </a:pPr>
            <a:r>
              <a:rPr lang="en-US" sz="2500" dirty="0"/>
              <a:t>Structure your brand and business around not using AI (e.g., like Made in USA is a selling point).</a:t>
            </a:r>
          </a:p>
          <a:p>
            <a:pPr marL="342900" lvl="0" indent="-342900">
              <a:buFont typeface="Arial" panose="020B0604020202020204" pitchFamily="34" charset="0"/>
              <a:buChar char="•"/>
              <a:defRPr/>
            </a:pPr>
            <a:r>
              <a:rPr lang="en-US" sz="2500" dirty="0">
                <a:solidFill>
                  <a:srgbClr val="000000"/>
                </a:solidFill>
                <a:latin typeface="Gill Sans MT" panose="020B0502020104020203"/>
              </a:rPr>
              <a:t>Problem: this is basically impossible and a lie, so you’re setting yourself up for disaster. </a:t>
            </a:r>
          </a:p>
          <a:p>
            <a:pPr marL="342900" lvl="0" indent="-342900">
              <a:buFont typeface="Arial" panose="020B0604020202020204" pitchFamily="34" charset="0"/>
              <a:buChar char="•"/>
              <a:defRPr/>
            </a:pPr>
            <a:r>
              <a:rPr lang="en-US" sz="2500" dirty="0">
                <a:solidFill>
                  <a:srgbClr val="000000"/>
                </a:solidFill>
                <a:latin typeface="Gill Sans MT" panose="020B0502020104020203"/>
              </a:rPr>
              <a:t>Like positioning yourself as a horse-only business after the creation of the automobile. </a:t>
            </a:r>
          </a:p>
        </p:txBody>
      </p:sp>
    </p:spTree>
    <p:extLst>
      <p:ext uri="{BB962C8B-B14F-4D97-AF65-F5344CB8AC3E}">
        <p14:creationId xmlns:p14="http://schemas.microsoft.com/office/powerpoint/2010/main" val="2396369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80C31-9C29-0918-9036-C6CD7B2EA9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43A8AE-BB1F-A0EF-A432-39A7B7392CA3}"/>
              </a:ext>
            </a:extLst>
          </p:cNvPr>
          <p:cNvSpPr>
            <a:spLocks noGrp="1"/>
          </p:cNvSpPr>
          <p:nvPr>
            <p:ph type="title"/>
          </p:nvPr>
        </p:nvSpPr>
        <p:spPr>
          <a:xfrm>
            <a:off x="2231136" y="2834640"/>
            <a:ext cx="7729728" cy="1188720"/>
          </a:xfrm>
        </p:spPr>
        <p:txBody>
          <a:bodyPr/>
          <a:lstStyle/>
          <a:p>
            <a:r>
              <a:rPr lang="en-US" dirty="0"/>
              <a:t>Principles of Effective Automation</a:t>
            </a:r>
          </a:p>
        </p:txBody>
      </p:sp>
      <p:sp>
        <p:nvSpPr>
          <p:cNvPr id="3" name="Slide Number Placeholder 2">
            <a:extLst>
              <a:ext uri="{FF2B5EF4-FFF2-40B4-BE49-F238E27FC236}">
                <a16:creationId xmlns:a16="http://schemas.microsoft.com/office/drawing/2014/main" id="{5F91E88C-CA9F-70F3-DB50-7FC8A7DC9C20}"/>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13</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Tree>
    <p:extLst>
      <p:ext uri="{BB962C8B-B14F-4D97-AF65-F5344CB8AC3E}">
        <p14:creationId xmlns:p14="http://schemas.microsoft.com/office/powerpoint/2010/main" val="3076237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E9DD4-E5D1-4092-5A88-923B7203C5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791622-2D8C-A18D-69C5-FEC287953F3F}"/>
              </a:ext>
            </a:extLst>
          </p:cNvPr>
          <p:cNvSpPr>
            <a:spLocks noGrp="1"/>
          </p:cNvSpPr>
          <p:nvPr>
            <p:ph type="title"/>
          </p:nvPr>
        </p:nvSpPr>
        <p:spPr/>
        <p:txBody>
          <a:bodyPr/>
          <a:lstStyle/>
          <a:p>
            <a:r>
              <a:rPr lang="en-US" dirty="0"/>
              <a:t>The 90% Problem</a:t>
            </a:r>
          </a:p>
        </p:txBody>
      </p:sp>
      <p:sp>
        <p:nvSpPr>
          <p:cNvPr id="3" name="Slide Number Placeholder 2">
            <a:extLst>
              <a:ext uri="{FF2B5EF4-FFF2-40B4-BE49-F238E27FC236}">
                <a16:creationId xmlns:a16="http://schemas.microsoft.com/office/drawing/2014/main" id="{6FD79770-0BA0-37DF-6264-742FFB89AFAD}"/>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14</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48BFE496-2D90-3216-B3EE-95D317B5426D}"/>
              </a:ext>
            </a:extLst>
          </p:cNvPr>
          <p:cNvSpPr txBox="1"/>
          <p:nvPr/>
        </p:nvSpPr>
        <p:spPr>
          <a:xfrm>
            <a:off x="2231136" y="2087031"/>
            <a:ext cx="7729728" cy="4708981"/>
          </a:xfrm>
          <a:prstGeom prst="rect">
            <a:avLst/>
          </a:prstGeom>
          <a:noFill/>
        </p:spPr>
        <p:txBody>
          <a:bodyPr wrap="square" rtlCol="0">
            <a:spAutoFit/>
          </a:bodyPr>
          <a:lstStyle/>
          <a:p>
            <a:pPr marL="457200" lvl="0" indent="-457200">
              <a:buFont typeface="+mj-lt"/>
              <a:buAutoNum type="arabicPeriod"/>
              <a:defRPr/>
            </a:pPr>
            <a:r>
              <a:rPr lang="en-US" sz="2500" dirty="0"/>
              <a:t>AI is very good at generating impressive looking demos / drafts etc. and due to its confidence, the output looks extremely legit but is not actually useful in the real world. </a:t>
            </a:r>
          </a:p>
          <a:p>
            <a:pPr marL="457200" lvl="0" indent="-457200">
              <a:buFont typeface="+mj-lt"/>
              <a:buAutoNum type="arabicPeriod"/>
              <a:defRPr/>
            </a:pPr>
            <a:r>
              <a:rPr lang="en-US" sz="2500" dirty="0">
                <a:solidFill>
                  <a:srgbClr val="000000"/>
                </a:solidFill>
              </a:rPr>
              <a:t>Making something that’s actually 100% of the way there requires actual SKILL. Y</a:t>
            </a:r>
            <a:r>
              <a:rPr lang="en-US" sz="2500" dirty="0">
                <a:solidFill>
                  <a:srgbClr val="000000"/>
                </a:solidFill>
                <a:latin typeface="Gill Sans MT" panose="020B0502020104020203"/>
              </a:rPr>
              <a:t>ou need skill in the domain to actually make something usable if the problem is remotely complex.</a:t>
            </a:r>
          </a:p>
          <a:p>
            <a:pPr marL="457200" lvl="0" indent="-457200">
              <a:buFont typeface="+mj-lt"/>
              <a:buAutoNum type="arabicPeriod"/>
              <a:defRPr/>
            </a:pPr>
            <a:r>
              <a:rPr lang="en-US" sz="2500" dirty="0">
                <a:solidFill>
                  <a:srgbClr val="000000"/>
                </a:solidFill>
                <a:latin typeface="Gill Sans MT" panose="020B0502020104020203"/>
              </a:rPr>
              <a:t>Most these “vibe-coded” or “one-shot” projects are bullshit that generate massive negative value. The person either never finishes them, or if they do, they have major flaws like huge security holes.</a:t>
            </a:r>
          </a:p>
        </p:txBody>
      </p:sp>
    </p:spTree>
    <p:extLst>
      <p:ext uri="{BB962C8B-B14F-4D97-AF65-F5344CB8AC3E}">
        <p14:creationId xmlns:p14="http://schemas.microsoft.com/office/powerpoint/2010/main" val="845677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E19E5C-9654-BBDE-7ADD-FA5CA5F94C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7B85B9-2D9E-D659-8437-A91B39363F54}"/>
              </a:ext>
            </a:extLst>
          </p:cNvPr>
          <p:cNvSpPr>
            <a:spLocks noGrp="1"/>
          </p:cNvSpPr>
          <p:nvPr>
            <p:ph type="title"/>
          </p:nvPr>
        </p:nvSpPr>
        <p:spPr/>
        <p:txBody>
          <a:bodyPr>
            <a:normAutofit/>
          </a:bodyPr>
          <a:lstStyle/>
          <a:p>
            <a:r>
              <a:rPr lang="en-US" dirty="0"/>
              <a:t>Principle 1: Iterative Trial and Error Builds More Valuable Assets</a:t>
            </a:r>
          </a:p>
        </p:txBody>
      </p:sp>
      <p:sp>
        <p:nvSpPr>
          <p:cNvPr id="3" name="Slide Number Placeholder 2">
            <a:extLst>
              <a:ext uri="{FF2B5EF4-FFF2-40B4-BE49-F238E27FC236}">
                <a16:creationId xmlns:a16="http://schemas.microsoft.com/office/drawing/2014/main" id="{98F0C66D-AF40-17AC-A948-B58AB095F760}"/>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15</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57D0E2C1-E33B-7E74-4677-837244B31C33}"/>
              </a:ext>
            </a:extLst>
          </p:cNvPr>
          <p:cNvSpPr txBox="1"/>
          <p:nvPr/>
        </p:nvSpPr>
        <p:spPr>
          <a:xfrm>
            <a:off x="2231136" y="2087031"/>
            <a:ext cx="7729728" cy="2862322"/>
          </a:xfrm>
          <a:prstGeom prst="rect">
            <a:avLst/>
          </a:prstGeom>
          <a:noFill/>
        </p:spPr>
        <p:txBody>
          <a:bodyPr wrap="square" rtlCol="0">
            <a:spAutoFit/>
          </a:bodyPr>
          <a:lstStyle/>
          <a:p>
            <a:pPr marL="457200" lvl="0" indent="-457200">
              <a:buFont typeface="Arial" panose="020B0604020202020204" pitchFamily="34" charset="0"/>
              <a:buChar char="•"/>
              <a:defRPr/>
            </a:pPr>
            <a:r>
              <a:rPr lang="en-US" dirty="0"/>
              <a:t>There are two main advantages of automation: greater consistency (generally 99%+ uptime) and greater quality (proven process executed the same / similar way </a:t>
            </a:r>
            <a:r>
              <a:rPr lang="en-US" i="1" dirty="0"/>
              <a:t>every </a:t>
            </a:r>
            <a:r>
              <a:rPr lang="en-US" dirty="0"/>
              <a:t>time).  </a:t>
            </a:r>
          </a:p>
          <a:p>
            <a:pPr marL="914400" lvl="1" indent="-457200">
              <a:buFont typeface="Arial" panose="020B0604020202020204" pitchFamily="34" charset="0"/>
              <a:buChar char="•"/>
              <a:defRPr/>
            </a:pPr>
            <a:r>
              <a:rPr lang="en-US" dirty="0"/>
              <a:t>The impact of consistency is overlooked and underestimated because quality may be reduced / may be variable compared to a human (e.g., you), </a:t>
            </a:r>
            <a:r>
              <a:rPr lang="en-US" i="1" dirty="0"/>
              <a:t>especially</a:t>
            </a:r>
            <a:r>
              <a:rPr lang="en-US" dirty="0"/>
              <a:t> with AI.</a:t>
            </a:r>
          </a:p>
          <a:p>
            <a:pPr marL="914400" lvl="1" indent="-457200">
              <a:buFont typeface="Arial" panose="020B0604020202020204" pitchFamily="34" charset="0"/>
              <a:buChar char="•"/>
              <a:defRPr/>
            </a:pPr>
            <a:r>
              <a:rPr lang="en-US" dirty="0"/>
              <a:t>So people avoid automation because “they can do it better.”</a:t>
            </a:r>
          </a:p>
          <a:p>
            <a:pPr marL="914400" lvl="1" indent="-457200">
              <a:buFont typeface="Arial" panose="020B0604020202020204" pitchFamily="34" charset="0"/>
              <a:buChar char="•"/>
              <a:defRPr/>
            </a:pPr>
            <a:r>
              <a:rPr lang="en-US" dirty="0"/>
              <a:t>Would a customized email to every person who signs up for your newsletter build engagement better than a standardized welcome? Maybe. But practically impossible.</a:t>
            </a:r>
          </a:p>
        </p:txBody>
      </p:sp>
    </p:spTree>
    <p:extLst>
      <p:ext uri="{BB962C8B-B14F-4D97-AF65-F5344CB8AC3E}">
        <p14:creationId xmlns:p14="http://schemas.microsoft.com/office/powerpoint/2010/main" val="6919017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E8C88-E8CA-3E04-3384-1E6C65CAB7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69BB95-CE0B-4F41-E0BC-C1564230BEE3}"/>
              </a:ext>
            </a:extLst>
          </p:cNvPr>
          <p:cNvSpPr>
            <a:spLocks noGrp="1"/>
          </p:cNvSpPr>
          <p:nvPr>
            <p:ph type="title"/>
          </p:nvPr>
        </p:nvSpPr>
        <p:spPr/>
        <p:txBody>
          <a:bodyPr/>
          <a:lstStyle/>
          <a:p>
            <a:r>
              <a:rPr lang="en-US" dirty="0"/>
              <a:t>Principle 2: Compounding Works Both Ways</a:t>
            </a:r>
          </a:p>
        </p:txBody>
      </p:sp>
      <p:sp>
        <p:nvSpPr>
          <p:cNvPr id="3" name="Slide Number Placeholder 2">
            <a:extLst>
              <a:ext uri="{FF2B5EF4-FFF2-40B4-BE49-F238E27FC236}">
                <a16:creationId xmlns:a16="http://schemas.microsoft.com/office/drawing/2014/main" id="{58352CFB-3872-8F1E-5907-962E151EFDC2}"/>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16</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EF4CA3BC-D81C-03C7-2277-F9BB60F12086}"/>
              </a:ext>
            </a:extLst>
          </p:cNvPr>
          <p:cNvSpPr txBox="1"/>
          <p:nvPr/>
        </p:nvSpPr>
        <p:spPr>
          <a:xfrm>
            <a:off x="2231136" y="2087031"/>
            <a:ext cx="7729728" cy="4616648"/>
          </a:xfrm>
          <a:prstGeom prst="rect">
            <a:avLst/>
          </a:prstGeom>
          <a:noFill/>
        </p:spPr>
        <p:txBody>
          <a:bodyPr wrap="square" rtlCol="0">
            <a:spAutoFit/>
          </a:bodyPr>
          <a:lstStyle/>
          <a:p>
            <a:pPr marL="457200" lvl="0" indent="-457200">
              <a:buFont typeface="Arial" panose="020B0604020202020204" pitchFamily="34" charset="0"/>
              <a:buChar char="•"/>
              <a:defRPr/>
            </a:pPr>
            <a:r>
              <a:rPr lang="en-US" sz="1400" dirty="0"/>
              <a:t>Any automation that generates negative value will have 99%+ uptime. That means it will compound </a:t>
            </a:r>
            <a:r>
              <a:rPr lang="en-US" sz="1400" i="1" dirty="0"/>
              <a:t>really quickly </a:t>
            </a:r>
            <a:r>
              <a:rPr lang="en-US" sz="1400" dirty="0"/>
              <a:t>in a negative direction.</a:t>
            </a:r>
          </a:p>
          <a:p>
            <a:pPr marL="457200" lvl="0" indent="-457200">
              <a:buFont typeface="Arial" panose="020B0604020202020204" pitchFamily="34" charset="0"/>
              <a:buChar char="•"/>
              <a:defRPr/>
            </a:pPr>
            <a:r>
              <a:rPr lang="en-US" sz="1400" b="1" dirty="0">
                <a:solidFill>
                  <a:srgbClr val="000000"/>
                </a:solidFill>
                <a:latin typeface="Gill Sans MT" panose="020B0502020104020203"/>
              </a:rPr>
              <a:t>Example</a:t>
            </a:r>
            <a:r>
              <a:rPr lang="en-US" sz="1400" dirty="0">
                <a:solidFill>
                  <a:srgbClr val="000000"/>
                </a:solidFill>
                <a:latin typeface="Gill Sans MT" panose="020B0502020104020203"/>
              </a:rPr>
              <a:t>: </a:t>
            </a:r>
            <a:r>
              <a:rPr lang="en-US" sz="1400" dirty="0" err="1">
                <a:solidFill>
                  <a:srgbClr val="000000"/>
                </a:solidFill>
                <a:latin typeface="Gill Sans MT" panose="020B0502020104020203"/>
              </a:rPr>
              <a:t>Bir.ch</a:t>
            </a:r>
            <a:r>
              <a:rPr lang="en-US" sz="1400" dirty="0">
                <a:solidFill>
                  <a:srgbClr val="000000"/>
                </a:solidFill>
                <a:latin typeface="Gill Sans MT" panose="020B0502020104020203"/>
              </a:rPr>
              <a:t> (created 40+ duplicate ad sets on Facebook), </a:t>
            </a:r>
            <a:r>
              <a:rPr lang="en-US" sz="1400" dirty="0" err="1">
                <a:solidFill>
                  <a:srgbClr val="000000"/>
                </a:solidFill>
                <a:latin typeface="Gill Sans MT" panose="020B0502020104020203"/>
              </a:rPr>
              <a:t>BooksFlyer</a:t>
            </a:r>
            <a:r>
              <a:rPr lang="en-US" sz="1400" dirty="0">
                <a:solidFill>
                  <a:srgbClr val="000000"/>
                </a:solidFill>
                <a:latin typeface="Gill Sans MT" panose="020B0502020104020203"/>
              </a:rPr>
              <a:t> (increased bid for poor performing keyword)</a:t>
            </a:r>
          </a:p>
          <a:p>
            <a:pPr marL="914400" lvl="1" indent="-457200">
              <a:buFont typeface="Arial" panose="020B0604020202020204" pitchFamily="34" charset="0"/>
              <a:buChar char="•"/>
              <a:defRPr/>
            </a:pPr>
            <a:r>
              <a:rPr lang="en-US" sz="1400" dirty="0">
                <a:solidFill>
                  <a:srgbClr val="000000"/>
                </a:solidFill>
                <a:latin typeface="Gill Sans MT" panose="020B0502020104020203"/>
              </a:rPr>
              <a:t>These were problems with the rule logic that I set up, </a:t>
            </a:r>
            <a:r>
              <a:rPr lang="en-US" sz="1400" i="1" dirty="0">
                <a:solidFill>
                  <a:srgbClr val="000000"/>
                </a:solidFill>
                <a:latin typeface="Gill Sans MT" panose="020B0502020104020203"/>
              </a:rPr>
              <a:t>not </a:t>
            </a:r>
            <a:r>
              <a:rPr lang="en-US" sz="1400" dirty="0">
                <a:solidFill>
                  <a:srgbClr val="000000"/>
                </a:solidFill>
                <a:latin typeface="Gill Sans MT" panose="020B0502020104020203"/>
              </a:rPr>
              <a:t>problems with the software. I monitored them and caught them. </a:t>
            </a:r>
          </a:p>
          <a:p>
            <a:pPr marL="914400" lvl="1" indent="-457200">
              <a:buFont typeface="Arial" panose="020B0604020202020204" pitchFamily="34" charset="0"/>
              <a:buChar char="•"/>
              <a:defRPr/>
            </a:pPr>
            <a:r>
              <a:rPr lang="en-US" sz="1400" dirty="0">
                <a:solidFill>
                  <a:srgbClr val="000000"/>
                </a:solidFill>
                <a:latin typeface="Gill Sans MT" panose="020B0502020104020203"/>
              </a:rPr>
              <a:t>Verification is </a:t>
            </a:r>
            <a:r>
              <a:rPr lang="en-US" sz="1400" b="1" dirty="0">
                <a:solidFill>
                  <a:srgbClr val="000000"/>
                </a:solidFill>
                <a:latin typeface="Gill Sans MT" panose="020B0502020104020203"/>
              </a:rPr>
              <a:t>mandatory</a:t>
            </a:r>
            <a:r>
              <a:rPr lang="en-US" sz="1400" dirty="0">
                <a:solidFill>
                  <a:srgbClr val="000000"/>
                </a:solidFill>
                <a:latin typeface="Gill Sans MT" panose="020B0502020104020203"/>
              </a:rPr>
              <a:t>. It takes the most skill + most time and is generally the most frustrating / boring, so it is easy to skip.</a:t>
            </a:r>
          </a:p>
          <a:p>
            <a:pPr marL="914400" lvl="1" indent="-457200">
              <a:buFont typeface="Arial" panose="020B0604020202020204" pitchFamily="34" charset="0"/>
              <a:buChar char="•"/>
              <a:defRPr/>
            </a:pPr>
            <a:r>
              <a:rPr lang="en-US" sz="1400" dirty="0">
                <a:solidFill>
                  <a:srgbClr val="000000"/>
                </a:solidFill>
                <a:latin typeface="Gill Sans MT" panose="020B0502020104020203"/>
              </a:rPr>
              <a:t>With static rules-based logic that executes the same way every time (like bids management software or a spreadsheet), verification is once / after you make an update to the logic.</a:t>
            </a:r>
          </a:p>
          <a:p>
            <a:pPr marL="914400" lvl="1" indent="-457200">
              <a:buFont typeface="Arial" panose="020B0604020202020204" pitchFamily="34" charset="0"/>
              <a:buChar char="•"/>
              <a:defRPr/>
            </a:pPr>
            <a:r>
              <a:rPr lang="en-US" sz="1400" dirty="0">
                <a:solidFill>
                  <a:srgbClr val="000000"/>
                </a:solidFill>
                <a:latin typeface="Gill Sans MT" panose="020B0502020104020203"/>
              </a:rPr>
              <a:t>With AI generated content, human verification is ongoing, where you often need a human to give the final yes / no decision. </a:t>
            </a:r>
          </a:p>
          <a:p>
            <a:pPr marL="1371600" lvl="2" indent="-457200">
              <a:buFont typeface="Arial" panose="020B0604020202020204" pitchFamily="34" charset="0"/>
              <a:buChar char="•"/>
              <a:defRPr/>
            </a:pPr>
            <a:r>
              <a:rPr lang="en-US" sz="1400" dirty="0">
                <a:solidFill>
                  <a:srgbClr val="000000"/>
                </a:solidFill>
                <a:latin typeface="Gill Sans MT" panose="020B0502020104020203"/>
              </a:rPr>
              <a:t>Skip this or fall asleep at the switch and you will get burned, especially with AI where its outcomes are variable. </a:t>
            </a:r>
          </a:p>
          <a:p>
            <a:pPr marL="1371600" lvl="2" indent="-457200">
              <a:buFont typeface="Arial" panose="020B0604020202020204" pitchFamily="34" charset="0"/>
              <a:buChar char="•"/>
              <a:defRPr/>
            </a:pPr>
            <a:r>
              <a:rPr lang="en-US" sz="1400" b="1" dirty="0"/>
              <a:t>Example</a:t>
            </a:r>
            <a:r>
              <a:rPr lang="en-US" sz="1400" dirty="0"/>
              <a:t>: some developers don’t check any of their AI-generated code anymore (massive security risk), don’t need to check output of AI sending emails or whatever.  </a:t>
            </a:r>
          </a:p>
          <a:p>
            <a:pPr marL="1371600" lvl="2" indent="-457200">
              <a:buFont typeface="Arial" panose="020B0604020202020204" pitchFamily="34" charset="0"/>
              <a:buChar char="•"/>
              <a:defRPr/>
            </a:pPr>
            <a:r>
              <a:rPr lang="en-US" sz="1400" dirty="0"/>
              <a:t>Or people give </a:t>
            </a:r>
            <a:r>
              <a:rPr lang="en-US" sz="1400" dirty="0" err="1"/>
              <a:t>OpenClaw</a:t>
            </a:r>
            <a:r>
              <a:rPr lang="en-US" sz="1400" dirty="0"/>
              <a:t> / Claude Code (or some other AI agent) unrestricted access to all their files. </a:t>
            </a:r>
          </a:p>
          <a:p>
            <a:pPr marL="1371600" lvl="2" indent="-457200">
              <a:buFont typeface="Arial" panose="020B0604020202020204" pitchFamily="34" charset="0"/>
              <a:buChar char="•"/>
              <a:defRPr/>
            </a:pPr>
            <a:r>
              <a:rPr lang="en-US" sz="1400" dirty="0"/>
              <a:t>People jump into these automations because of FOMO / worry and get burned.</a:t>
            </a:r>
          </a:p>
          <a:p>
            <a:pPr marL="1371600" lvl="2" indent="-457200">
              <a:buFont typeface="Arial" panose="020B0604020202020204" pitchFamily="34" charset="0"/>
              <a:buChar char="•"/>
              <a:defRPr/>
            </a:pPr>
            <a:r>
              <a:rPr lang="en-US" sz="1400" dirty="0"/>
              <a:t>This is bubble talk about how fundamentals no longer matter. </a:t>
            </a:r>
            <a:endParaRPr lang="en-US" sz="1400" i="1" dirty="0">
              <a:solidFill>
                <a:srgbClr val="000000"/>
              </a:solidFill>
            </a:endParaRPr>
          </a:p>
          <a:p>
            <a:pPr marL="1371600" lvl="2" indent="-457200">
              <a:buFont typeface="Arial" panose="020B0604020202020204" pitchFamily="34" charset="0"/>
              <a:buChar char="•"/>
              <a:defRPr/>
            </a:pPr>
            <a:endParaRPr lang="en-US" sz="1400" dirty="0">
              <a:solidFill>
                <a:srgbClr val="000000"/>
              </a:solidFill>
              <a:latin typeface="Gill Sans MT" panose="020B0502020104020203"/>
            </a:endParaRPr>
          </a:p>
        </p:txBody>
      </p:sp>
    </p:spTree>
    <p:extLst>
      <p:ext uri="{BB962C8B-B14F-4D97-AF65-F5344CB8AC3E}">
        <p14:creationId xmlns:p14="http://schemas.microsoft.com/office/powerpoint/2010/main" val="3690889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DCF70-AF94-4400-2FC3-BDD4820D6B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3C76CC-81F9-69E5-7B3D-D436F5C9F562}"/>
              </a:ext>
            </a:extLst>
          </p:cNvPr>
          <p:cNvSpPr>
            <a:spLocks noGrp="1"/>
          </p:cNvSpPr>
          <p:nvPr>
            <p:ph type="title"/>
          </p:nvPr>
        </p:nvSpPr>
        <p:spPr>
          <a:xfrm>
            <a:off x="2231136" y="2834640"/>
            <a:ext cx="7729728" cy="1188720"/>
          </a:xfrm>
        </p:spPr>
        <p:txBody>
          <a:bodyPr/>
          <a:lstStyle/>
          <a:p>
            <a:r>
              <a:rPr lang="en-US" dirty="0"/>
              <a:t>Implementing This in Your Business</a:t>
            </a:r>
          </a:p>
        </p:txBody>
      </p:sp>
      <p:sp>
        <p:nvSpPr>
          <p:cNvPr id="3" name="Slide Number Placeholder 2">
            <a:extLst>
              <a:ext uri="{FF2B5EF4-FFF2-40B4-BE49-F238E27FC236}">
                <a16:creationId xmlns:a16="http://schemas.microsoft.com/office/drawing/2014/main" id="{F1299957-1EE6-1DD5-B2CE-0DB40AA09D5F}"/>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17</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Tree>
    <p:extLst>
      <p:ext uri="{BB962C8B-B14F-4D97-AF65-F5344CB8AC3E}">
        <p14:creationId xmlns:p14="http://schemas.microsoft.com/office/powerpoint/2010/main" val="23059716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96BB3-D2A3-46D1-E2B4-C2FEFDE201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BD4AFB-18E7-FAE5-3E17-273FF164C8E0}"/>
              </a:ext>
            </a:extLst>
          </p:cNvPr>
          <p:cNvSpPr>
            <a:spLocks noGrp="1"/>
          </p:cNvSpPr>
          <p:nvPr>
            <p:ph type="title"/>
          </p:nvPr>
        </p:nvSpPr>
        <p:spPr/>
        <p:txBody>
          <a:bodyPr/>
          <a:lstStyle/>
          <a:p>
            <a:r>
              <a:rPr lang="en-US" dirty="0"/>
              <a:t>Process</a:t>
            </a:r>
          </a:p>
        </p:txBody>
      </p:sp>
      <p:sp>
        <p:nvSpPr>
          <p:cNvPr id="3" name="Slide Number Placeholder 2">
            <a:extLst>
              <a:ext uri="{FF2B5EF4-FFF2-40B4-BE49-F238E27FC236}">
                <a16:creationId xmlns:a16="http://schemas.microsoft.com/office/drawing/2014/main" id="{5D972DC8-E873-1F50-CAC5-FB426949A32F}"/>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18</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539F0C0A-C3E0-B2C1-A659-6CD78106F87F}"/>
              </a:ext>
            </a:extLst>
          </p:cNvPr>
          <p:cNvSpPr txBox="1"/>
          <p:nvPr/>
        </p:nvSpPr>
        <p:spPr>
          <a:xfrm>
            <a:off x="2231136" y="2087031"/>
            <a:ext cx="7729728" cy="4401205"/>
          </a:xfrm>
          <a:prstGeom prst="rect">
            <a:avLst/>
          </a:prstGeom>
          <a:noFill/>
        </p:spPr>
        <p:txBody>
          <a:bodyPr wrap="square" rtlCol="0">
            <a:spAutoFit/>
          </a:bodyPr>
          <a:lstStyle/>
          <a:p>
            <a:pPr marL="457200" lvl="0" indent="-457200">
              <a:buFont typeface="+mj-lt"/>
              <a:buAutoNum type="arabicPeriod"/>
              <a:defRPr/>
            </a:pPr>
            <a:r>
              <a:rPr lang="en-US" sz="1000" dirty="0"/>
              <a:t>Level up core skills and build solid foundation: marketing + writing, then decide how you can amplify. </a:t>
            </a:r>
          </a:p>
          <a:p>
            <a:pPr marL="457200" lvl="0" indent="-457200">
              <a:buFont typeface="+mj-lt"/>
              <a:buAutoNum type="arabicPeriod"/>
              <a:defRPr/>
            </a:pPr>
            <a:r>
              <a:rPr lang="en-US" sz="1000" dirty="0"/>
              <a:t>Filter: is this a net positive for my audience? Then: is it a net positive for my business?</a:t>
            </a:r>
          </a:p>
          <a:p>
            <a:pPr marL="457200" lvl="0" indent="-457200">
              <a:buFont typeface="+mj-lt"/>
              <a:buAutoNum type="arabicPeriod"/>
              <a:defRPr/>
            </a:pPr>
            <a:r>
              <a:rPr lang="en-US" sz="1000" dirty="0"/>
              <a:t>Break an area into its component processes. </a:t>
            </a:r>
          </a:p>
          <a:p>
            <a:pPr marL="914400" lvl="1" indent="-457200">
              <a:buFont typeface="+mj-lt"/>
              <a:buAutoNum type="arabicPeriod"/>
              <a:defRPr/>
            </a:pPr>
            <a:r>
              <a:rPr lang="en-US" sz="1000" dirty="0"/>
              <a:t>E.g., can’t automate / create a workflow for ”marketing” or even “Facebook Ads”</a:t>
            </a:r>
          </a:p>
          <a:p>
            <a:pPr marL="914400" lvl="1" indent="-457200">
              <a:buFont typeface="+mj-lt"/>
              <a:buAutoNum type="arabicPeriod"/>
              <a:defRPr/>
            </a:pPr>
            <a:r>
              <a:rPr lang="en-US" sz="1000" dirty="0"/>
              <a:t>Facebook Ads, however, can be broken into: ads management (turning ads off / on), tracking (entering numbers in a spreadsheet), analysis (calculating cost per unit and other metrics to determine what’s working), making creatives, and actually uploading ads</a:t>
            </a:r>
          </a:p>
          <a:p>
            <a:pPr marL="1371600" lvl="2" indent="-457200">
              <a:buFont typeface="Arial" panose="020B0604020202020204" pitchFamily="34" charset="0"/>
              <a:buChar char="•"/>
              <a:defRPr/>
            </a:pPr>
            <a:r>
              <a:rPr lang="en-US" sz="1000" dirty="0"/>
              <a:t>These may be automated / streamlined to a certain degree. Automating is not always the best approach; sometimes it’s outsourcing or even leaving things as-is (e.g., most people do not want to automate the writing of the books, but they may want to automate / semi-automate the series bible creation). </a:t>
            </a:r>
          </a:p>
          <a:p>
            <a:pPr marL="457200" lvl="0" indent="-457200">
              <a:buFont typeface="+mj-lt"/>
              <a:buAutoNum type="arabicPeriod"/>
              <a:defRPr/>
            </a:pPr>
            <a:r>
              <a:rPr lang="en-US" sz="1000" dirty="0"/>
              <a:t>Master the process manually.  Any process that is automated or semi-automated requires maintenance and troubleshooting at some point. This requires actual skill and knowledge of how the various pieces function. Either need a freelancer / staff member to maintain it, or you need to do this.</a:t>
            </a:r>
          </a:p>
          <a:p>
            <a:pPr marL="914400" lvl="1" indent="-457200">
              <a:buFont typeface="Arial" panose="020B0604020202020204" pitchFamily="34" charset="0"/>
              <a:buChar char="•"/>
              <a:defRPr/>
            </a:pPr>
            <a:r>
              <a:rPr lang="en-US" sz="1000" dirty="0" err="1"/>
              <a:t>BigQuery</a:t>
            </a:r>
            <a:r>
              <a:rPr lang="en-US" sz="1000" dirty="0"/>
              <a:t> pipeline example</a:t>
            </a:r>
          </a:p>
          <a:p>
            <a:pPr marL="457200" lvl="0" indent="-457200">
              <a:buFont typeface="+mj-lt"/>
              <a:buAutoNum type="arabicPeriod"/>
              <a:defRPr/>
            </a:pPr>
            <a:r>
              <a:rPr lang="en-US" sz="1000" dirty="0"/>
              <a:t>Map out a process. You can use bullet points or a wireframe. </a:t>
            </a:r>
          </a:p>
          <a:p>
            <a:pPr marL="914400" lvl="1" indent="-457200">
              <a:buFont typeface="+mj-lt"/>
              <a:buAutoNum type="arabicPeriod"/>
              <a:defRPr/>
            </a:pPr>
            <a:r>
              <a:rPr lang="en-US" sz="1000" dirty="0">
                <a:solidFill>
                  <a:srgbClr val="000000"/>
                </a:solidFill>
              </a:rPr>
              <a:t>Decide whether you need AI or not to automate aspects of the process. (note: you do not in many cases)</a:t>
            </a:r>
          </a:p>
          <a:p>
            <a:pPr marL="914400" lvl="1" indent="-457200">
              <a:buFont typeface="+mj-lt"/>
              <a:buAutoNum type="arabicPeriod"/>
              <a:defRPr/>
            </a:pPr>
            <a:r>
              <a:rPr lang="en-US" sz="1000" dirty="0">
                <a:solidFill>
                  <a:srgbClr val="000000"/>
                </a:solidFill>
              </a:rPr>
              <a:t>AI is useful when there is it’s not a yes / no answer (e.g., is this ad hitting this cost per unit? Is a yes / no answer) and requires something to analyze the sentiment / meaning to make a decision (a human may be required) or you’re generating something (e.g., video, text, audio)</a:t>
            </a:r>
          </a:p>
          <a:p>
            <a:pPr marL="1371600" lvl="2" indent="-457200">
              <a:buFont typeface="+mj-lt"/>
              <a:buAutoNum type="arabicPeriod"/>
              <a:defRPr/>
            </a:pPr>
            <a:r>
              <a:rPr lang="en-US" sz="1000" dirty="0">
                <a:solidFill>
                  <a:srgbClr val="000000"/>
                </a:solidFill>
              </a:rPr>
              <a:t>Ads Management: I as the human can come up with much better guidelines that I, in turn, want a piece of software to execute consistently. If AI has the autonomy to make “decisions,” then the outcome is far more variable, which I </a:t>
            </a:r>
            <a:r>
              <a:rPr lang="en-US" sz="1000" i="1" dirty="0">
                <a:solidFill>
                  <a:srgbClr val="000000"/>
                </a:solidFill>
              </a:rPr>
              <a:t>don’t </a:t>
            </a:r>
            <a:r>
              <a:rPr lang="en-US" sz="1000" dirty="0">
                <a:solidFill>
                  <a:srgbClr val="000000"/>
                </a:solidFill>
              </a:rPr>
              <a:t>want. </a:t>
            </a:r>
          </a:p>
          <a:p>
            <a:pPr marL="1371600" lvl="2" indent="-457200">
              <a:buFont typeface="+mj-lt"/>
              <a:buAutoNum type="arabicPeriod"/>
              <a:defRPr/>
            </a:pPr>
            <a:r>
              <a:rPr lang="en-US" sz="1000" dirty="0"/>
              <a:t>Ad Creative: makes ad creatives on its own without input (test prompts to make sure you’re getting the output you want) which saves massive amount of time. </a:t>
            </a:r>
          </a:p>
          <a:p>
            <a:pPr marL="457200" lvl="0" indent="-457200">
              <a:buFont typeface="+mj-lt"/>
              <a:buAutoNum type="arabicPeriod"/>
              <a:defRPr/>
            </a:pPr>
            <a:r>
              <a:rPr lang="en-US" sz="1000" dirty="0"/>
              <a:t>Monitor the process and verify that it’s working correctly (note: it probably is not at first).</a:t>
            </a:r>
          </a:p>
          <a:p>
            <a:pPr marL="914400" lvl="1" indent="-457200">
              <a:buFont typeface="+mj-lt"/>
              <a:buAutoNum type="arabicPeriod"/>
              <a:defRPr/>
            </a:pPr>
            <a:r>
              <a:rPr lang="en-US" sz="1000" dirty="0"/>
              <a:t>Have an error log / automatic notifications to let you know if something has gone awry. </a:t>
            </a:r>
          </a:p>
          <a:p>
            <a:pPr marL="457200" lvl="0" indent="-457200">
              <a:buFont typeface="+mj-lt"/>
              <a:buAutoNum type="arabicPeriod"/>
              <a:defRPr/>
            </a:pPr>
            <a:r>
              <a:rPr lang="en-US" sz="1000" dirty="0"/>
              <a:t>Do not overcomplicate things.</a:t>
            </a:r>
          </a:p>
          <a:p>
            <a:pPr marL="914400" lvl="1" indent="-457200">
              <a:buFont typeface="Arial" panose="020B0604020202020204" pitchFamily="34" charset="0"/>
              <a:buChar char="•"/>
              <a:defRPr/>
            </a:pPr>
            <a:r>
              <a:rPr lang="en-US" sz="1000" dirty="0"/>
              <a:t>Personal tracking sheet example</a:t>
            </a:r>
          </a:p>
        </p:txBody>
      </p:sp>
    </p:spTree>
    <p:extLst>
      <p:ext uri="{BB962C8B-B14F-4D97-AF65-F5344CB8AC3E}">
        <p14:creationId xmlns:p14="http://schemas.microsoft.com/office/powerpoint/2010/main" val="2096449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A3693-40AE-C70A-AD74-6D4CF872D0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36D3B5-6475-3B12-FE54-341EAFD5E1C4}"/>
              </a:ext>
            </a:extLst>
          </p:cNvPr>
          <p:cNvSpPr>
            <a:spLocks noGrp="1"/>
          </p:cNvSpPr>
          <p:nvPr>
            <p:ph type="title"/>
          </p:nvPr>
        </p:nvSpPr>
        <p:spPr/>
        <p:txBody>
          <a:bodyPr/>
          <a:lstStyle/>
          <a:p>
            <a:r>
              <a:rPr lang="en-US" dirty="0"/>
              <a:t>Skills are More Valuable than Ever</a:t>
            </a:r>
          </a:p>
        </p:txBody>
      </p:sp>
      <p:sp>
        <p:nvSpPr>
          <p:cNvPr id="3" name="Slide Number Placeholder 2">
            <a:extLst>
              <a:ext uri="{FF2B5EF4-FFF2-40B4-BE49-F238E27FC236}">
                <a16:creationId xmlns:a16="http://schemas.microsoft.com/office/drawing/2014/main" id="{5645AF2B-C2CB-04E9-18E3-185C231A8646}"/>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19</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EB02D031-E207-14B6-BF6F-0807BECB3EA0}"/>
              </a:ext>
            </a:extLst>
          </p:cNvPr>
          <p:cNvSpPr txBox="1"/>
          <p:nvPr/>
        </p:nvSpPr>
        <p:spPr>
          <a:xfrm>
            <a:off x="2231136" y="2004969"/>
            <a:ext cx="7729728" cy="3293209"/>
          </a:xfrm>
          <a:prstGeom prst="rect">
            <a:avLst/>
          </a:prstGeom>
          <a:noFill/>
        </p:spPr>
        <p:txBody>
          <a:bodyPr wrap="square" rtlCol="0">
            <a:spAutoFit/>
          </a:bodyPr>
          <a:lstStyle/>
          <a:p>
            <a:pPr marL="285750" indent="-285750">
              <a:buFont typeface="Arial" panose="020B0604020202020204" pitchFamily="34" charset="0"/>
              <a:buChar char="•"/>
            </a:pPr>
            <a:r>
              <a:rPr lang="en-US" sz="1600" dirty="0"/>
              <a:t>Assets, processes, systems: these are all critical to build as a solopreneur because they make your workday vastly more efficient. </a:t>
            </a:r>
          </a:p>
          <a:p>
            <a:pPr marL="285750" indent="-285750">
              <a:buFont typeface="Arial" panose="020B0604020202020204" pitchFamily="34" charset="0"/>
              <a:buChar char="•"/>
            </a:pPr>
            <a:r>
              <a:rPr lang="en-US" sz="1600" dirty="0"/>
              <a:t>Use automation / AI to amplify existing processes and systems (execute them more consistently and / or better)</a:t>
            </a:r>
          </a:p>
          <a:p>
            <a:pPr marL="285750" indent="-285750">
              <a:buFont typeface="Arial" panose="020B0604020202020204" pitchFamily="34" charset="0"/>
              <a:buChar char="•"/>
            </a:pPr>
            <a:r>
              <a:rPr lang="en-US" sz="1600" dirty="0"/>
              <a:t>However, you want to remain agile and flexible enough to test and replace outdated or broken processes and systems.</a:t>
            </a:r>
          </a:p>
          <a:p>
            <a:pPr marL="342900" indent="-342900">
              <a:buFont typeface="Arial" panose="020B0604020202020204" pitchFamily="34" charset="0"/>
              <a:buChar char="•"/>
              <a:defRPr/>
            </a:pPr>
            <a:r>
              <a:rPr kumimoji="0" lang="en-US" sz="1600" i="0" u="none" strike="noStrike" kern="1200" cap="none" spc="0" normalizeH="0" baseline="0" noProof="0" dirty="0">
                <a:ln>
                  <a:noFill/>
                </a:ln>
                <a:solidFill>
                  <a:srgbClr val="000000"/>
                </a:solidFill>
                <a:effectLst/>
                <a:uLnTx/>
                <a:uFillTx/>
                <a:latin typeface="Gill Sans MT" panose="020B0502020104020203"/>
                <a:ea typeface="+mn-ea"/>
                <a:cs typeface="+mn-cs"/>
              </a:rPr>
              <a:t>Learning: fundamentals, double down on fundamentals and be learning new stuff constantly to build on top of this</a:t>
            </a:r>
          </a:p>
          <a:p>
            <a:pPr marL="342900" indent="-342900">
              <a:buFont typeface="Arial" panose="020B0604020202020204" pitchFamily="34" charset="0"/>
              <a:buChar char="•"/>
              <a:defRPr/>
            </a:pPr>
            <a:r>
              <a:rPr lang="en-US" sz="1600" dirty="0">
                <a:solidFill>
                  <a:srgbClr val="000000"/>
                </a:solidFill>
                <a:latin typeface="Gill Sans MT" panose="020B0502020104020203"/>
              </a:rPr>
              <a:t>Fast decision making: faster your feedback loop, faster you learn; willingness to “fail” (trial and error)</a:t>
            </a:r>
          </a:p>
          <a:p>
            <a:pPr marL="342900" indent="-342900">
              <a:buFont typeface="Arial" panose="020B0604020202020204" pitchFamily="34" charset="0"/>
              <a:buChar char="•"/>
              <a:defRPr/>
            </a:pPr>
            <a:r>
              <a:rPr kumimoji="0" lang="en-US" sz="1600" i="0" u="none" strike="noStrike" kern="1200" cap="none" spc="0" normalizeH="0" baseline="0" noProof="0" dirty="0">
                <a:ln>
                  <a:noFill/>
                </a:ln>
                <a:solidFill>
                  <a:srgbClr val="000000"/>
                </a:solidFill>
                <a:effectLst/>
                <a:uLnTx/>
                <a:uFillTx/>
                <a:latin typeface="Gill Sans MT" panose="020B0502020104020203"/>
                <a:ea typeface="+mn-ea"/>
                <a:cs typeface="+mn-cs"/>
              </a:rPr>
              <a:t>Discernment / curation in the face of infinite choice + infinite information—you are trying to transform insight into information</a:t>
            </a:r>
          </a:p>
          <a:p>
            <a:pPr marL="800100" lvl="1" indent="-342900">
              <a:buFont typeface="Arial" panose="020B0604020202020204" pitchFamily="34" charset="0"/>
              <a:buChar char="•"/>
              <a:defRPr/>
            </a:pPr>
            <a:endParaRPr kumimoji="0" lang="en-US" sz="16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380815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F4991-3C7F-2899-7CA5-F2C0D224ED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FF1D3F-0FA5-92AA-6958-40BAB946FFC2}"/>
              </a:ext>
            </a:extLst>
          </p:cNvPr>
          <p:cNvSpPr>
            <a:spLocks noGrp="1"/>
          </p:cNvSpPr>
          <p:nvPr>
            <p:ph type="title"/>
          </p:nvPr>
        </p:nvSpPr>
        <p:spPr>
          <a:xfrm>
            <a:off x="2231136" y="2834640"/>
            <a:ext cx="7729728" cy="1188720"/>
          </a:xfrm>
        </p:spPr>
        <p:txBody>
          <a:bodyPr/>
          <a:lstStyle/>
          <a:p>
            <a:r>
              <a:rPr lang="en-US" dirty="0"/>
              <a:t>The Inflection Point: Opportunity and Uncertainty</a:t>
            </a:r>
          </a:p>
        </p:txBody>
      </p:sp>
      <p:sp>
        <p:nvSpPr>
          <p:cNvPr id="3" name="Slide Number Placeholder 2">
            <a:extLst>
              <a:ext uri="{FF2B5EF4-FFF2-40B4-BE49-F238E27FC236}">
                <a16:creationId xmlns:a16="http://schemas.microsoft.com/office/drawing/2014/main" id="{8A96BA24-2BC4-3C6C-F1DB-41D1D1A8298F}"/>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Tree>
    <p:extLst>
      <p:ext uri="{BB962C8B-B14F-4D97-AF65-F5344CB8AC3E}">
        <p14:creationId xmlns:p14="http://schemas.microsoft.com/office/powerpoint/2010/main" val="17045632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7064F-B4DA-6231-AA45-683C326E9B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C48858-FA83-49A2-3293-C4E90235F1FA}"/>
              </a:ext>
            </a:extLst>
          </p:cNvPr>
          <p:cNvSpPr>
            <a:spLocks noGrp="1"/>
          </p:cNvSpPr>
          <p:nvPr>
            <p:ph type="title"/>
          </p:nvPr>
        </p:nvSpPr>
        <p:spPr/>
        <p:txBody>
          <a:bodyPr/>
          <a:lstStyle/>
          <a:p>
            <a:r>
              <a:rPr lang="en-US" dirty="0"/>
              <a:t>Biggest Leverage Points </a:t>
            </a:r>
          </a:p>
        </p:txBody>
      </p:sp>
      <p:sp>
        <p:nvSpPr>
          <p:cNvPr id="3" name="Slide Number Placeholder 2">
            <a:extLst>
              <a:ext uri="{FF2B5EF4-FFF2-40B4-BE49-F238E27FC236}">
                <a16:creationId xmlns:a16="http://schemas.microsoft.com/office/drawing/2014/main" id="{B78027CF-65DA-0C92-94B9-762953D6A4DD}"/>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20</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76DF4C35-A4AA-B9FB-46D9-84CFB8B53CBF}"/>
              </a:ext>
            </a:extLst>
          </p:cNvPr>
          <p:cNvSpPr txBox="1"/>
          <p:nvPr/>
        </p:nvSpPr>
        <p:spPr>
          <a:xfrm>
            <a:off x="2231136" y="2087031"/>
            <a:ext cx="7729728" cy="4401205"/>
          </a:xfrm>
          <a:prstGeom prst="rect">
            <a:avLst/>
          </a:prstGeom>
          <a:noFill/>
        </p:spPr>
        <p:txBody>
          <a:bodyPr wrap="square" rtlCol="0">
            <a:spAutoFit/>
          </a:bodyPr>
          <a:lstStyle/>
          <a:p>
            <a:pPr marL="457200" lvl="0" indent="-457200">
              <a:buFont typeface="Arial" panose="020B0604020202020204" pitchFamily="34" charset="0"/>
              <a:buChar char="•"/>
              <a:defRPr/>
            </a:pPr>
            <a:r>
              <a:rPr lang="en-US" sz="1400" dirty="0"/>
              <a:t>You have four main assets as an author: your books, skills, newsletter, and data. </a:t>
            </a:r>
          </a:p>
          <a:p>
            <a:pPr marL="457200" lvl="0" indent="-457200">
              <a:buFont typeface="Arial" panose="020B0604020202020204" pitchFamily="34" charset="0"/>
              <a:buChar char="•"/>
              <a:defRPr/>
            </a:pPr>
            <a:r>
              <a:rPr lang="en-US" sz="1400" dirty="0"/>
              <a:t>In the age of AI, if you use AI well, the data becomes more valuable than anything other than the books. </a:t>
            </a:r>
          </a:p>
          <a:p>
            <a:pPr marL="457200" lvl="0" indent="-457200">
              <a:buFont typeface="Arial" panose="020B0604020202020204" pitchFamily="34" charset="0"/>
              <a:buChar char="•"/>
              <a:defRPr/>
            </a:pPr>
            <a:r>
              <a:rPr lang="en-US" sz="1400" dirty="0"/>
              <a:t>For non-AI automations</a:t>
            </a:r>
          </a:p>
          <a:p>
            <a:pPr marL="914400" lvl="1" indent="-457200">
              <a:buFont typeface="Arial" panose="020B0604020202020204" pitchFamily="34" charset="0"/>
              <a:buChar char="•"/>
              <a:defRPr/>
            </a:pPr>
            <a:r>
              <a:rPr lang="en-US" sz="1400" b="1" dirty="0"/>
              <a:t>Ads</a:t>
            </a:r>
            <a:r>
              <a:rPr lang="en-US" sz="1400" dirty="0"/>
              <a:t>: </a:t>
            </a:r>
            <a:r>
              <a:rPr lang="en-US" sz="1400" dirty="0" err="1"/>
              <a:t>Bir.ch</a:t>
            </a:r>
            <a:r>
              <a:rPr lang="en-US" sz="1400" dirty="0"/>
              <a:t> / </a:t>
            </a:r>
            <a:r>
              <a:rPr lang="en-US" sz="1400" dirty="0" err="1"/>
              <a:t>Booksflyer</a:t>
            </a:r>
            <a:endParaRPr lang="en-US" sz="1400" dirty="0"/>
          </a:p>
          <a:p>
            <a:pPr marL="914400" lvl="1" indent="-457200">
              <a:buFont typeface="Arial" panose="020B0604020202020204" pitchFamily="34" charset="0"/>
              <a:buChar char="•"/>
              <a:defRPr/>
            </a:pPr>
            <a:r>
              <a:rPr lang="en-US" sz="1400" b="1" dirty="0"/>
              <a:t>Ads / General Tracking</a:t>
            </a:r>
            <a:r>
              <a:rPr lang="en-US" sz="1400" dirty="0"/>
              <a:t>: Spreadsheets (templates, macros)</a:t>
            </a:r>
          </a:p>
          <a:p>
            <a:pPr marL="914400" lvl="1" indent="-457200">
              <a:buFont typeface="Arial" panose="020B0604020202020204" pitchFamily="34" charset="0"/>
              <a:buChar char="•"/>
              <a:defRPr/>
            </a:pPr>
            <a:r>
              <a:rPr lang="en-US" sz="1400" b="1" dirty="0"/>
              <a:t>Automation workflows</a:t>
            </a:r>
            <a:r>
              <a:rPr lang="en-US" sz="1400" dirty="0"/>
              <a:t>: N8N (or Zapier, Make)</a:t>
            </a:r>
          </a:p>
          <a:p>
            <a:pPr marL="457200" lvl="0" indent="-457200">
              <a:buFont typeface="Arial" panose="020B0604020202020204" pitchFamily="34" charset="0"/>
              <a:buChar char="•"/>
              <a:defRPr/>
            </a:pPr>
            <a:r>
              <a:rPr lang="en-US" sz="1400" b="1" dirty="0"/>
              <a:t>For AI</a:t>
            </a:r>
            <a:r>
              <a:rPr lang="en-US" sz="1400" dirty="0"/>
              <a:t>: Pick one program and actually use it to automate / save time doing something useful.</a:t>
            </a:r>
          </a:p>
          <a:p>
            <a:pPr marL="914400" lvl="1" indent="-457200">
              <a:buFont typeface="Arial" panose="020B0604020202020204" pitchFamily="34" charset="0"/>
              <a:buChar char="•"/>
              <a:defRPr/>
            </a:pPr>
            <a:r>
              <a:rPr lang="en-US" sz="1400" dirty="0"/>
              <a:t>For AI, prompt engineering is the most valuable skill and will apply to all of these.</a:t>
            </a:r>
          </a:p>
          <a:p>
            <a:pPr marL="914400" lvl="1" indent="-457200">
              <a:buFont typeface="Arial" panose="020B0604020202020204" pitchFamily="34" charset="0"/>
              <a:buChar char="•"/>
              <a:defRPr/>
            </a:pPr>
            <a:r>
              <a:rPr lang="en-US" sz="1400" dirty="0"/>
              <a:t>Standard Claude or ChatGPT web apps (recommend most authors focus effort here, biggest returns)</a:t>
            </a:r>
          </a:p>
          <a:p>
            <a:pPr marL="914400" lvl="1" indent="-457200">
              <a:buFont typeface="Arial" panose="020B0604020202020204" pitchFamily="34" charset="0"/>
              <a:buChar char="•"/>
              <a:defRPr/>
            </a:pPr>
            <a:r>
              <a:rPr lang="en-US" sz="1400" dirty="0"/>
              <a:t>Creating small pieces of code (Google Apps script, Python, spreadsheet formulas etc.) to bridge gaps / call APIs etc. </a:t>
            </a:r>
          </a:p>
          <a:p>
            <a:pPr marL="914400" lvl="1" indent="-457200">
              <a:buFont typeface="Arial" panose="020B0604020202020204" pitchFamily="34" charset="0"/>
              <a:buChar char="•"/>
              <a:defRPr/>
            </a:pPr>
            <a:r>
              <a:rPr lang="en-US" sz="1400" dirty="0"/>
              <a:t>N8N (or Zapier, Make)</a:t>
            </a:r>
          </a:p>
          <a:p>
            <a:pPr marL="914400" lvl="1" indent="-457200">
              <a:buFont typeface="Arial" panose="020B0604020202020204" pitchFamily="34" charset="0"/>
              <a:buChar char="•"/>
              <a:defRPr/>
            </a:pPr>
            <a:r>
              <a:rPr lang="en-US" sz="1400" dirty="0"/>
              <a:t>Claude </a:t>
            </a:r>
            <a:r>
              <a:rPr lang="en-US" sz="1400" dirty="0" err="1"/>
              <a:t>Cowork</a:t>
            </a:r>
            <a:endParaRPr lang="en-US" sz="1400" dirty="0"/>
          </a:p>
          <a:p>
            <a:pPr marL="914400" lvl="1" indent="-457200">
              <a:buFont typeface="Arial" panose="020B0604020202020204" pitchFamily="34" charset="0"/>
              <a:buChar char="•"/>
              <a:defRPr/>
            </a:pPr>
            <a:r>
              <a:rPr lang="en-US" sz="1400" dirty="0"/>
              <a:t>Claude Code</a:t>
            </a:r>
          </a:p>
          <a:p>
            <a:pPr marL="457200" lvl="0" indent="-457200">
              <a:buFont typeface="Arial" panose="020B0604020202020204" pitchFamily="34" charset="0"/>
              <a:buChar char="•"/>
              <a:defRPr/>
            </a:pPr>
            <a:r>
              <a:rPr lang="en-US" sz="1400" dirty="0"/>
              <a:t>This will take probably take 10 – 20+ hours to hit that 100% mark if you’re starting from zero. Get started. [billed twice annually for Zapier before I jumped in with N8N]</a:t>
            </a:r>
          </a:p>
          <a:p>
            <a:pPr marL="914400" lvl="1" indent="-457200">
              <a:buFont typeface="Arial" panose="020B0604020202020204" pitchFamily="34" charset="0"/>
              <a:buChar char="•"/>
              <a:defRPr/>
            </a:pPr>
            <a:r>
              <a:rPr lang="en-US" sz="1400" dirty="0"/>
              <a:t>This means for the first month, your efforts will likely have 0 return or even a negative one, where you’re taking time away from other projects. </a:t>
            </a:r>
          </a:p>
        </p:txBody>
      </p:sp>
    </p:spTree>
    <p:extLst>
      <p:ext uri="{BB962C8B-B14F-4D97-AF65-F5344CB8AC3E}">
        <p14:creationId xmlns:p14="http://schemas.microsoft.com/office/powerpoint/2010/main" val="32487516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15054-2B10-9CD1-8D97-B82E6DCC59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920854-E528-D803-035F-76D8D74B88E9}"/>
              </a:ext>
            </a:extLst>
          </p:cNvPr>
          <p:cNvSpPr>
            <a:spLocks noGrp="1"/>
          </p:cNvSpPr>
          <p:nvPr>
            <p:ph type="title"/>
          </p:nvPr>
        </p:nvSpPr>
        <p:spPr>
          <a:xfrm>
            <a:off x="2231136" y="2834640"/>
            <a:ext cx="7729728" cy="1188720"/>
          </a:xfrm>
        </p:spPr>
        <p:txBody>
          <a:bodyPr/>
          <a:lstStyle/>
          <a:p>
            <a:r>
              <a:rPr lang="en-US" dirty="0"/>
              <a:t>Real Automations (#1: Non-AI, #2: AI): Demo</a:t>
            </a:r>
          </a:p>
        </p:txBody>
      </p:sp>
      <p:sp>
        <p:nvSpPr>
          <p:cNvPr id="3" name="Slide Number Placeholder 2">
            <a:extLst>
              <a:ext uri="{FF2B5EF4-FFF2-40B4-BE49-F238E27FC236}">
                <a16:creationId xmlns:a16="http://schemas.microsoft.com/office/drawing/2014/main" id="{7884C4DA-382A-9469-A8BB-47D83BEFF98D}"/>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21</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Tree>
    <p:extLst>
      <p:ext uri="{BB962C8B-B14F-4D97-AF65-F5344CB8AC3E}">
        <p14:creationId xmlns:p14="http://schemas.microsoft.com/office/powerpoint/2010/main" val="33717343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D4C11-626B-4F22-9EC9-0E7BB0CFA81D}"/>
              </a:ext>
            </a:extLst>
          </p:cNvPr>
          <p:cNvSpPr>
            <a:spLocks noGrp="1"/>
          </p:cNvSpPr>
          <p:nvPr>
            <p:ph type="title"/>
          </p:nvPr>
        </p:nvSpPr>
        <p:spPr/>
        <p:txBody>
          <a:bodyPr/>
          <a:lstStyle/>
          <a:p>
            <a:r>
              <a:rPr lang="en-US" dirty="0"/>
              <a:t>END</a:t>
            </a:r>
          </a:p>
        </p:txBody>
      </p:sp>
      <p:sp>
        <p:nvSpPr>
          <p:cNvPr id="3" name="Slide Number Placeholder 2">
            <a:extLst>
              <a:ext uri="{FF2B5EF4-FFF2-40B4-BE49-F238E27FC236}">
                <a16:creationId xmlns:a16="http://schemas.microsoft.com/office/drawing/2014/main" id="{CD1052DE-F231-467F-81ED-23D0510E6C5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22</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Tree>
    <p:extLst>
      <p:ext uri="{BB962C8B-B14F-4D97-AF65-F5344CB8AC3E}">
        <p14:creationId xmlns:p14="http://schemas.microsoft.com/office/powerpoint/2010/main" val="3016961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95494-531A-45DC-1617-09DACFD061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AFCF27-3993-60D7-CB82-5686D7790619}"/>
              </a:ext>
            </a:extLst>
          </p:cNvPr>
          <p:cNvSpPr>
            <a:spLocks noGrp="1"/>
          </p:cNvSpPr>
          <p:nvPr>
            <p:ph type="title"/>
          </p:nvPr>
        </p:nvSpPr>
        <p:spPr/>
        <p:txBody>
          <a:bodyPr/>
          <a:lstStyle/>
          <a:p>
            <a:r>
              <a:rPr lang="en-US" dirty="0"/>
              <a:t>The Inflection Point</a:t>
            </a:r>
          </a:p>
        </p:txBody>
      </p:sp>
      <p:sp>
        <p:nvSpPr>
          <p:cNvPr id="3" name="Slide Number Placeholder 2">
            <a:extLst>
              <a:ext uri="{FF2B5EF4-FFF2-40B4-BE49-F238E27FC236}">
                <a16:creationId xmlns:a16="http://schemas.microsoft.com/office/drawing/2014/main" id="{E5204082-F913-F6DE-BC30-E47628C8D2EA}"/>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942E56DE-9379-CA34-E674-F0119CD69495}"/>
              </a:ext>
            </a:extLst>
          </p:cNvPr>
          <p:cNvSpPr txBox="1"/>
          <p:nvPr/>
        </p:nvSpPr>
        <p:spPr>
          <a:xfrm>
            <a:off x="6096000" y="2063585"/>
            <a:ext cx="4662921" cy="4401205"/>
          </a:xfrm>
          <a:prstGeom prst="rect">
            <a:avLst/>
          </a:prstGeom>
          <a:noFill/>
        </p:spPr>
        <p:txBody>
          <a:bodyPr wrap="square" rtlCol="0">
            <a:spAutoFit/>
          </a:bodyPr>
          <a:lstStyle/>
          <a:p>
            <a:pPr marL="342900" lvl="0" indent="-342900">
              <a:buFont typeface="Arial" panose="020B0604020202020204" pitchFamily="34" charset="0"/>
              <a:buChar char="•"/>
              <a:defRPr/>
            </a:pPr>
            <a:r>
              <a:rPr lang="en-US" sz="1000" b="1" dirty="0"/>
              <a:t>Rise of the solopreneur</a:t>
            </a:r>
            <a:r>
              <a:rPr lang="en-US" sz="1000" dirty="0"/>
              <a:t>: at an industry-wide inflection point (where growth can hockey stick and become exponential) due to inexpensive tools available that can automate and solve common business problems due to either AI or cheap software</a:t>
            </a:r>
          </a:p>
          <a:p>
            <a:pPr marL="342900" lvl="0" indent="-342900">
              <a:buFont typeface="Arial" panose="020B0604020202020204" pitchFamily="34" charset="0"/>
              <a:buChar char="•"/>
              <a:defRPr/>
            </a:pPr>
            <a:r>
              <a:rPr kumimoji="0" lang="en-US" sz="1000" b="1" i="0" u="none" strike="noStrike" kern="1200" cap="none" spc="0" normalizeH="0" baseline="0" noProof="0" dirty="0">
                <a:ln>
                  <a:noFill/>
                </a:ln>
                <a:solidFill>
                  <a:srgbClr val="000000"/>
                </a:solidFill>
                <a:effectLst/>
                <a:uLnTx/>
                <a:uFillTx/>
                <a:latin typeface="Gill Sans MT" panose="020B0502020104020203"/>
                <a:ea typeface="+mn-ea"/>
                <a:cs typeface="+mn-cs"/>
              </a:rPr>
              <a:t>Exponential growth</a:t>
            </a:r>
            <a:r>
              <a:rPr kumimoji="0" lang="en-US" sz="1000" b="0" i="0" u="none" strike="noStrike" kern="1200" cap="none" spc="0" normalizeH="0" baseline="0" noProof="0" dirty="0">
                <a:ln>
                  <a:noFill/>
                </a:ln>
                <a:solidFill>
                  <a:srgbClr val="000000"/>
                </a:solidFill>
                <a:effectLst/>
                <a:uLnTx/>
                <a:uFillTx/>
                <a:latin typeface="Gill Sans MT" panose="020B0502020104020203"/>
                <a:ea typeface="+mn-ea"/>
                <a:cs typeface="+mn-cs"/>
              </a:rPr>
              <a:t>: 10 – 30% increase in productivity monthly if you embrace automation and AI (this obviously doesn’t scale indefinitely). </a:t>
            </a:r>
            <a:endParaRPr lang="en-US" sz="1000" dirty="0">
              <a:solidFill>
                <a:srgbClr val="000000"/>
              </a:solidFill>
              <a:latin typeface="Gill Sans MT" panose="020B0502020104020203"/>
            </a:endParaRPr>
          </a:p>
          <a:p>
            <a:pPr marL="800100" lvl="1" indent="-342900">
              <a:buFont typeface="Arial" panose="020B0604020202020204" pitchFamily="34" charset="0"/>
              <a:buChar char="•"/>
              <a:defRPr/>
            </a:pPr>
            <a:r>
              <a:rPr kumimoji="0" lang="en-US" sz="1000" b="0" i="0" u="none" strike="noStrike" kern="1200" cap="none" spc="0" normalizeH="0" baseline="0" noProof="0" dirty="0">
                <a:ln>
                  <a:noFill/>
                </a:ln>
                <a:solidFill>
                  <a:srgbClr val="000000"/>
                </a:solidFill>
                <a:effectLst/>
                <a:uLnTx/>
                <a:uFillTx/>
                <a:latin typeface="Gill Sans MT" panose="020B0502020104020203"/>
                <a:ea typeface="+mn-ea"/>
                <a:cs typeface="+mn-cs"/>
              </a:rPr>
              <a:t>100x </a:t>
            </a:r>
            <a:r>
              <a:rPr lang="en-US" sz="1000" dirty="0">
                <a:solidFill>
                  <a:srgbClr val="000000"/>
                </a:solidFill>
                <a:latin typeface="Gill Sans MT" panose="020B0502020104020203"/>
              </a:rPr>
              <a:t>overall increase in productivity possible.</a:t>
            </a:r>
            <a:endParaRPr kumimoji="0" lang="en-US" sz="10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800100" lvl="1" indent="-342900">
              <a:buFont typeface="Arial" panose="020B0604020202020204" pitchFamily="34" charset="0"/>
              <a:buChar char="•"/>
              <a:defRPr/>
            </a:pPr>
            <a:r>
              <a:rPr kumimoji="0" lang="en-US" sz="1000" b="0" i="0" u="none" strike="noStrike" kern="1200" cap="none" spc="0" normalizeH="0" baseline="0" noProof="0" dirty="0">
                <a:ln>
                  <a:noFill/>
                </a:ln>
                <a:solidFill>
                  <a:srgbClr val="000000"/>
                </a:solidFill>
                <a:effectLst/>
                <a:uLnTx/>
                <a:uFillTx/>
                <a:latin typeface="Gill Sans MT" panose="020B0502020104020203"/>
                <a:ea typeface="+mn-ea"/>
                <a:cs typeface="+mn-cs"/>
              </a:rPr>
              <a:t>10x overall increase in productivity possible even if you’re already at the upper end of productivity.</a:t>
            </a:r>
          </a:p>
          <a:p>
            <a:pPr marL="1257300" lvl="2" indent="-342900">
              <a:buFont typeface="Arial" panose="020B0604020202020204" pitchFamily="34" charset="0"/>
              <a:buChar char="•"/>
              <a:defRPr/>
            </a:pPr>
            <a:r>
              <a:rPr lang="en-US" sz="1000" dirty="0">
                <a:solidFill>
                  <a:srgbClr val="000000"/>
                </a:solidFill>
                <a:latin typeface="Gill Sans MT" panose="020B0502020104020203"/>
              </a:rPr>
              <a:t>E.g., going from 25 FB creatives a week to 250 (the max you can run under a single page).</a:t>
            </a:r>
          </a:p>
          <a:p>
            <a:pPr marL="800100" lvl="1" indent="-342900">
              <a:buFont typeface="Arial" panose="020B0604020202020204" pitchFamily="34" charset="0"/>
              <a:buChar char="•"/>
              <a:defRPr/>
            </a:pPr>
            <a:r>
              <a:rPr kumimoji="0" lang="en-US" sz="1000" b="0" i="0" u="none" strike="noStrike" kern="1200" cap="none" spc="0" normalizeH="0" baseline="0" noProof="0" dirty="0">
                <a:ln>
                  <a:noFill/>
                </a:ln>
                <a:solidFill>
                  <a:srgbClr val="000000"/>
                </a:solidFill>
                <a:effectLst/>
                <a:uLnTx/>
                <a:uFillTx/>
                <a:latin typeface="Gill Sans MT" panose="020B0502020104020203"/>
                <a:ea typeface="+mn-ea"/>
                <a:cs typeface="+mn-cs"/>
              </a:rPr>
              <a:t>But real benefit comes from higher quality. AI </a:t>
            </a:r>
            <a:r>
              <a:rPr lang="en-US" sz="1000" dirty="0">
                <a:solidFill>
                  <a:srgbClr val="000000"/>
                </a:solidFill>
                <a:latin typeface="Gill Sans MT" panose="020B0502020104020203"/>
              </a:rPr>
              <a:t>+ automation streamlines tasks that are low value (but necessary) or things that you don’t like doing so that you can focus on what you </a:t>
            </a:r>
            <a:r>
              <a:rPr lang="en-US" sz="1000" i="1" dirty="0">
                <a:solidFill>
                  <a:srgbClr val="000000"/>
                </a:solidFill>
                <a:latin typeface="Gill Sans MT" panose="020B0502020104020203"/>
              </a:rPr>
              <a:t>do </a:t>
            </a:r>
            <a:r>
              <a:rPr lang="en-US" sz="1000" dirty="0">
                <a:solidFill>
                  <a:srgbClr val="000000"/>
                </a:solidFill>
                <a:latin typeface="Gill Sans MT" panose="020B0502020104020203"/>
              </a:rPr>
              <a:t>enjoy and are good at. And it also helps you improve those areas where you’re already strong (feedback, following frameworks, idea generation etc.)</a:t>
            </a:r>
            <a:endParaRPr kumimoji="0" lang="en-US" sz="10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342900" lvl="0" indent="-342900">
              <a:buFont typeface="Arial" panose="020B0604020202020204" pitchFamily="34" charset="0"/>
              <a:buChar char="•"/>
              <a:defRPr/>
            </a:pPr>
            <a:r>
              <a:rPr lang="en-US" sz="1000" b="1" dirty="0">
                <a:solidFill>
                  <a:srgbClr val="000000"/>
                </a:solidFill>
                <a:latin typeface="Gill Sans MT" panose="020B0502020104020203"/>
              </a:rPr>
              <a:t>2 – 3 year advantage</a:t>
            </a:r>
            <a:r>
              <a:rPr lang="en-US" sz="1000" dirty="0">
                <a:solidFill>
                  <a:srgbClr val="000000"/>
                </a:solidFill>
                <a:latin typeface="Gill Sans MT" panose="020B0502020104020203"/>
              </a:rPr>
              <a:t>: not game over for your business if you don’t embrace this, but huge opportunity because few people are using AI / using it well. </a:t>
            </a:r>
          </a:p>
          <a:p>
            <a:pPr marL="800100" lvl="1" indent="-342900">
              <a:buFont typeface="+mj-lt"/>
              <a:buAutoNum type="arabicPeriod"/>
              <a:defRPr/>
            </a:pPr>
            <a:r>
              <a:rPr lang="en-US" sz="1000" dirty="0">
                <a:solidFill>
                  <a:srgbClr val="000000"/>
                </a:solidFill>
                <a:latin typeface="Gill Sans MT" panose="020B0502020104020203"/>
              </a:rPr>
              <a:t>GenAI is the best at generating text (images and videos being just behind) out of any use case. Ignoring / avoiding the biggest invention since the printing press is an ineffective strategy. </a:t>
            </a:r>
          </a:p>
          <a:p>
            <a:pPr marL="800100" lvl="1" indent="-342900">
              <a:buFont typeface="+mj-lt"/>
              <a:buAutoNum type="arabicPeriod"/>
              <a:defRPr/>
            </a:pPr>
            <a:r>
              <a:rPr lang="en-US" sz="1000" dirty="0">
                <a:solidFill>
                  <a:srgbClr val="000000"/>
                </a:solidFill>
              </a:rPr>
              <a:t>You will definitely be playing catch up in 2029 if you wait to dive in then because this technology is not going away (trillions invested, already embedded in basically every major app-–Docs, Office, Gmail etc.)</a:t>
            </a:r>
            <a:endParaRPr lang="en-US" sz="1000" dirty="0">
              <a:solidFill>
                <a:srgbClr val="000000"/>
              </a:solidFill>
              <a:latin typeface="Gill Sans MT" panose="020B0502020104020203"/>
            </a:endParaRPr>
          </a:p>
          <a:p>
            <a:pPr marL="800100" lvl="1" indent="-342900">
              <a:buFont typeface="+mj-lt"/>
              <a:buAutoNum type="arabicPeriod"/>
              <a:defRPr/>
            </a:pPr>
            <a:r>
              <a:rPr lang="en-US" sz="1000" dirty="0">
                <a:solidFill>
                  <a:srgbClr val="000000"/>
                </a:solidFill>
                <a:latin typeface="Gill Sans MT" panose="020B0502020104020203"/>
              </a:rPr>
              <a:t>this is like a free bonus multiplier for all your effort right now since few other authors are embracing it </a:t>
            </a:r>
          </a:p>
        </p:txBody>
      </p:sp>
      <p:pic>
        <p:nvPicPr>
          <p:cNvPr id="6" name="Picture 5" descr="A graph on a black background&#10;&#10;AI-generated content may be incorrect.">
            <a:extLst>
              <a:ext uri="{FF2B5EF4-FFF2-40B4-BE49-F238E27FC236}">
                <a16:creationId xmlns:a16="http://schemas.microsoft.com/office/drawing/2014/main" id="{644F4F4A-250D-1F33-425F-86FA1CBEC6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3954" y="2451100"/>
            <a:ext cx="4592046" cy="3680150"/>
          </a:xfrm>
          <a:prstGeom prst="rect">
            <a:avLst/>
          </a:prstGeom>
        </p:spPr>
      </p:pic>
    </p:spTree>
    <p:extLst>
      <p:ext uri="{BB962C8B-B14F-4D97-AF65-F5344CB8AC3E}">
        <p14:creationId xmlns:p14="http://schemas.microsoft.com/office/powerpoint/2010/main" val="2582842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FE2F1-92D0-2969-F07E-34AFC7CC17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AB85B3-4311-80EE-6849-90104A33CCE4}"/>
              </a:ext>
            </a:extLst>
          </p:cNvPr>
          <p:cNvSpPr>
            <a:spLocks noGrp="1"/>
          </p:cNvSpPr>
          <p:nvPr>
            <p:ph type="title"/>
          </p:nvPr>
        </p:nvSpPr>
        <p:spPr/>
        <p:txBody>
          <a:bodyPr/>
          <a:lstStyle/>
          <a:p>
            <a:r>
              <a:rPr lang="en-US" dirty="0"/>
              <a:t>AI: Actual Impact?</a:t>
            </a:r>
          </a:p>
        </p:txBody>
      </p:sp>
      <p:sp>
        <p:nvSpPr>
          <p:cNvPr id="3" name="Slide Number Placeholder 2">
            <a:extLst>
              <a:ext uri="{FF2B5EF4-FFF2-40B4-BE49-F238E27FC236}">
                <a16:creationId xmlns:a16="http://schemas.microsoft.com/office/drawing/2014/main" id="{82FD364A-92E1-AF2B-9F0C-6EEA850D9D86}"/>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AB678E20-63F3-3680-E34A-2FA2512662C7}"/>
              </a:ext>
            </a:extLst>
          </p:cNvPr>
          <p:cNvSpPr txBox="1"/>
          <p:nvPr/>
        </p:nvSpPr>
        <p:spPr>
          <a:xfrm>
            <a:off x="2231136" y="2004969"/>
            <a:ext cx="7729728" cy="4524315"/>
          </a:xfrm>
          <a:prstGeom prst="rect">
            <a:avLst/>
          </a:prstGeom>
          <a:noFill/>
        </p:spPr>
        <p:txBody>
          <a:bodyPr wrap="square" rtlCol="0">
            <a:spAutoFit/>
          </a:bodyPr>
          <a:lstStyle/>
          <a:p>
            <a:pPr marL="342900" lvl="0" indent="-342900">
              <a:buFont typeface="Arial" panose="020B0604020202020204" pitchFamily="34" charset="0"/>
              <a:buChar char="•"/>
              <a:defRPr/>
            </a:pPr>
            <a:r>
              <a:rPr lang="en-US" dirty="0">
                <a:solidFill>
                  <a:srgbClr val="000000"/>
                </a:solidFill>
              </a:rPr>
              <a:t>AI is a bubble. That doesn’t mean it’s not useful or a massive opportunity.</a:t>
            </a:r>
          </a:p>
          <a:p>
            <a:pPr marL="342900" lvl="0" indent="-342900">
              <a:buFont typeface="Arial" panose="020B0604020202020204" pitchFamily="34" charset="0"/>
              <a:buChar char="•"/>
              <a:defRPr/>
            </a:pPr>
            <a:r>
              <a:rPr lang="en-US" dirty="0">
                <a:solidFill>
                  <a:srgbClr val="000000"/>
                </a:solidFill>
              </a:rPr>
              <a:t>During a bubble, you always hear “this time is different” and that the old paradigm no longer exists / matters. </a:t>
            </a:r>
          </a:p>
          <a:p>
            <a:pPr marL="342900" lvl="0" indent="-342900">
              <a:buFont typeface="Arial" panose="020B0604020202020204" pitchFamily="34" charset="0"/>
              <a:buChar char="•"/>
              <a:defRPr/>
            </a:pPr>
            <a:r>
              <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rPr>
              <a:t>AI is </a:t>
            </a:r>
            <a:r>
              <a:rPr lang="en-US" dirty="0">
                <a:solidFill>
                  <a:srgbClr val="000000"/>
                </a:solidFill>
                <a:latin typeface="Gill Sans MT" panose="020B0502020104020203"/>
              </a:rPr>
              <a:t>just a new form of outsourcing / automation. The reason it changes things is because of its low cost + being embedded in practically every piece of software and hardware as </a:t>
            </a:r>
            <a:r>
              <a:rPr lang="en-US" b="1" dirty="0">
                <a:solidFill>
                  <a:srgbClr val="000000"/>
                </a:solidFill>
                <a:latin typeface="Gill Sans MT" panose="020B0502020104020203"/>
              </a:rPr>
              <a:t>infrastructure</a:t>
            </a:r>
            <a:r>
              <a:rPr lang="en-US" dirty="0">
                <a:solidFill>
                  <a:srgbClr val="000000"/>
                </a:solidFill>
                <a:latin typeface="Gill Sans MT" panose="020B0502020104020203"/>
              </a:rPr>
              <a:t>. </a:t>
            </a:r>
          </a:p>
          <a:p>
            <a:pPr marL="342900" lvl="0" indent="-342900">
              <a:buFont typeface="Arial" panose="020B0604020202020204" pitchFamily="34" charset="0"/>
              <a:buChar char="•"/>
              <a:defRPr/>
            </a:pPr>
            <a:r>
              <a:rPr lang="en-US" dirty="0">
                <a:solidFill>
                  <a:srgbClr val="000000"/>
                </a:solidFill>
                <a:latin typeface="Gill Sans MT" panose="020B0502020104020203"/>
              </a:rPr>
              <a:t>Infrastructure takes </a:t>
            </a:r>
            <a:r>
              <a:rPr lang="en-US" i="1" dirty="0">
                <a:solidFill>
                  <a:srgbClr val="000000"/>
                </a:solidFill>
                <a:latin typeface="Gill Sans MT" panose="020B0502020104020203"/>
              </a:rPr>
              <a:t>many </a:t>
            </a:r>
            <a:r>
              <a:rPr lang="en-US" dirty="0">
                <a:solidFill>
                  <a:srgbClr val="000000"/>
                </a:solidFill>
                <a:latin typeface="Gill Sans MT" panose="020B0502020104020203"/>
              </a:rPr>
              <a:t>years to build. Enterprises are struggling to incorporate AI into their workflows due to security / privacy concerns etc. of popular chatbots forcing them to make custom solutions </a:t>
            </a:r>
          </a:p>
          <a:p>
            <a:pPr marL="800100" lvl="1" indent="-342900">
              <a:buFont typeface="Arial" panose="020B0604020202020204" pitchFamily="34" charset="0"/>
              <a:buChar char="•"/>
              <a:defRPr/>
            </a:pPr>
            <a:r>
              <a:rPr lang="en-US" dirty="0">
                <a:solidFill>
                  <a:srgbClr val="000000"/>
                </a:solidFill>
                <a:latin typeface="Gill Sans MT" panose="020B0502020104020203"/>
              </a:rPr>
              <a:t>95% of enterprise projects result in </a:t>
            </a:r>
            <a:r>
              <a:rPr lang="en-US">
                <a:solidFill>
                  <a:srgbClr val="000000"/>
                </a:solidFill>
                <a:latin typeface="Gill Sans MT" panose="020B0502020104020203"/>
              </a:rPr>
              <a:t>0 return (</a:t>
            </a:r>
            <a:r>
              <a:rPr lang="en-US" dirty="0">
                <a:solidFill>
                  <a:srgbClr val="000000"/>
                </a:solidFill>
                <a:latin typeface="Gill Sans MT" panose="020B0502020104020203"/>
              </a:rPr>
              <a:t>MIT NANDA study: “</a:t>
            </a:r>
            <a:r>
              <a:rPr lang="en-US" dirty="0">
                <a:hlinkClick r:id="rId3"/>
              </a:rPr>
              <a:t>The GenAI Divide: State of AI in Business 2025</a:t>
            </a:r>
            <a:r>
              <a:rPr lang="en-US" dirty="0"/>
              <a:t>”)</a:t>
            </a:r>
          </a:p>
          <a:p>
            <a:pPr marL="800100" lvl="1" indent="-342900">
              <a:buFont typeface="Arial" panose="020B0604020202020204" pitchFamily="34" charset="0"/>
              <a:buChar char="•"/>
              <a:defRPr/>
            </a:pPr>
            <a:r>
              <a:rPr lang="en-US" dirty="0">
                <a:solidFill>
                  <a:srgbClr val="000000"/>
                </a:solidFill>
                <a:latin typeface="Gill Sans MT" panose="020B0502020104020203"/>
                <a:hlinkClick r:id="rId4"/>
              </a:rPr>
              <a:t>METR study</a:t>
            </a:r>
            <a:r>
              <a:rPr lang="en-US" dirty="0">
                <a:solidFill>
                  <a:srgbClr val="000000"/>
                </a:solidFill>
                <a:latin typeface="Gill Sans MT" panose="020B0502020104020203"/>
              </a:rPr>
              <a:t>: “</a:t>
            </a:r>
            <a:r>
              <a:rPr lang="en-US" dirty="0"/>
              <a:t>Measuring the Impact of Early-2025 AI on Experienced Open-Source Developer Productivity”</a:t>
            </a:r>
          </a:p>
          <a:p>
            <a:pPr marL="1257300" lvl="2" indent="-342900">
              <a:buFont typeface="Arial" panose="020B0604020202020204" pitchFamily="34" charset="0"/>
              <a:buChar char="•"/>
              <a:defRPr/>
            </a:pPr>
            <a:r>
              <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rPr>
              <a:t>16 experienced developers,</a:t>
            </a:r>
            <a:r>
              <a:rPr lang="en-US" dirty="0">
                <a:solidFill>
                  <a:srgbClr val="000000"/>
                </a:solidFill>
                <a:latin typeface="Gill Sans MT" panose="020B0502020104020203"/>
              </a:rPr>
              <a:t> “</a:t>
            </a:r>
            <a:r>
              <a:rPr lang="en-US" dirty="0"/>
              <a:t>When developers are allowed to use AI tools, they take 19% longer to complete issues”</a:t>
            </a:r>
            <a:endPar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1257300" lvl="2" indent="-342900">
              <a:buFont typeface="Arial" panose="020B0604020202020204" pitchFamily="34" charset="0"/>
              <a:buChar char="•"/>
              <a:defRPr/>
            </a:pPr>
            <a:endPar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2877586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14887-D73B-DD1C-B114-0888DDF88C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04FBB8-6600-DBBC-FCB9-7FD02D1E410D}"/>
              </a:ext>
            </a:extLst>
          </p:cNvPr>
          <p:cNvSpPr>
            <a:spLocks noGrp="1"/>
          </p:cNvSpPr>
          <p:nvPr>
            <p:ph type="title"/>
          </p:nvPr>
        </p:nvSpPr>
        <p:spPr/>
        <p:txBody>
          <a:bodyPr/>
          <a:lstStyle/>
          <a:p>
            <a:r>
              <a:rPr lang="en-US" dirty="0"/>
              <a:t>AI: Actual Impact?</a:t>
            </a:r>
          </a:p>
        </p:txBody>
      </p:sp>
      <p:sp>
        <p:nvSpPr>
          <p:cNvPr id="3" name="Slide Number Placeholder 2">
            <a:extLst>
              <a:ext uri="{FF2B5EF4-FFF2-40B4-BE49-F238E27FC236}">
                <a16:creationId xmlns:a16="http://schemas.microsoft.com/office/drawing/2014/main" id="{4DE4D8CE-F834-01A4-7E86-11C5DE7CD999}"/>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5</a:t>
            </a:fld>
            <a:endParaRPr kumimoji="0" lang="en-US" sz="1100" b="0" i="0" u="none" strike="noStrike" kern="1200" cap="none" spc="0" normalizeH="0" baseline="0" noProof="0" dirty="0">
              <a:ln>
                <a:noFill/>
              </a:ln>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3411D706-2E8D-C2C7-F184-DAAA734F4F6F}"/>
              </a:ext>
            </a:extLst>
          </p:cNvPr>
          <p:cNvSpPr txBox="1"/>
          <p:nvPr/>
        </p:nvSpPr>
        <p:spPr>
          <a:xfrm>
            <a:off x="2231136" y="2004969"/>
            <a:ext cx="7729728" cy="4247317"/>
          </a:xfrm>
          <a:prstGeom prst="rect">
            <a:avLst/>
          </a:prstGeom>
          <a:noFill/>
        </p:spPr>
        <p:txBody>
          <a:bodyPr wrap="square" rtlCol="0">
            <a:spAutoFit/>
          </a:bodyPr>
          <a:lstStyle/>
          <a:p>
            <a:pPr marL="342900" lvl="0" indent="-342900">
              <a:buFont typeface="Arial" panose="020B0604020202020204" pitchFamily="34" charset="0"/>
              <a:buChar char="•"/>
              <a:defRPr/>
            </a:pPr>
            <a:r>
              <a:rPr lang="en-US" dirty="0">
                <a:solidFill>
                  <a:srgbClr val="000000"/>
                </a:solidFill>
              </a:rPr>
              <a:t>Wharton Human-AI Research: “</a:t>
            </a:r>
            <a:r>
              <a:rPr lang="en-US" dirty="0">
                <a:solidFill>
                  <a:srgbClr val="000000"/>
                </a:solidFill>
                <a:hlinkClick r:id="rId3"/>
              </a:rPr>
              <a:t>Accountable Acceleration: Gen AI Fast-Tracks Into the Enterprise</a:t>
            </a:r>
            <a:r>
              <a:rPr lang="en-US" dirty="0">
                <a:solidFill>
                  <a:srgbClr val="000000"/>
                </a:solidFill>
              </a:rPr>
              <a:t>” </a:t>
            </a:r>
          </a:p>
          <a:p>
            <a:pPr marL="800100" lvl="1" indent="-342900">
              <a:buFont typeface="Arial" panose="020B0604020202020204" pitchFamily="34" charset="0"/>
              <a:buChar char="•"/>
              <a:defRPr/>
            </a:pPr>
            <a:r>
              <a:rPr lang="en-US" dirty="0">
                <a:solidFill>
                  <a:srgbClr val="000000"/>
                </a:solidFill>
              </a:rPr>
              <a:t>“</a:t>
            </a:r>
            <a:r>
              <a:rPr lang="en-US" b="1" dirty="0">
                <a:solidFill>
                  <a:srgbClr val="000000"/>
                </a:solidFill>
              </a:rPr>
              <a:t>Returns are emerging, with scale as the next test</a:t>
            </a:r>
            <a:r>
              <a:rPr lang="en-US" dirty="0">
                <a:solidFill>
                  <a:srgbClr val="000000"/>
                </a:solidFill>
              </a:rPr>
              <a:t>. Nearly three-quarters already see positive ROI, and four in five expect positive returns within two to three years. VP+ feel the most optimistic, having more positive ROI perceptions than mid-managers (81% believe ROI is positive vs. 69% for mid-managers)</a:t>
            </a:r>
          </a:p>
          <a:p>
            <a:pPr marL="800100" lvl="1" indent="-342900">
              <a:buFont typeface="Arial" panose="020B0604020202020204" pitchFamily="34" charset="0"/>
              <a:buChar char="•"/>
              <a:defRPr/>
            </a:pPr>
            <a:r>
              <a:rPr lang="en-US" dirty="0">
                <a:solidFill>
                  <a:srgbClr val="000000"/>
                </a:solidFill>
              </a:rPr>
              <a:t>“Tier 1 enterprises ($2B+ annual revenue) are more likely to report “too early” outcomes today as they navigate integration complexity. Midsized Tier 2 ($250M–$2B) and smaller Tier 3 (&lt;$250M) firms </a:t>
            </a:r>
            <a:r>
              <a:rPr lang="en-US" b="1" dirty="0">
                <a:solidFill>
                  <a:srgbClr val="000000"/>
                </a:solidFill>
              </a:rPr>
              <a:t>report quicker ROI realization</a:t>
            </a:r>
            <a:r>
              <a:rPr lang="en-US" dirty="0">
                <a:solidFill>
                  <a:srgbClr val="000000"/>
                </a:solidFill>
              </a:rPr>
              <a:t>.”</a:t>
            </a:r>
          </a:p>
          <a:p>
            <a:pPr marL="800100" lvl="1" indent="-342900">
              <a:buFont typeface="Arial" panose="020B0604020202020204" pitchFamily="34" charset="0"/>
              <a:buChar char="•"/>
              <a:defRPr/>
            </a:pPr>
            <a:r>
              <a:rPr lang="en-US" dirty="0">
                <a:solidFill>
                  <a:srgbClr val="000000"/>
                </a:solidFill>
              </a:rPr>
              <a:t>“Nearly three-quarters (72%) of business leaders report tracking structured, business-linked ROI metrics (profitability, throughput, workforce productivity), optimizing not just for adoption but for measurable outcomes.”</a:t>
            </a:r>
            <a:endParaRPr kumimoji="0" lang="en-US"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337095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49B63-D7E8-4B3C-A113-9D988DB6BB21}"/>
              </a:ext>
            </a:extLst>
          </p:cNvPr>
          <p:cNvSpPr>
            <a:spLocks noGrp="1"/>
          </p:cNvSpPr>
          <p:nvPr>
            <p:ph type="title"/>
          </p:nvPr>
        </p:nvSpPr>
        <p:spPr/>
        <p:txBody>
          <a:bodyPr/>
          <a:lstStyle/>
          <a:p>
            <a:r>
              <a:rPr lang="en-US" dirty="0"/>
              <a:t>What About for Book Marketing?</a:t>
            </a:r>
          </a:p>
        </p:txBody>
      </p:sp>
      <p:sp>
        <p:nvSpPr>
          <p:cNvPr id="3" name="Slide Number Placeholder 2">
            <a:extLst>
              <a:ext uri="{FF2B5EF4-FFF2-40B4-BE49-F238E27FC236}">
                <a16:creationId xmlns:a16="http://schemas.microsoft.com/office/drawing/2014/main" id="{37CD44EF-D5A4-4DD0-B896-80523ABB0A7B}"/>
              </a:ext>
            </a:extLst>
          </p:cNvPr>
          <p:cNvSpPr>
            <a:spLocks noGrp="1"/>
          </p:cNvSpPr>
          <p:nvPr>
            <p:ph type="sldNum" sz="quarter" idx="12"/>
          </p:nvPr>
        </p:nvSpPr>
        <p:spPr>
          <a:solidFill>
            <a:schemeClr val="tx1">
              <a:alpha val="70000"/>
            </a:schemeClr>
          </a:solidFill>
        </p:spPr>
        <p:txBody>
          <a:bodyPr/>
          <a:lstStyle/>
          <a:p>
            <a:fld id="{841F31CF-268E-4CF6-8BAE-AFEE307DC6CB}" type="slidenum">
              <a:rPr lang="en-US" smtClean="0"/>
              <a:t>6</a:t>
            </a:fld>
            <a:endParaRPr lang="en-US" dirty="0"/>
          </a:p>
        </p:txBody>
      </p:sp>
      <p:sp>
        <p:nvSpPr>
          <p:cNvPr id="4" name="TextBox 3">
            <a:extLst>
              <a:ext uri="{FF2B5EF4-FFF2-40B4-BE49-F238E27FC236}">
                <a16:creationId xmlns:a16="http://schemas.microsoft.com/office/drawing/2014/main" id="{48446C2C-76E9-4A9F-8D8B-73236FA83B10}"/>
              </a:ext>
            </a:extLst>
          </p:cNvPr>
          <p:cNvSpPr txBox="1"/>
          <p:nvPr/>
        </p:nvSpPr>
        <p:spPr>
          <a:xfrm>
            <a:off x="2231136" y="2034073"/>
            <a:ext cx="7729728" cy="369332"/>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endParaRPr lang="en-US" dirty="0">
              <a:solidFill>
                <a:srgbClr val="000000"/>
              </a:solidFill>
              <a:latin typeface="Gill Sans MT" panose="020B0502020104020203"/>
            </a:endParaRPr>
          </a:p>
        </p:txBody>
      </p:sp>
      <p:sp>
        <p:nvSpPr>
          <p:cNvPr id="5" name="TextBox 4">
            <a:extLst>
              <a:ext uri="{FF2B5EF4-FFF2-40B4-BE49-F238E27FC236}">
                <a16:creationId xmlns:a16="http://schemas.microsoft.com/office/drawing/2014/main" id="{F68494D7-43CB-6945-F604-DC9AC9BD1EAB}"/>
              </a:ext>
            </a:extLst>
          </p:cNvPr>
          <p:cNvSpPr txBox="1"/>
          <p:nvPr/>
        </p:nvSpPr>
        <p:spPr>
          <a:xfrm>
            <a:off x="2528635" y="3645877"/>
            <a:ext cx="7729728" cy="1200329"/>
          </a:xfrm>
          <a:prstGeom prst="rect">
            <a:avLst/>
          </a:prstGeom>
          <a:noFill/>
        </p:spPr>
        <p:txBody>
          <a:bodyPr wrap="square" rtlCol="0">
            <a:spAutoFit/>
          </a:bodyPr>
          <a:lstStyle/>
          <a:p>
            <a:pPr marL="285750" indent="-285750">
              <a:buFont typeface="Arial" panose="020B0604020202020204" pitchFamily="34" charset="0"/>
              <a:buChar char="•"/>
              <a:defRPr/>
            </a:pPr>
            <a:r>
              <a:rPr lang="en-US" dirty="0">
                <a:solidFill>
                  <a:srgbClr val="000000"/>
                </a:solidFill>
                <a:latin typeface="Gill Sans MT" panose="020B0502020104020203"/>
              </a:rPr>
              <a:t>Tested for same book at same time, using same settings / audience / images etc. </a:t>
            </a:r>
          </a:p>
          <a:p>
            <a:pPr marL="285750" indent="-285750">
              <a:buFont typeface="Arial" panose="020B0604020202020204" pitchFamily="34" charset="0"/>
              <a:buChar char="•"/>
              <a:defRPr/>
            </a:pPr>
            <a:r>
              <a:rPr lang="en-US" b="1" dirty="0">
                <a:solidFill>
                  <a:srgbClr val="000000"/>
                </a:solidFill>
                <a:latin typeface="Gill Sans MT" panose="020B0502020104020203"/>
              </a:rPr>
              <a:t>3 Book Box Set</a:t>
            </a:r>
            <a:r>
              <a:rPr lang="en-US" dirty="0">
                <a:solidFill>
                  <a:srgbClr val="000000"/>
                </a:solidFill>
                <a:latin typeface="Gill Sans MT" panose="020B0502020104020203"/>
              </a:rPr>
              <a:t>: wrote a blurb that got 26% conversion during pre-order tests at 99p (me + ChatGPT)</a:t>
            </a:r>
            <a:endParaRPr lang="en-US" dirty="0"/>
          </a:p>
        </p:txBody>
      </p:sp>
      <p:pic>
        <p:nvPicPr>
          <p:cNvPr id="9" name="Picture 8">
            <a:extLst>
              <a:ext uri="{FF2B5EF4-FFF2-40B4-BE49-F238E27FC236}">
                <a16:creationId xmlns:a16="http://schemas.microsoft.com/office/drawing/2014/main" id="{1470479D-945F-81B7-869F-829CCA18D3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3151" y="2048145"/>
            <a:ext cx="10485697" cy="976495"/>
          </a:xfrm>
          <a:prstGeom prst="rect">
            <a:avLst/>
          </a:prstGeom>
        </p:spPr>
      </p:pic>
    </p:spTree>
    <p:extLst>
      <p:ext uri="{BB962C8B-B14F-4D97-AF65-F5344CB8AC3E}">
        <p14:creationId xmlns:p14="http://schemas.microsoft.com/office/powerpoint/2010/main" val="3885788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49B63-D7E8-4B3C-A113-9D988DB6BB21}"/>
              </a:ext>
            </a:extLst>
          </p:cNvPr>
          <p:cNvSpPr>
            <a:spLocks noGrp="1"/>
          </p:cNvSpPr>
          <p:nvPr>
            <p:ph type="title"/>
          </p:nvPr>
        </p:nvSpPr>
        <p:spPr/>
        <p:txBody>
          <a:bodyPr/>
          <a:lstStyle/>
          <a:p>
            <a:r>
              <a:rPr lang="en-US" dirty="0"/>
              <a:t>What About for Book Marketing?</a:t>
            </a:r>
          </a:p>
        </p:txBody>
      </p:sp>
      <p:sp>
        <p:nvSpPr>
          <p:cNvPr id="3" name="Slide Number Placeholder 2">
            <a:extLst>
              <a:ext uri="{FF2B5EF4-FFF2-40B4-BE49-F238E27FC236}">
                <a16:creationId xmlns:a16="http://schemas.microsoft.com/office/drawing/2014/main" id="{37CD44EF-D5A4-4DD0-B896-80523ABB0A7B}"/>
              </a:ext>
            </a:extLst>
          </p:cNvPr>
          <p:cNvSpPr>
            <a:spLocks noGrp="1"/>
          </p:cNvSpPr>
          <p:nvPr>
            <p:ph type="sldNum" sz="quarter" idx="12"/>
          </p:nvPr>
        </p:nvSpPr>
        <p:spPr>
          <a:solidFill>
            <a:schemeClr val="tx1">
              <a:alpha val="70000"/>
            </a:schemeClr>
          </a:solidFill>
        </p:spPr>
        <p:txBody>
          <a:bodyPr/>
          <a:lstStyle/>
          <a:p>
            <a:fld id="{841F31CF-268E-4CF6-8BAE-AFEE307DC6CB}" type="slidenum">
              <a:rPr lang="en-US" smtClean="0"/>
              <a:t>7</a:t>
            </a:fld>
            <a:endParaRPr lang="en-US" dirty="0"/>
          </a:p>
        </p:txBody>
      </p:sp>
      <p:pic>
        <p:nvPicPr>
          <p:cNvPr id="7" name="Picture 6">
            <a:extLst>
              <a:ext uri="{FF2B5EF4-FFF2-40B4-BE49-F238E27FC236}">
                <a16:creationId xmlns:a16="http://schemas.microsoft.com/office/drawing/2014/main" id="{3FB4F3E4-4C91-A580-C5C6-55D244BFE2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2817" y="3264509"/>
            <a:ext cx="10959657" cy="907374"/>
          </a:xfrm>
          <a:prstGeom prst="rect">
            <a:avLst/>
          </a:prstGeom>
        </p:spPr>
      </p:pic>
    </p:spTree>
    <p:extLst>
      <p:ext uri="{BB962C8B-B14F-4D97-AF65-F5344CB8AC3E}">
        <p14:creationId xmlns:p14="http://schemas.microsoft.com/office/powerpoint/2010/main" val="2150488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AE7C99-AB17-B884-D6A5-EAE58E0506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FEA5C1-C997-9C54-D854-2A1001057037}"/>
              </a:ext>
            </a:extLst>
          </p:cNvPr>
          <p:cNvSpPr>
            <a:spLocks noGrp="1"/>
          </p:cNvSpPr>
          <p:nvPr>
            <p:ph type="title"/>
          </p:nvPr>
        </p:nvSpPr>
        <p:spPr/>
        <p:txBody>
          <a:bodyPr/>
          <a:lstStyle/>
          <a:p>
            <a:r>
              <a:rPr lang="en-US" dirty="0"/>
              <a:t>What About for Book Marketing?</a:t>
            </a:r>
          </a:p>
        </p:txBody>
      </p:sp>
      <p:sp>
        <p:nvSpPr>
          <p:cNvPr id="3" name="Slide Number Placeholder 2">
            <a:extLst>
              <a:ext uri="{FF2B5EF4-FFF2-40B4-BE49-F238E27FC236}">
                <a16:creationId xmlns:a16="http://schemas.microsoft.com/office/drawing/2014/main" id="{C4149357-06C6-E01D-DC9E-BF16BA2D81C1}"/>
              </a:ext>
            </a:extLst>
          </p:cNvPr>
          <p:cNvSpPr>
            <a:spLocks noGrp="1"/>
          </p:cNvSpPr>
          <p:nvPr>
            <p:ph type="sldNum" sz="quarter" idx="12"/>
          </p:nvPr>
        </p:nvSpPr>
        <p:spPr>
          <a:solidFill>
            <a:schemeClr val="tx1">
              <a:alpha val="70000"/>
            </a:schemeClr>
          </a:solidFill>
        </p:spPr>
        <p:txBody>
          <a:bodyPr/>
          <a:lstStyle/>
          <a:p>
            <a:fld id="{841F31CF-268E-4CF6-8BAE-AFEE307DC6CB}" type="slidenum">
              <a:rPr lang="en-US" smtClean="0"/>
              <a:t>8</a:t>
            </a:fld>
            <a:endParaRPr lang="en-US"/>
          </a:p>
        </p:txBody>
      </p:sp>
      <p:sp>
        <p:nvSpPr>
          <p:cNvPr id="5" name="TextBox 4">
            <a:extLst>
              <a:ext uri="{FF2B5EF4-FFF2-40B4-BE49-F238E27FC236}">
                <a16:creationId xmlns:a16="http://schemas.microsoft.com/office/drawing/2014/main" id="{B42348B6-F5B6-F9A1-EE11-61D365C7AED0}"/>
              </a:ext>
            </a:extLst>
          </p:cNvPr>
          <p:cNvSpPr txBox="1"/>
          <p:nvPr/>
        </p:nvSpPr>
        <p:spPr>
          <a:xfrm>
            <a:off x="4193313" y="3198167"/>
            <a:ext cx="4458318" cy="461665"/>
          </a:xfrm>
          <a:prstGeom prst="rect">
            <a:avLst/>
          </a:prstGeom>
          <a:noFill/>
        </p:spPr>
        <p:txBody>
          <a:bodyPr wrap="square" rtlCol="0">
            <a:spAutoFit/>
          </a:bodyPr>
          <a:lstStyle/>
          <a:p>
            <a:pPr>
              <a:defRPr/>
            </a:pPr>
            <a:r>
              <a:rPr lang="en-US" sz="2400" b="1" dirty="0"/>
              <a:t>This was back in 2023</a:t>
            </a:r>
            <a:endParaRPr lang="en-US" sz="2400" dirty="0"/>
          </a:p>
        </p:txBody>
      </p:sp>
    </p:spTree>
    <p:extLst>
      <p:ext uri="{BB962C8B-B14F-4D97-AF65-F5344CB8AC3E}">
        <p14:creationId xmlns:p14="http://schemas.microsoft.com/office/powerpoint/2010/main" val="3559637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A1CADD-2056-7BBE-8591-ACB4B9A46B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622288-2AF0-BEC4-3375-CF6BF9D44218}"/>
              </a:ext>
            </a:extLst>
          </p:cNvPr>
          <p:cNvSpPr>
            <a:spLocks noGrp="1"/>
          </p:cNvSpPr>
          <p:nvPr>
            <p:ph type="title"/>
          </p:nvPr>
        </p:nvSpPr>
        <p:spPr>
          <a:xfrm>
            <a:off x="2231136" y="2834640"/>
            <a:ext cx="7729728" cy="1188720"/>
          </a:xfrm>
        </p:spPr>
        <p:txBody>
          <a:bodyPr/>
          <a:lstStyle/>
          <a:p>
            <a:r>
              <a:rPr lang="en-US" dirty="0"/>
              <a:t>The Two Paths Forward</a:t>
            </a:r>
          </a:p>
        </p:txBody>
      </p:sp>
      <p:sp>
        <p:nvSpPr>
          <p:cNvPr id="3" name="Slide Number Placeholder 2">
            <a:extLst>
              <a:ext uri="{FF2B5EF4-FFF2-40B4-BE49-F238E27FC236}">
                <a16:creationId xmlns:a16="http://schemas.microsoft.com/office/drawing/2014/main" id="{E0B793C7-8B4D-11C5-AB7A-37E405553CA5}"/>
              </a:ext>
            </a:extLst>
          </p:cNvPr>
          <p:cNvSpPr>
            <a:spLocks noGrp="1"/>
          </p:cNvSpPr>
          <p:nvPr>
            <p:ph type="sldNum" sz="quarter" idx="12"/>
          </p:nvPr>
        </p:nvSpPr>
        <p:spPr>
          <a:solidFill>
            <a:schemeClr val="tx1">
              <a:lumMod val="85000"/>
              <a:lumOff val="15000"/>
              <a:alpha val="70000"/>
            </a:schemeClr>
          </a:solidFill>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841F31CF-268E-4CF6-8BAE-AFEE307DC6CB}" type="slidenum">
              <a:rPr kumimoji="0" lang="en-US" sz="1100" b="0" i="0" u="none" strike="noStrike" kern="1200" cap="none" spc="0" normalizeH="0" baseline="0" noProof="0" smtClean="0">
                <a:ln>
                  <a:noFill/>
                </a:ln>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9</a:t>
            </a:fld>
            <a:endParaRPr kumimoji="0" lang="en-US" sz="1100" b="0" i="0" u="none" strike="noStrike" kern="1200" cap="none" spc="0" normalizeH="0" baseline="0" noProof="0">
              <a:ln>
                <a:noFill/>
              </a:ln>
              <a:effectLst/>
              <a:uLnTx/>
              <a:uFillTx/>
              <a:latin typeface="Gill Sans MT" panose="020B0502020104020203"/>
              <a:ea typeface="+mn-ea"/>
              <a:cs typeface="+mn-cs"/>
            </a:endParaRPr>
          </a:p>
        </p:txBody>
      </p:sp>
    </p:spTree>
    <p:extLst>
      <p:ext uri="{BB962C8B-B14F-4D97-AF65-F5344CB8AC3E}">
        <p14:creationId xmlns:p14="http://schemas.microsoft.com/office/powerpoint/2010/main" val="2431193643"/>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26004</TotalTime>
  <Words>2627</Words>
  <Application>Microsoft Macintosh PowerPoint</Application>
  <PresentationFormat>Widescreen</PresentationFormat>
  <Paragraphs>170</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Gill Sans MT</vt:lpstr>
      <vt:lpstr>Parcel</vt:lpstr>
      <vt:lpstr>AI and Automation</vt:lpstr>
      <vt:lpstr>The Inflection Point: Opportunity and Uncertainty</vt:lpstr>
      <vt:lpstr>The Inflection Point</vt:lpstr>
      <vt:lpstr>AI: Actual Impact?</vt:lpstr>
      <vt:lpstr>AI: Actual Impact?</vt:lpstr>
      <vt:lpstr>What About for Book Marketing?</vt:lpstr>
      <vt:lpstr>What About for Book Marketing?</vt:lpstr>
      <vt:lpstr>What About for Book Marketing?</vt:lpstr>
      <vt:lpstr>The Two Paths Forward</vt:lpstr>
      <vt:lpstr>AI vs. Automation: The Difference</vt:lpstr>
      <vt:lpstr>Path 1: Rebuild Your Business As Ai / Automation First [Recommended]</vt:lpstr>
      <vt:lpstr>Path 2: No AI Whatsoever</vt:lpstr>
      <vt:lpstr>Principles of Effective Automation</vt:lpstr>
      <vt:lpstr>The 90% Problem</vt:lpstr>
      <vt:lpstr>Principle 1: Iterative Trial and Error Builds More Valuable Assets</vt:lpstr>
      <vt:lpstr>Principle 2: Compounding Works Both Ways</vt:lpstr>
      <vt:lpstr>Implementing This in Your Business</vt:lpstr>
      <vt:lpstr>Process</vt:lpstr>
      <vt:lpstr>Skills are More Valuable than Ever</vt:lpstr>
      <vt:lpstr>Biggest Leverage Points </vt:lpstr>
      <vt:lpstr>Real Automations (#1: Non-AI, #2: AI): Demo</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0</dc:title>
  <dc:creator>Nicholas Johansen</dc:creator>
  <cp:lastModifiedBy>Nicholas Johansen</cp:lastModifiedBy>
  <cp:revision>103</cp:revision>
  <dcterms:created xsi:type="dcterms:W3CDTF">2019-03-25T19:38:01Z</dcterms:created>
  <dcterms:modified xsi:type="dcterms:W3CDTF">2026-02-21T00:41:17Z</dcterms:modified>
</cp:coreProperties>
</file>