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56" r:id="rId2"/>
    <p:sldId id="336" r:id="rId3"/>
    <p:sldId id="357" r:id="rId4"/>
    <p:sldId id="335" r:id="rId5"/>
    <p:sldId id="354" r:id="rId6"/>
    <p:sldId id="275" r:id="rId7"/>
    <p:sldId id="356" r:id="rId8"/>
    <p:sldId id="361" r:id="rId9"/>
    <p:sldId id="360" r:id="rId10"/>
    <p:sldId id="355" r:id="rId11"/>
    <p:sldId id="312" r:id="rId12"/>
    <p:sldId id="359" r:id="rId13"/>
    <p:sldId id="344" r:id="rId14"/>
    <p:sldId id="353" r:id="rId15"/>
    <p:sldId id="352" r:id="rId16"/>
    <p:sldId id="305" r:id="rId17"/>
    <p:sldId id="362" r:id="rId18"/>
    <p:sldId id="29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59" d="100"/>
          <a:sy n="159" d="100"/>
        </p:scale>
        <p:origin x="138"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0B9BB7-4A43-4482-BDE2-A35568353688}" type="datetimeFigureOut">
              <a:rPr lang="en-US" smtClean="0"/>
              <a:t>6/26/2022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499B42-7FC0-4B83-BC3A-8D92D72F6077}" type="slidenum">
              <a:rPr lang="en-US" smtClean="0"/>
              <a:t>‹#›</a:t>
            </a:fld>
            <a:endParaRPr lang="en-US"/>
          </a:p>
        </p:txBody>
      </p:sp>
    </p:spTree>
    <p:extLst>
      <p:ext uri="{BB962C8B-B14F-4D97-AF65-F5344CB8AC3E}">
        <p14:creationId xmlns:p14="http://schemas.microsoft.com/office/powerpoint/2010/main" val="2665046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a:t>
            </a:fld>
            <a:endParaRPr lang="en-US"/>
          </a:p>
        </p:txBody>
      </p:sp>
    </p:spTree>
    <p:extLst>
      <p:ext uri="{BB962C8B-B14F-4D97-AF65-F5344CB8AC3E}">
        <p14:creationId xmlns:p14="http://schemas.microsoft.com/office/powerpoint/2010/main" val="3227142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10</a:t>
            </a:fld>
            <a:endParaRPr lang="en-US"/>
          </a:p>
        </p:txBody>
      </p:sp>
    </p:spTree>
    <p:extLst>
      <p:ext uri="{BB962C8B-B14F-4D97-AF65-F5344CB8AC3E}">
        <p14:creationId xmlns:p14="http://schemas.microsoft.com/office/powerpoint/2010/main" val="3882923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6808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12</a:t>
            </a:fld>
            <a:endParaRPr lang="en-US"/>
          </a:p>
        </p:txBody>
      </p:sp>
    </p:spTree>
    <p:extLst>
      <p:ext uri="{BB962C8B-B14F-4D97-AF65-F5344CB8AC3E}">
        <p14:creationId xmlns:p14="http://schemas.microsoft.com/office/powerpoint/2010/main" val="6839206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13</a:t>
            </a:fld>
            <a:endParaRPr lang="en-US"/>
          </a:p>
        </p:txBody>
      </p:sp>
    </p:spTree>
    <p:extLst>
      <p:ext uri="{BB962C8B-B14F-4D97-AF65-F5344CB8AC3E}">
        <p14:creationId xmlns:p14="http://schemas.microsoft.com/office/powerpoint/2010/main" val="151333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14</a:t>
            </a:fld>
            <a:endParaRPr lang="en-US"/>
          </a:p>
        </p:txBody>
      </p:sp>
    </p:spTree>
    <p:extLst>
      <p:ext uri="{BB962C8B-B14F-4D97-AF65-F5344CB8AC3E}">
        <p14:creationId xmlns:p14="http://schemas.microsoft.com/office/powerpoint/2010/main" val="1960653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15</a:t>
            </a:fld>
            <a:endParaRPr lang="en-US"/>
          </a:p>
        </p:txBody>
      </p:sp>
    </p:spTree>
    <p:extLst>
      <p:ext uri="{BB962C8B-B14F-4D97-AF65-F5344CB8AC3E}">
        <p14:creationId xmlns:p14="http://schemas.microsoft.com/office/powerpoint/2010/main" val="41113327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16</a:t>
            </a:fld>
            <a:endParaRPr lang="en-US"/>
          </a:p>
        </p:txBody>
      </p:sp>
    </p:spTree>
    <p:extLst>
      <p:ext uri="{BB962C8B-B14F-4D97-AF65-F5344CB8AC3E}">
        <p14:creationId xmlns:p14="http://schemas.microsoft.com/office/powerpoint/2010/main" val="10057826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17</a:t>
            </a:fld>
            <a:endParaRPr lang="en-US"/>
          </a:p>
        </p:txBody>
      </p:sp>
    </p:spTree>
    <p:extLst>
      <p:ext uri="{BB962C8B-B14F-4D97-AF65-F5344CB8AC3E}">
        <p14:creationId xmlns:p14="http://schemas.microsoft.com/office/powerpoint/2010/main" val="9399447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18</a:t>
            </a:fld>
            <a:endParaRPr lang="en-US"/>
          </a:p>
        </p:txBody>
      </p:sp>
    </p:spTree>
    <p:extLst>
      <p:ext uri="{BB962C8B-B14F-4D97-AF65-F5344CB8AC3E}">
        <p14:creationId xmlns:p14="http://schemas.microsoft.com/office/powerpoint/2010/main" val="1321439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2</a:t>
            </a:fld>
            <a:endParaRPr lang="en-US"/>
          </a:p>
        </p:txBody>
      </p:sp>
    </p:spTree>
    <p:extLst>
      <p:ext uri="{BB962C8B-B14F-4D97-AF65-F5344CB8AC3E}">
        <p14:creationId xmlns:p14="http://schemas.microsoft.com/office/powerpoint/2010/main" val="1074520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3</a:t>
            </a:fld>
            <a:endParaRPr lang="en-US"/>
          </a:p>
        </p:txBody>
      </p:sp>
    </p:spTree>
    <p:extLst>
      <p:ext uri="{BB962C8B-B14F-4D97-AF65-F5344CB8AC3E}">
        <p14:creationId xmlns:p14="http://schemas.microsoft.com/office/powerpoint/2010/main" val="629599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4</a:t>
            </a:fld>
            <a:endParaRPr lang="en-US"/>
          </a:p>
        </p:txBody>
      </p:sp>
    </p:spTree>
    <p:extLst>
      <p:ext uri="{BB962C8B-B14F-4D97-AF65-F5344CB8AC3E}">
        <p14:creationId xmlns:p14="http://schemas.microsoft.com/office/powerpoint/2010/main" val="1367855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8402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6</a:t>
            </a:fld>
            <a:endParaRPr lang="en-US"/>
          </a:p>
        </p:txBody>
      </p:sp>
    </p:spTree>
    <p:extLst>
      <p:ext uri="{BB962C8B-B14F-4D97-AF65-F5344CB8AC3E}">
        <p14:creationId xmlns:p14="http://schemas.microsoft.com/office/powerpoint/2010/main" val="679427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7</a:t>
            </a:fld>
            <a:endParaRPr lang="en-US"/>
          </a:p>
        </p:txBody>
      </p:sp>
    </p:spTree>
    <p:extLst>
      <p:ext uri="{BB962C8B-B14F-4D97-AF65-F5344CB8AC3E}">
        <p14:creationId xmlns:p14="http://schemas.microsoft.com/office/powerpoint/2010/main" val="2700609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8</a:t>
            </a:fld>
            <a:endParaRPr lang="en-US"/>
          </a:p>
        </p:txBody>
      </p:sp>
    </p:spTree>
    <p:extLst>
      <p:ext uri="{BB962C8B-B14F-4D97-AF65-F5344CB8AC3E}">
        <p14:creationId xmlns:p14="http://schemas.microsoft.com/office/powerpoint/2010/main" val="5716692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9</a:t>
            </a:fld>
            <a:endParaRPr lang="en-US"/>
          </a:p>
        </p:txBody>
      </p:sp>
    </p:spTree>
    <p:extLst>
      <p:ext uri="{BB962C8B-B14F-4D97-AF65-F5344CB8AC3E}">
        <p14:creationId xmlns:p14="http://schemas.microsoft.com/office/powerpoint/2010/main" val="1377831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C8DAD57-8B17-454F-B496-8C3794C42BE4}" type="datetime1">
              <a:rPr lang="en-US" smtClean="0"/>
              <a:t>6/26/2022</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57284757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EA4960-C421-47E1-9B44-E624582A514E}" type="datetime1">
              <a:rPr lang="en-US" smtClean="0"/>
              <a:t>6/26/2022</a:t>
            </a:fld>
            <a:endParaRPr lang="en-US"/>
          </a:p>
        </p:txBody>
      </p:sp>
      <p:sp>
        <p:nvSpPr>
          <p:cNvPr id="5" name="Footer Placeholder 4"/>
          <p:cNvSpPr>
            <a:spLocks noGrp="1"/>
          </p:cNvSpPr>
          <p:nvPr>
            <p:ph type="ftr" sz="quarter" idx="11"/>
          </p:nvPr>
        </p:nvSpPr>
        <p:spPr/>
        <p:txBody>
          <a:bodyPr/>
          <a:lstStyle/>
          <a:p>
            <a:r>
              <a:rPr lang="en-US"/>
              <a:t>NICHOLAS ERIK</a:t>
            </a:r>
          </a:p>
        </p:txBody>
      </p:sp>
      <p:sp>
        <p:nvSpPr>
          <p:cNvPr id="6" name="Slide Number Placeholder 5"/>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1922090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7EC8FD-93FD-468E-BBBD-702AF71D9D3C}" type="datetime1">
              <a:rPr lang="en-US" smtClean="0"/>
              <a:t>6/26/2022</a:t>
            </a:fld>
            <a:endParaRPr lang="en-US"/>
          </a:p>
        </p:txBody>
      </p:sp>
      <p:sp>
        <p:nvSpPr>
          <p:cNvPr id="5" name="Footer Placeholder 4"/>
          <p:cNvSpPr>
            <a:spLocks noGrp="1"/>
          </p:cNvSpPr>
          <p:nvPr>
            <p:ph type="ftr" sz="quarter" idx="11"/>
          </p:nvPr>
        </p:nvSpPr>
        <p:spPr/>
        <p:txBody>
          <a:bodyPr/>
          <a:lstStyle/>
          <a:p>
            <a:r>
              <a:rPr lang="en-US"/>
              <a:t>NICHOLAS ERIK</a:t>
            </a:r>
          </a:p>
        </p:txBody>
      </p:sp>
      <p:sp>
        <p:nvSpPr>
          <p:cNvPr id="6" name="Slide Number Placeholder 5"/>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80907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31136" y="523613"/>
            <a:ext cx="7729728" cy="1188720"/>
          </a:xfrm>
        </p:spPr>
        <p:txBody>
          <a:bodyPr/>
          <a:lstStyle>
            <a:lvl1pPr>
              <a:defRPr>
                <a:latin typeface="+mj-lt"/>
              </a:defRPr>
            </a:lvl1pPr>
          </a:lstStyle>
          <a:p>
            <a:r>
              <a:rPr lang="en-US" dirty="0"/>
              <a:t>Click to edit Master title style</a:t>
            </a:r>
          </a:p>
        </p:txBody>
      </p:sp>
      <p:sp>
        <p:nvSpPr>
          <p:cNvPr id="7" name="Date Placeholder 6"/>
          <p:cNvSpPr>
            <a:spLocks noGrp="1"/>
          </p:cNvSpPr>
          <p:nvPr>
            <p:ph type="dt" sz="half" idx="10"/>
          </p:nvPr>
        </p:nvSpPr>
        <p:spPr/>
        <p:txBody>
          <a:bodyPr/>
          <a:lstStyle/>
          <a:p>
            <a:fld id="{58CD4FAE-7BE7-4F58-BBB3-ED079AABB1D1}" type="datetime1">
              <a:rPr lang="en-US" smtClean="0"/>
              <a:t>6/26/2022</a:t>
            </a:fld>
            <a:endParaRPr lang="en-US"/>
          </a:p>
        </p:txBody>
      </p:sp>
      <p:sp>
        <p:nvSpPr>
          <p:cNvPr id="8" name="Footer Placeholder 7"/>
          <p:cNvSpPr>
            <a:spLocks noGrp="1"/>
          </p:cNvSpPr>
          <p:nvPr>
            <p:ph type="ftr" sz="quarter" idx="11"/>
          </p:nvPr>
        </p:nvSpPr>
        <p:spPr/>
        <p:txBody>
          <a:bodyPr/>
          <a:lstStyle/>
          <a:p>
            <a:r>
              <a:rPr lang="en-US"/>
              <a:t>NICHOLAS ERIK</a:t>
            </a:r>
            <a:endParaRPr lang="en-US" dirty="0"/>
          </a:p>
        </p:txBody>
      </p:sp>
      <p:sp>
        <p:nvSpPr>
          <p:cNvPr id="9" name="Slide Number Placeholder 8"/>
          <p:cNvSpPr>
            <a:spLocks noGrp="1"/>
          </p:cNvSpPr>
          <p:nvPr>
            <p:ph type="sldNum" sz="quarter" idx="12"/>
          </p:nvPr>
        </p:nvSpPr>
        <p:spPr>
          <a:solidFill>
            <a:srgbClr val="0070C0">
              <a:alpha val="70000"/>
            </a:srgbClr>
          </a:solidFill>
        </p:spPr>
        <p:txBody>
          <a:bodyPr/>
          <a:lstStyle>
            <a:lvl1pPr>
              <a:defRPr>
                <a:latin typeface="+mn-lt"/>
              </a:defRPr>
            </a:lvl1pPr>
          </a:lstStyle>
          <a:p>
            <a:fld id="{841F31CF-268E-4CF6-8BAE-AFEE307DC6CB}" type="slidenum">
              <a:rPr lang="en-US" smtClean="0"/>
              <a:pPr/>
              <a:t>‹#›</a:t>
            </a:fld>
            <a:endParaRPr lang="en-US" dirty="0"/>
          </a:p>
        </p:txBody>
      </p:sp>
      <p:pic>
        <p:nvPicPr>
          <p:cNvPr id="6" name="Graphic 5">
            <a:extLst>
              <a:ext uri="{FF2B5EF4-FFF2-40B4-BE49-F238E27FC236}">
                <a16:creationId xmlns:a16="http://schemas.microsoft.com/office/drawing/2014/main" id="{AED11402-C53C-4C94-96E7-EA4CBF93BCC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5009" y="6269593"/>
            <a:ext cx="1590302" cy="253270"/>
          </a:xfrm>
          <a:prstGeom prst="rect">
            <a:avLst/>
          </a:prstGeom>
        </p:spPr>
      </p:pic>
    </p:spTree>
    <p:extLst>
      <p:ext uri="{BB962C8B-B14F-4D97-AF65-F5344CB8AC3E}">
        <p14:creationId xmlns:p14="http://schemas.microsoft.com/office/powerpoint/2010/main" val="1479781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A2F7CE11-FFE8-4478-B2DA-9B88AACD4ACB}" type="datetime1">
              <a:rPr lang="en-US" smtClean="0"/>
              <a:t>6/26/2022</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9831856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32038D8-6EED-46BF-B425-27E43448F6E5}" type="datetime1">
              <a:rPr lang="en-US" smtClean="0"/>
              <a:t>6/26/2022</a:t>
            </a:fld>
            <a:endParaRPr lang="en-US"/>
          </a:p>
        </p:txBody>
      </p:sp>
      <p:sp>
        <p:nvSpPr>
          <p:cNvPr id="9" name="Footer Placeholder 8"/>
          <p:cNvSpPr>
            <a:spLocks noGrp="1"/>
          </p:cNvSpPr>
          <p:nvPr>
            <p:ph type="ftr" sz="quarter" idx="11"/>
          </p:nvPr>
        </p:nvSpPr>
        <p:spPr/>
        <p:txBody>
          <a:bodyPr/>
          <a:lstStyle/>
          <a:p>
            <a:r>
              <a:rPr lang="en-US"/>
              <a:t>NICHOLAS ERIK</a:t>
            </a:r>
          </a:p>
        </p:txBody>
      </p:sp>
      <p:sp>
        <p:nvSpPr>
          <p:cNvPr id="10" name="Slide Number Placeholder 9"/>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418483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A882C992-009B-4EEB-8410-5DAC4B67B0EA}" type="datetime1">
              <a:rPr lang="en-US" smtClean="0"/>
              <a:t>6/26/2022</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1551314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101476-3BA6-484E-885B-69B02E0202B4}" type="datetime1">
              <a:rPr lang="en-US" smtClean="0"/>
              <a:t>6/26/2022</a:t>
            </a:fld>
            <a:endParaRPr lang="en-US"/>
          </a:p>
        </p:txBody>
      </p:sp>
      <p:sp>
        <p:nvSpPr>
          <p:cNvPr id="4" name="Footer Placeholder 3"/>
          <p:cNvSpPr>
            <a:spLocks noGrp="1"/>
          </p:cNvSpPr>
          <p:nvPr>
            <p:ph type="ftr" sz="quarter" idx="11"/>
          </p:nvPr>
        </p:nvSpPr>
        <p:spPr/>
        <p:txBody>
          <a:bodyPr/>
          <a:lstStyle/>
          <a:p>
            <a:r>
              <a:rPr lang="en-US"/>
              <a:t>NICHOLAS ERIK</a:t>
            </a:r>
          </a:p>
        </p:txBody>
      </p:sp>
      <p:sp>
        <p:nvSpPr>
          <p:cNvPr id="5" name="Slide Number Placeholder 4"/>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986639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5D6383-E65D-41A2-9F95-3025AB51CBA3}" type="datetime1">
              <a:rPr lang="en-US" smtClean="0"/>
              <a:t>6/26/2022</a:t>
            </a:fld>
            <a:endParaRPr lang="en-US"/>
          </a:p>
        </p:txBody>
      </p:sp>
      <p:sp>
        <p:nvSpPr>
          <p:cNvPr id="3" name="Footer Placeholder 2"/>
          <p:cNvSpPr>
            <a:spLocks noGrp="1"/>
          </p:cNvSpPr>
          <p:nvPr>
            <p:ph type="ftr" sz="quarter" idx="11"/>
          </p:nvPr>
        </p:nvSpPr>
        <p:spPr/>
        <p:txBody>
          <a:bodyPr/>
          <a:lstStyle/>
          <a:p>
            <a:r>
              <a:rPr lang="en-US"/>
              <a:t>NICHOLAS ERIK</a:t>
            </a:r>
          </a:p>
        </p:txBody>
      </p:sp>
      <p:sp>
        <p:nvSpPr>
          <p:cNvPr id="4" name="Slide Number Placeholder 3"/>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07168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A05A1953-6037-4871-961C-94E6C6194F32}" type="datetime1">
              <a:rPr lang="en-US" smtClean="0"/>
              <a:t>6/26/2022</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NICHOLAS ERIK</a:t>
            </a:r>
          </a:p>
        </p:txBody>
      </p:sp>
      <p:sp>
        <p:nvSpPr>
          <p:cNvPr id="11" name="Slide Number Placeholder 10"/>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172435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8E9C43E-DAAF-4453-A40C-2D9E231981C7}" type="datetime1">
              <a:rPr lang="en-US" smtClean="0"/>
              <a:t>6/26/2022</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NICHOLAS ERIK</a:t>
            </a:r>
          </a:p>
        </p:txBody>
      </p:sp>
      <p:sp>
        <p:nvSpPr>
          <p:cNvPr id="10" name="Slide Number Placeholder 9"/>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189470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Click to edit Master title style</a:t>
            </a:r>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A882C992-009B-4EEB-8410-5DAC4B67B0EA}" type="datetime1">
              <a:rPr lang="en-US" smtClean="0"/>
              <a:t>6/26/2022</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US"/>
              <a:t>NICHOLAS ERIK</a:t>
            </a: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latin typeface="+mn-lt"/>
              </a:defRPr>
            </a:lvl1pPr>
          </a:lstStyle>
          <a:p>
            <a:fld id="{841F31CF-268E-4CF6-8BAE-AFEE307DC6CB}" type="slidenum">
              <a:rPr lang="en-US" smtClean="0"/>
              <a:pPr/>
              <a:t>‹#›</a:t>
            </a:fld>
            <a:endParaRPr lang="en-US" dirty="0"/>
          </a:p>
        </p:txBody>
      </p:sp>
    </p:spTree>
    <p:extLst>
      <p:ext uri="{BB962C8B-B14F-4D97-AF65-F5344CB8AC3E}">
        <p14:creationId xmlns:p14="http://schemas.microsoft.com/office/powerpoint/2010/main" val="1149431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3EB84-5956-4497-BC68-D886322D1AC8}"/>
              </a:ext>
            </a:extLst>
          </p:cNvPr>
          <p:cNvSpPr>
            <a:spLocks noGrp="1"/>
          </p:cNvSpPr>
          <p:nvPr>
            <p:ph type="ctrTitle"/>
          </p:nvPr>
        </p:nvSpPr>
        <p:spPr>
          <a:xfrm>
            <a:off x="751699" y="1107317"/>
            <a:ext cx="10688598" cy="1246645"/>
          </a:xfrm>
          <a:noFill/>
          <a:ln>
            <a:solidFill>
              <a:schemeClr val="tx1"/>
            </a:solidFill>
          </a:ln>
        </p:spPr>
        <p:txBody>
          <a:bodyPr wrap="square" anchor="ctr">
            <a:noAutofit/>
          </a:bodyPr>
          <a:lstStyle/>
          <a:p>
            <a:r>
              <a:rPr lang="en-US" sz="4600" dirty="0">
                <a:solidFill>
                  <a:schemeClr val="tx1"/>
                </a:solidFill>
              </a:rPr>
              <a:t>MASTERCLASS</a:t>
            </a:r>
          </a:p>
        </p:txBody>
      </p:sp>
      <p:sp>
        <p:nvSpPr>
          <p:cNvPr id="3" name="Subtitle 2">
            <a:extLst>
              <a:ext uri="{FF2B5EF4-FFF2-40B4-BE49-F238E27FC236}">
                <a16:creationId xmlns:a16="http://schemas.microsoft.com/office/drawing/2014/main" id="{4CA412EA-84A6-4A19-8C85-CA72B3B8C7FF}"/>
              </a:ext>
            </a:extLst>
          </p:cNvPr>
          <p:cNvSpPr>
            <a:spLocks noGrp="1"/>
          </p:cNvSpPr>
          <p:nvPr>
            <p:ph type="subTitle" idx="1"/>
          </p:nvPr>
        </p:nvSpPr>
        <p:spPr>
          <a:xfrm>
            <a:off x="1896346" y="3429000"/>
            <a:ext cx="8399303" cy="1655762"/>
          </a:xfrm>
        </p:spPr>
        <p:txBody>
          <a:bodyPr>
            <a:normAutofit fontScale="92500"/>
          </a:bodyPr>
          <a:lstStyle/>
          <a:p>
            <a:r>
              <a:rPr lang="en-US" sz="4000" dirty="0">
                <a:solidFill>
                  <a:schemeClr val="tx1"/>
                </a:solidFill>
              </a:rPr>
              <a:t>HOW TO BUILD TO SIX FIGURES</a:t>
            </a:r>
          </a:p>
          <a:p>
            <a:r>
              <a:rPr lang="en-US" sz="4000" dirty="0">
                <a:solidFill>
                  <a:schemeClr val="tx1"/>
                </a:solidFill>
              </a:rPr>
              <a:t>(WITH BASICALLY NO SOCIAL MEDIA)</a:t>
            </a:r>
            <a:endParaRPr lang="en-US" sz="4000" dirty="0">
              <a:solidFill>
                <a:srgbClr val="FF0000"/>
              </a:solidFill>
            </a:endParaRPr>
          </a:p>
        </p:txBody>
      </p:sp>
      <p:pic>
        <p:nvPicPr>
          <p:cNvPr id="8" name="Graphic 7">
            <a:extLst>
              <a:ext uri="{FF2B5EF4-FFF2-40B4-BE49-F238E27FC236}">
                <a16:creationId xmlns:a16="http://schemas.microsoft.com/office/drawing/2014/main" id="{9068C1A7-EE8F-4CCB-9413-9BDC8A3423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15917" y="6065912"/>
            <a:ext cx="2560160" cy="407729"/>
          </a:xfrm>
          <a:prstGeom prst="rect">
            <a:avLst/>
          </a:prstGeom>
        </p:spPr>
      </p:pic>
    </p:spTree>
    <p:extLst>
      <p:ext uri="{BB962C8B-B14F-4D97-AF65-F5344CB8AC3E}">
        <p14:creationId xmlns:p14="http://schemas.microsoft.com/office/powerpoint/2010/main" val="4053819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MEGA KCD: OVERVIEW</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10</a:t>
            </a:fld>
            <a:endParaRPr lang="en-US"/>
          </a:p>
        </p:txBody>
      </p:sp>
      <p:sp>
        <p:nvSpPr>
          <p:cNvPr id="4" name="TextBox 3">
            <a:extLst>
              <a:ext uri="{FF2B5EF4-FFF2-40B4-BE49-F238E27FC236}">
                <a16:creationId xmlns:a16="http://schemas.microsoft.com/office/drawing/2014/main" id="{48446C2C-76E9-4A9F-8D8B-73236FA83B10}"/>
              </a:ext>
            </a:extLst>
          </p:cNvPr>
          <p:cNvSpPr txBox="1"/>
          <p:nvPr/>
        </p:nvSpPr>
        <p:spPr>
          <a:xfrm>
            <a:off x="2231136" y="2034073"/>
            <a:ext cx="7729728" cy="5016758"/>
          </a:xfrm>
          <a:prstGeom prst="rect">
            <a:avLst/>
          </a:prstGeom>
          <a:noFill/>
        </p:spPr>
        <p:txBody>
          <a:bodyPr wrap="square" rtlCol="0">
            <a:spAutoFit/>
          </a:bodyPr>
          <a:lstStyle/>
          <a:p>
            <a:pPr marL="285750" indent="-285750">
              <a:buFont typeface="Arial" panose="020B0604020202020204" pitchFamily="34" charset="0"/>
              <a:buChar char="•"/>
            </a:pPr>
            <a:r>
              <a:rPr lang="en-US" sz="1600" b="1" dirty="0"/>
              <a:t>BUDGET</a:t>
            </a:r>
            <a:r>
              <a:rPr lang="en-US" sz="1600" dirty="0"/>
              <a:t>: $1,500+ (preferred: $3,000+)</a:t>
            </a:r>
          </a:p>
          <a:p>
            <a:pPr marL="285750" indent="-285750">
              <a:buFont typeface="Arial" panose="020B0604020202020204" pitchFamily="34" charset="0"/>
              <a:buChar char="•"/>
            </a:pPr>
            <a:r>
              <a:rPr lang="en-US" sz="1600" b="1" dirty="0"/>
              <a:t>USE CASES</a:t>
            </a:r>
            <a:r>
              <a:rPr lang="en-US" sz="1600" dirty="0"/>
              <a:t>: launches, promos</a:t>
            </a:r>
            <a:endParaRPr lang="en-US" sz="1600" b="1" dirty="0"/>
          </a:p>
          <a:p>
            <a:pPr marL="285750" indent="-285750">
              <a:buFont typeface="Arial" panose="020B0604020202020204" pitchFamily="34" charset="0"/>
              <a:buChar char="•"/>
            </a:pPr>
            <a:r>
              <a:rPr lang="en-US" sz="1600" b="1" dirty="0"/>
              <a:t>KCD</a:t>
            </a:r>
            <a:r>
              <a:rPr lang="en-US" sz="1600" dirty="0"/>
              <a:t>: at least Books 1, 2 &amp; 3 at 99c each—can do more; aim to get Book 1 into Top 1k of US Store </a:t>
            </a:r>
          </a:p>
          <a:p>
            <a:pPr marL="742950" lvl="1" indent="-285750">
              <a:buFont typeface="Arial" panose="020B0604020202020204" pitchFamily="34" charset="0"/>
              <a:buChar char="•"/>
            </a:pPr>
            <a:r>
              <a:rPr lang="en-US" sz="1600" dirty="0"/>
              <a:t>Can do one of the books at free if you have a smaller budget or if you get a </a:t>
            </a:r>
            <a:r>
              <a:rPr lang="en-US" sz="1600" dirty="0" err="1"/>
              <a:t>BookBub</a:t>
            </a:r>
            <a:r>
              <a:rPr lang="en-US" sz="1600" dirty="0"/>
              <a:t> on it</a:t>
            </a:r>
          </a:p>
          <a:p>
            <a:pPr marL="742950" lvl="1" indent="-285750">
              <a:buFont typeface="Arial" panose="020B0604020202020204" pitchFamily="34" charset="0"/>
              <a:buChar char="•"/>
            </a:pPr>
            <a:r>
              <a:rPr lang="en-US" sz="1600" dirty="0"/>
              <a:t>Can do with a wide book, but only get 35% royalties so harder to turn a profit.</a:t>
            </a:r>
          </a:p>
          <a:p>
            <a:pPr marL="285750" indent="-285750">
              <a:buFont typeface="Arial" panose="020B0604020202020204" pitchFamily="34" charset="0"/>
              <a:buChar char="•"/>
            </a:pPr>
            <a:r>
              <a:rPr lang="en-US" sz="1600" b="1" dirty="0"/>
              <a:t>TIMELINE</a:t>
            </a:r>
            <a:r>
              <a:rPr lang="en-US" sz="1600" dirty="0"/>
              <a:t>: all 7 days (5 if one of the books is free)</a:t>
            </a:r>
            <a:endParaRPr lang="en-US" sz="1600" b="1" dirty="0"/>
          </a:p>
          <a:p>
            <a:pPr marL="285750" indent="-285750">
              <a:buFont typeface="Arial" panose="020B0604020202020204" pitchFamily="34" charset="0"/>
              <a:buChar char="•"/>
            </a:pPr>
            <a:r>
              <a:rPr lang="en-US" sz="1600" b="1" dirty="0"/>
              <a:t>SCHEDULE</a:t>
            </a:r>
          </a:p>
          <a:p>
            <a:pPr marL="742950" lvl="1" indent="-285750">
              <a:buFont typeface="Arial" panose="020B0604020202020204" pitchFamily="34" charset="0"/>
              <a:buChar char="•"/>
            </a:pPr>
            <a:r>
              <a:rPr lang="en-US" sz="1600" dirty="0"/>
              <a:t>Test aggressively first 2 – 3 days to nail down authors / creatives</a:t>
            </a:r>
          </a:p>
          <a:p>
            <a:pPr marL="742950" lvl="1" indent="-285750">
              <a:buFont typeface="Arial" panose="020B0604020202020204" pitchFamily="34" charset="0"/>
              <a:buChar char="•"/>
            </a:pPr>
            <a:r>
              <a:rPr lang="en-US" sz="1600" dirty="0"/>
              <a:t>Keep sales going during 7-day period</a:t>
            </a:r>
          </a:p>
          <a:p>
            <a:pPr marL="742950" lvl="1" indent="-285750">
              <a:buFont typeface="Arial" panose="020B0604020202020204" pitchFamily="34" charset="0"/>
              <a:buChar char="•"/>
            </a:pPr>
            <a:r>
              <a:rPr lang="en-US" sz="1600" dirty="0"/>
              <a:t>Hit hard last two days to exit at peak rank.  Aiming for 50 – 75% of your budget on these days.</a:t>
            </a:r>
          </a:p>
          <a:p>
            <a:pPr marL="742950" lvl="1" indent="-285750">
              <a:buFont typeface="Arial" panose="020B0604020202020204" pitchFamily="34" charset="0"/>
              <a:buChar char="•"/>
            </a:pPr>
            <a:r>
              <a:rPr lang="en-US" sz="1600" dirty="0"/>
              <a:t>Then, after, prolong tail and pin Book 1 in top 10k with $50 - $100/day (equilibrium point) in ad spend. Might be able to push to $200. </a:t>
            </a:r>
          </a:p>
          <a:p>
            <a:pPr marL="742950" lvl="1" indent="-285750">
              <a:buFont typeface="Arial" panose="020B0604020202020204" pitchFamily="34" charset="0"/>
              <a:buChar char="•"/>
            </a:pPr>
            <a:r>
              <a:rPr lang="en-US" sz="1600" dirty="0"/>
              <a:t>Don’t push in both US + UK unless you have a large budget / strong with ads</a:t>
            </a:r>
          </a:p>
          <a:p>
            <a:pPr marL="285750" indent="-285750">
              <a:buFont typeface="Arial" panose="020B0604020202020204" pitchFamily="34" charset="0"/>
              <a:buChar char="•"/>
            </a:pPr>
            <a:r>
              <a:rPr lang="en-US" sz="1600" b="1" dirty="0"/>
              <a:t>TRAFFIC SOURCES</a:t>
            </a:r>
            <a:r>
              <a:rPr lang="en-US" sz="1600" dirty="0"/>
              <a:t>: newsletter / swaps / social media / promo sites / Facebook + </a:t>
            </a:r>
            <a:r>
              <a:rPr lang="en-US" sz="1600" dirty="0" err="1"/>
              <a:t>BookBub</a:t>
            </a:r>
            <a:r>
              <a:rPr lang="en-US" sz="1600" dirty="0"/>
              <a:t> Ads, potentially Amazon Ads</a:t>
            </a:r>
          </a:p>
          <a:p>
            <a:pPr marL="285750" indent="-285750">
              <a:buFont typeface="Arial" panose="020B0604020202020204" pitchFamily="34" charset="0"/>
              <a:buChar char="•"/>
            </a:pPr>
            <a:endParaRPr lang="en-US" sz="1600" dirty="0"/>
          </a:p>
          <a:p>
            <a:pPr marL="742950" lvl="1"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3892972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88BEC-6CE3-4D2E-A295-90F0F60CE460}"/>
              </a:ext>
            </a:extLst>
          </p:cNvPr>
          <p:cNvSpPr>
            <a:spLocks noGrp="1"/>
          </p:cNvSpPr>
          <p:nvPr>
            <p:ph type="title"/>
          </p:nvPr>
        </p:nvSpPr>
        <p:spPr/>
        <p:txBody>
          <a:bodyPr/>
          <a:lstStyle/>
          <a:p>
            <a:r>
              <a:rPr lang="en-US" dirty="0"/>
              <a:t>MEGA KCD: PRICING</a:t>
            </a:r>
          </a:p>
        </p:txBody>
      </p:sp>
      <p:sp>
        <p:nvSpPr>
          <p:cNvPr id="3" name="Slide Number Placeholder 2">
            <a:extLst>
              <a:ext uri="{FF2B5EF4-FFF2-40B4-BE49-F238E27FC236}">
                <a16:creationId xmlns:a16="http://schemas.microsoft.com/office/drawing/2014/main" id="{81207766-DAA6-475C-BAAE-E81A4D9DFE21}"/>
              </a:ext>
            </a:extLst>
          </p:cNvPr>
          <p:cNvSpPr>
            <a:spLocks noGrp="1"/>
          </p:cNvSpPr>
          <p:nvPr>
            <p:ph type="sldNum" sz="quarter" idx="12"/>
          </p:nvPr>
        </p:nvSpPr>
        <p:spPr>
          <a:solidFill>
            <a:srgbClr val="0070C0">
              <a:alpha val="70000"/>
            </a:srgb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7" name="TextBox 6">
            <a:extLst>
              <a:ext uri="{FF2B5EF4-FFF2-40B4-BE49-F238E27FC236}">
                <a16:creationId xmlns:a16="http://schemas.microsoft.com/office/drawing/2014/main" id="{6DAEF364-8B94-419A-BE34-BC16293DA245}"/>
              </a:ext>
            </a:extLst>
          </p:cNvPr>
          <p:cNvSpPr txBox="1"/>
          <p:nvPr/>
        </p:nvSpPr>
        <p:spPr>
          <a:xfrm>
            <a:off x="2231136" y="2014755"/>
            <a:ext cx="7729728" cy="1754326"/>
          </a:xfrm>
          <a:prstGeom prst="rect">
            <a:avLst/>
          </a:prstGeom>
          <a:noFill/>
        </p:spPr>
        <p:txBody>
          <a:bodyPr wrap="square" rtlCol="0">
            <a:spAutoFit/>
          </a:bodyPr>
          <a:lstStyle/>
          <a:p>
            <a:pPr marL="285750" indent="-285750">
              <a:buFont typeface="Arial" panose="020B0604020202020204" pitchFamily="34" charset="0"/>
              <a:buChar char="•"/>
            </a:pPr>
            <a:r>
              <a:rPr lang="en-US" dirty="0"/>
              <a:t>Options:</a:t>
            </a:r>
          </a:p>
          <a:p>
            <a:pPr marL="742950" lvl="1" indent="-285750">
              <a:buFont typeface="Arial" panose="020B0604020202020204" pitchFamily="34" charset="0"/>
              <a:buChar char="•"/>
            </a:pPr>
            <a:r>
              <a:rPr lang="en-US" dirty="0"/>
              <a:t>Books 1, 2 and 3: FREE / $0.99 / $0.99 (second choice; any book can be free, doesn’t have to be Book 1)</a:t>
            </a:r>
          </a:p>
          <a:p>
            <a:pPr marL="742950" lvl="1" indent="-285750">
              <a:buFont typeface="Arial" panose="020B0604020202020204" pitchFamily="34" charset="0"/>
              <a:buChar char="•"/>
            </a:pPr>
            <a:r>
              <a:rPr lang="en-US" dirty="0"/>
              <a:t>Books 1, 2 and 3: $0.99/$0.99/ $0.99 (preferred) </a:t>
            </a:r>
          </a:p>
          <a:p>
            <a:pPr marL="742950" lvl="1" indent="-285750">
              <a:buFont typeface="Arial" panose="020B0604020202020204" pitchFamily="34" charset="0"/>
              <a:buChar char="•"/>
            </a:pPr>
            <a:r>
              <a:rPr lang="en-US" dirty="0"/>
              <a:t>Books 1, 2, and 3: $0.99/$1.99/ $2.99 (not recommended)</a:t>
            </a:r>
          </a:p>
          <a:p>
            <a:pPr marL="285750" indent="-285750">
              <a:buFont typeface="Arial" panose="020B0604020202020204" pitchFamily="34" charset="0"/>
              <a:buChar char="•"/>
            </a:pPr>
            <a:r>
              <a:rPr lang="en-US" dirty="0"/>
              <a:t>Can discount more than Books 1, 2 &amp; 3 when using KCDs</a:t>
            </a:r>
          </a:p>
        </p:txBody>
      </p:sp>
    </p:spTree>
    <p:extLst>
      <p:ext uri="{BB962C8B-B14F-4D97-AF65-F5344CB8AC3E}">
        <p14:creationId xmlns:p14="http://schemas.microsoft.com/office/powerpoint/2010/main" val="3765684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MEGA KCD: SAMPLE SCHEDULE</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12</a:t>
            </a:fld>
            <a:endParaRPr lang="en-US"/>
          </a:p>
        </p:txBody>
      </p:sp>
      <p:pic>
        <p:nvPicPr>
          <p:cNvPr id="8" name="Picture 7" descr="Graphical user interface, table&#10;&#10;Description automatically generated with medium confidence">
            <a:extLst>
              <a:ext uri="{FF2B5EF4-FFF2-40B4-BE49-F238E27FC236}">
                <a16:creationId xmlns:a16="http://schemas.microsoft.com/office/drawing/2014/main" id="{7138B448-6CDE-5E5C-BD33-393DB551D5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76500" y="2597150"/>
            <a:ext cx="7239000" cy="1663700"/>
          </a:xfrm>
          <a:prstGeom prst="rect">
            <a:avLst/>
          </a:prstGeom>
        </p:spPr>
      </p:pic>
    </p:spTree>
    <p:extLst>
      <p:ext uri="{BB962C8B-B14F-4D97-AF65-F5344CB8AC3E}">
        <p14:creationId xmlns:p14="http://schemas.microsoft.com/office/powerpoint/2010/main" val="3541819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EDB5E-2024-4D7F-867A-346E23A85C4D}"/>
              </a:ext>
            </a:extLst>
          </p:cNvPr>
          <p:cNvSpPr>
            <a:spLocks noGrp="1"/>
          </p:cNvSpPr>
          <p:nvPr>
            <p:ph type="title"/>
          </p:nvPr>
        </p:nvSpPr>
        <p:spPr/>
        <p:txBody>
          <a:bodyPr>
            <a:normAutofit/>
          </a:bodyPr>
          <a:lstStyle/>
          <a:p>
            <a:r>
              <a:rPr lang="en-US" dirty="0"/>
              <a:t>PRIME RUN: Blueprint</a:t>
            </a:r>
          </a:p>
        </p:txBody>
      </p:sp>
      <p:sp>
        <p:nvSpPr>
          <p:cNvPr id="3" name="Slide Number Placeholder 2">
            <a:extLst>
              <a:ext uri="{FF2B5EF4-FFF2-40B4-BE49-F238E27FC236}">
                <a16:creationId xmlns:a16="http://schemas.microsoft.com/office/drawing/2014/main" id="{5394D3D5-F88D-493D-9751-5BB0471B0CF9}"/>
              </a:ext>
            </a:extLst>
          </p:cNvPr>
          <p:cNvSpPr>
            <a:spLocks noGrp="1"/>
          </p:cNvSpPr>
          <p:nvPr>
            <p:ph type="sldNum" sz="quarter" idx="12"/>
          </p:nvPr>
        </p:nvSpPr>
        <p:spPr>
          <a:solidFill>
            <a:srgbClr val="0070C0">
              <a:alpha val="70000"/>
            </a:srgbClr>
          </a:solidFill>
        </p:spPr>
        <p:txBody>
          <a:bodyPr/>
          <a:lstStyle/>
          <a:p>
            <a:fld id="{841F31CF-268E-4CF6-8BAE-AFEE307DC6CB}" type="slidenum">
              <a:rPr lang="en-US" smtClean="0"/>
              <a:t>13</a:t>
            </a:fld>
            <a:endParaRPr lang="en-US"/>
          </a:p>
        </p:txBody>
      </p:sp>
      <p:sp>
        <p:nvSpPr>
          <p:cNvPr id="7" name="TextBox 6">
            <a:extLst>
              <a:ext uri="{FF2B5EF4-FFF2-40B4-BE49-F238E27FC236}">
                <a16:creationId xmlns:a16="http://schemas.microsoft.com/office/drawing/2014/main" id="{39394A3E-859E-4AAE-9A57-AE83C51C5DBD}"/>
              </a:ext>
            </a:extLst>
          </p:cNvPr>
          <p:cNvSpPr txBox="1"/>
          <p:nvPr/>
        </p:nvSpPr>
        <p:spPr>
          <a:xfrm>
            <a:off x="2231136" y="2165676"/>
            <a:ext cx="7729728" cy="4031873"/>
          </a:xfrm>
          <a:prstGeom prst="rect">
            <a:avLst/>
          </a:prstGeom>
          <a:noFill/>
        </p:spPr>
        <p:txBody>
          <a:bodyPr wrap="square" rtlCol="0">
            <a:spAutoFit/>
          </a:bodyPr>
          <a:lstStyle/>
          <a:p>
            <a:pPr marL="285750" indent="-285750">
              <a:buFont typeface="Arial" panose="020B0604020202020204" pitchFamily="34" charset="0"/>
              <a:buChar char="•"/>
            </a:pPr>
            <a:r>
              <a:rPr lang="en-US" sz="1600" b="1" dirty="0"/>
              <a:t>BUDGET</a:t>
            </a:r>
            <a:r>
              <a:rPr lang="en-US" sz="1600" dirty="0"/>
              <a:t>: $0 - $50,000+</a:t>
            </a:r>
          </a:p>
          <a:p>
            <a:pPr marL="285750" indent="-285750">
              <a:buFont typeface="Arial" panose="020B0604020202020204" pitchFamily="34" charset="0"/>
              <a:buChar char="•"/>
            </a:pPr>
            <a:r>
              <a:rPr lang="en-US" sz="1600" b="1" dirty="0"/>
              <a:t>KEY</a:t>
            </a:r>
            <a:r>
              <a:rPr lang="en-US" sz="1600" dirty="0"/>
              <a:t>: paid for inclusion in Prime. This means Amazon has skin in the game and will provide algorithmic help. Does </a:t>
            </a:r>
            <a:r>
              <a:rPr lang="en-US" sz="1600" i="1" dirty="0"/>
              <a:t>not </a:t>
            </a:r>
            <a:r>
              <a:rPr lang="en-US" sz="1600" dirty="0"/>
              <a:t>work with Prime books you don’t get paid for.</a:t>
            </a:r>
            <a:endParaRPr lang="en-US" sz="1600" b="1" dirty="0"/>
          </a:p>
          <a:p>
            <a:pPr marL="285750" indent="-285750">
              <a:buFont typeface="Arial" panose="020B0604020202020204" pitchFamily="34" charset="0"/>
              <a:buChar char="•"/>
            </a:pPr>
            <a:r>
              <a:rPr lang="en-US" sz="1600" b="1" dirty="0"/>
              <a:t>PRIME</a:t>
            </a:r>
            <a:r>
              <a:rPr lang="en-US" sz="1600" dirty="0"/>
              <a:t>: can be used in US or UK to get into Top 100 / 500 / 1000 (ceiling dictated by genre; romance / thriller can hit Top 100)</a:t>
            </a:r>
          </a:p>
          <a:p>
            <a:pPr marL="742950" lvl="1" indent="-285750">
              <a:buFont typeface="Arial" panose="020B0604020202020204" pitchFamily="34" charset="0"/>
              <a:buChar char="•"/>
            </a:pPr>
            <a:r>
              <a:rPr lang="en-US" sz="1600" dirty="0"/>
              <a:t>Can be combined with a KCD to get over the initial visibility hump</a:t>
            </a:r>
          </a:p>
          <a:p>
            <a:pPr marL="1200150" lvl="2" indent="-285750">
              <a:buFont typeface="Arial" panose="020B0604020202020204" pitchFamily="34" charset="0"/>
              <a:buChar char="•"/>
            </a:pPr>
            <a:r>
              <a:rPr lang="en-US" sz="1600" dirty="0"/>
              <a:t>E.g., going from 5000 &gt; 500 in store can be expensive with just ads to a full price book in Prime. Can use the KCD to close that gap and then pin the book there with the ads—momentum generally sustains if ad spend is high enough. </a:t>
            </a:r>
          </a:p>
          <a:p>
            <a:pPr marL="285750" indent="-285750">
              <a:buFont typeface="Arial" panose="020B0604020202020204" pitchFamily="34" charset="0"/>
              <a:buChar char="•"/>
            </a:pPr>
            <a:r>
              <a:rPr lang="en-US" sz="1600" b="1" dirty="0"/>
              <a:t>TIMELINE</a:t>
            </a:r>
            <a:r>
              <a:rPr lang="en-US" sz="1600" dirty="0"/>
              <a:t>: </a:t>
            </a:r>
          </a:p>
          <a:p>
            <a:pPr marL="742950" lvl="1" indent="-285750">
              <a:buFont typeface="Arial" panose="020B0604020202020204" pitchFamily="34" charset="0"/>
              <a:buChar char="•"/>
            </a:pPr>
            <a:r>
              <a:rPr lang="en-US" sz="1600" dirty="0"/>
              <a:t>90 days: start testing and trying to scale ad spend as soon as your book hits Prime</a:t>
            </a:r>
          </a:p>
          <a:p>
            <a:pPr marL="285750" indent="-285750">
              <a:buFont typeface="Arial" panose="020B0604020202020204" pitchFamily="34" charset="0"/>
              <a:buChar char="•"/>
            </a:pPr>
            <a:r>
              <a:rPr lang="en-US" sz="1600" b="1" dirty="0"/>
              <a:t>TRAFFIC SOURCES</a:t>
            </a:r>
            <a:r>
              <a:rPr lang="en-US" sz="1600" dirty="0"/>
              <a:t>: Facebook Ads / Amazon Ads / newsletter / swaps / social media / promo sites (if combined with a KCD) / </a:t>
            </a:r>
            <a:r>
              <a:rPr lang="en-US" sz="1600" dirty="0" err="1"/>
              <a:t>BookBub</a:t>
            </a:r>
            <a:r>
              <a:rPr lang="en-US" sz="1600" dirty="0"/>
              <a:t> Ads (if combined with a KCD)</a:t>
            </a:r>
          </a:p>
          <a:p>
            <a:pPr marL="742950" lvl="1"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1042729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EDB5E-2024-4D7F-867A-346E23A85C4D}"/>
              </a:ext>
            </a:extLst>
          </p:cNvPr>
          <p:cNvSpPr>
            <a:spLocks noGrp="1"/>
          </p:cNvSpPr>
          <p:nvPr>
            <p:ph type="title"/>
          </p:nvPr>
        </p:nvSpPr>
        <p:spPr/>
        <p:txBody>
          <a:bodyPr>
            <a:normAutofit/>
          </a:bodyPr>
          <a:lstStyle/>
          <a:p>
            <a:r>
              <a:rPr lang="en-US" dirty="0"/>
              <a:t>PRIME RUN: Traffic Notes</a:t>
            </a:r>
          </a:p>
        </p:txBody>
      </p:sp>
      <p:sp>
        <p:nvSpPr>
          <p:cNvPr id="3" name="Slide Number Placeholder 2">
            <a:extLst>
              <a:ext uri="{FF2B5EF4-FFF2-40B4-BE49-F238E27FC236}">
                <a16:creationId xmlns:a16="http://schemas.microsoft.com/office/drawing/2014/main" id="{5394D3D5-F88D-493D-9751-5BB0471B0CF9}"/>
              </a:ext>
            </a:extLst>
          </p:cNvPr>
          <p:cNvSpPr>
            <a:spLocks noGrp="1"/>
          </p:cNvSpPr>
          <p:nvPr>
            <p:ph type="sldNum" sz="quarter" idx="12"/>
          </p:nvPr>
        </p:nvSpPr>
        <p:spPr>
          <a:solidFill>
            <a:srgbClr val="0070C0">
              <a:alpha val="70000"/>
            </a:srgbClr>
          </a:solidFill>
        </p:spPr>
        <p:txBody>
          <a:bodyPr/>
          <a:lstStyle/>
          <a:p>
            <a:fld id="{841F31CF-268E-4CF6-8BAE-AFEE307DC6CB}" type="slidenum">
              <a:rPr lang="en-US" smtClean="0"/>
              <a:t>14</a:t>
            </a:fld>
            <a:endParaRPr lang="en-US"/>
          </a:p>
        </p:txBody>
      </p:sp>
      <p:sp>
        <p:nvSpPr>
          <p:cNvPr id="5" name="TextBox 4">
            <a:extLst>
              <a:ext uri="{FF2B5EF4-FFF2-40B4-BE49-F238E27FC236}">
                <a16:creationId xmlns:a16="http://schemas.microsoft.com/office/drawing/2014/main" id="{678C0BC5-9D5D-4D25-9688-CCF27892D8DD}"/>
              </a:ext>
            </a:extLst>
          </p:cNvPr>
          <p:cNvSpPr txBox="1"/>
          <p:nvPr/>
        </p:nvSpPr>
        <p:spPr>
          <a:xfrm>
            <a:off x="2050662" y="2062767"/>
            <a:ext cx="7729728" cy="4278094"/>
          </a:xfrm>
          <a:prstGeom prst="rect">
            <a:avLst/>
          </a:prstGeom>
          <a:noFill/>
        </p:spPr>
        <p:txBody>
          <a:bodyPr wrap="square" rtlCol="0">
            <a:spAutoFit/>
          </a:bodyPr>
          <a:lstStyle/>
          <a:p>
            <a:pPr marL="742950" lvl="1" indent="-285750">
              <a:buFont typeface="Arial" panose="020B0604020202020204" pitchFamily="34" charset="0"/>
              <a:buChar char="•"/>
            </a:pPr>
            <a:r>
              <a:rPr lang="en-US" sz="1600" dirty="0"/>
              <a:t>Facebook tends to be the cheapest option for when the book is regular price; don’t push the Prime Reading angle directly, can just use normal creatives (teasers, excerpts, etc.)</a:t>
            </a:r>
          </a:p>
          <a:p>
            <a:pPr marL="742950" lvl="1" indent="-285750">
              <a:buFont typeface="Arial" panose="020B0604020202020204" pitchFamily="34" charset="0"/>
              <a:buChar char="•"/>
            </a:pPr>
            <a:r>
              <a:rPr lang="en-US" sz="1600" dirty="0"/>
              <a:t>Use Dynamic Creative on Facebook to test lots of different options rapidly</a:t>
            </a:r>
          </a:p>
          <a:p>
            <a:pPr marL="742950" lvl="1" indent="-285750">
              <a:buFont typeface="Arial" panose="020B0604020202020204" pitchFamily="34" charset="0"/>
              <a:buChar char="•"/>
            </a:pPr>
            <a:r>
              <a:rPr lang="en-US" sz="1600" dirty="0"/>
              <a:t>If trying to spend $1000+/day on Facebook, be prepared to test 30 – 50+ images and pieces of copy during the course of Prime Reading to keep creatives fresh.</a:t>
            </a:r>
          </a:p>
          <a:p>
            <a:pPr marL="742950" lvl="1" indent="-285750">
              <a:buFont typeface="Arial" panose="020B0604020202020204" pitchFamily="34" charset="0"/>
              <a:buChar char="•"/>
            </a:pPr>
            <a:r>
              <a:rPr lang="en-US" sz="1600" dirty="0"/>
              <a:t>Amazon Ads can be effective as well, but Prime Reading downloads don’t show up in ad dash stats so can skew your view into how ads are performing (e.g., something could have no sales / reads but be generating downloads)</a:t>
            </a:r>
          </a:p>
          <a:p>
            <a:pPr marL="742950" lvl="1" indent="-285750">
              <a:buFont typeface="Arial" panose="020B0604020202020204" pitchFamily="34" charset="0"/>
              <a:buChar char="•"/>
            </a:pPr>
            <a:r>
              <a:rPr lang="en-US" sz="1600" dirty="0"/>
              <a:t>Generally fine, but just keep an eye on things to make sure performance is okay</a:t>
            </a:r>
          </a:p>
          <a:p>
            <a:pPr marL="742950" lvl="1" indent="-285750">
              <a:buFont typeface="Arial" panose="020B0604020202020204" pitchFamily="34" charset="0"/>
              <a:buChar char="•"/>
            </a:pPr>
            <a:r>
              <a:rPr lang="en-US" sz="1600" dirty="0"/>
              <a:t>Don’t target “prime reading” as a keyword on Amazon Ads, very expensive and ineffective</a:t>
            </a:r>
          </a:p>
          <a:p>
            <a:pPr marL="742950" lvl="1" indent="-285750">
              <a:buFont typeface="Arial" panose="020B0604020202020204" pitchFamily="34" charset="0"/>
              <a:buChar char="•"/>
            </a:pPr>
            <a:endParaRPr lang="en-US" sz="1600" dirty="0"/>
          </a:p>
          <a:p>
            <a:pPr lvl="1"/>
            <a:endParaRPr lang="en-US" sz="1600" dirty="0"/>
          </a:p>
          <a:p>
            <a:pPr lvl="1"/>
            <a:r>
              <a:rPr lang="en-US" sz="1600" dirty="0"/>
              <a:t>Prime has </a:t>
            </a:r>
            <a:r>
              <a:rPr lang="en-US" sz="1600" b="1" dirty="0"/>
              <a:t>148m </a:t>
            </a:r>
            <a:r>
              <a:rPr lang="en-US" sz="1600" dirty="0"/>
              <a:t>US members. Don’t forget your newsletter, social, and swaps for generating initial momentum. These can do a ton of heavy lifting. </a:t>
            </a:r>
          </a:p>
          <a:p>
            <a:pPr lvl="1"/>
            <a:endParaRPr lang="en-US" sz="1600" dirty="0"/>
          </a:p>
        </p:txBody>
      </p:sp>
    </p:spTree>
    <p:extLst>
      <p:ext uri="{BB962C8B-B14F-4D97-AF65-F5344CB8AC3E}">
        <p14:creationId xmlns:p14="http://schemas.microsoft.com/office/powerpoint/2010/main" val="3512502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EDB5E-2024-4D7F-867A-346E23A85C4D}"/>
              </a:ext>
            </a:extLst>
          </p:cNvPr>
          <p:cNvSpPr>
            <a:spLocks noGrp="1"/>
          </p:cNvSpPr>
          <p:nvPr>
            <p:ph type="title"/>
          </p:nvPr>
        </p:nvSpPr>
        <p:spPr/>
        <p:txBody>
          <a:bodyPr>
            <a:normAutofit/>
          </a:bodyPr>
          <a:lstStyle/>
          <a:p>
            <a:r>
              <a:rPr lang="en-US" sz="2400" dirty="0"/>
              <a:t>EXAMPLE: First 30 Days</a:t>
            </a:r>
          </a:p>
        </p:txBody>
      </p:sp>
      <p:sp>
        <p:nvSpPr>
          <p:cNvPr id="3" name="Slide Number Placeholder 2">
            <a:extLst>
              <a:ext uri="{FF2B5EF4-FFF2-40B4-BE49-F238E27FC236}">
                <a16:creationId xmlns:a16="http://schemas.microsoft.com/office/drawing/2014/main" id="{5394D3D5-F88D-493D-9751-5BB0471B0CF9}"/>
              </a:ext>
            </a:extLst>
          </p:cNvPr>
          <p:cNvSpPr>
            <a:spLocks noGrp="1"/>
          </p:cNvSpPr>
          <p:nvPr>
            <p:ph type="sldNum" sz="quarter" idx="12"/>
          </p:nvPr>
        </p:nvSpPr>
        <p:spPr>
          <a:solidFill>
            <a:srgbClr val="0070C0">
              <a:alpha val="70000"/>
            </a:srgbClr>
          </a:solidFill>
        </p:spPr>
        <p:txBody>
          <a:bodyPr/>
          <a:lstStyle/>
          <a:p>
            <a:fld id="{841F31CF-268E-4CF6-8BAE-AFEE307DC6CB}" type="slidenum">
              <a:rPr lang="en-US" smtClean="0"/>
              <a:t>15</a:t>
            </a:fld>
            <a:endParaRPr lang="en-US"/>
          </a:p>
        </p:txBody>
      </p:sp>
      <p:pic>
        <p:nvPicPr>
          <p:cNvPr id="8" name="Picture 7" descr="Graphical user interface, table&#10;&#10;Description automatically generated">
            <a:extLst>
              <a:ext uri="{FF2B5EF4-FFF2-40B4-BE49-F238E27FC236}">
                <a16:creationId xmlns:a16="http://schemas.microsoft.com/office/drawing/2014/main" id="{1E9F5532-A986-461C-A9BA-913CCCACC8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6364" y="1902431"/>
            <a:ext cx="9044438" cy="4315489"/>
          </a:xfrm>
          <a:prstGeom prst="rect">
            <a:avLst/>
          </a:prstGeom>
        </p:spPr>
      </p:pic>
    </p:spTree>
    <p:extLst>
      <p:ext uri="{BB962C8B-B14F-4D97-AF65-F5344CB8AC3E}">
        <p14:creationId xmlns:p14="http://schemas.microsoft.com/office/powerpoint/2010/main" val="2709213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RELEASE &amp; PROMO </a:t>
            </a:r>
            <a:r>
              <a:rPr lang="en-US" dirty="0" err="1"/>
              <a:t>SCHEDUlE</a:t>
            </a:r>
            <a:endParaRPr lang="en-US" dirty="0"/>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16</a:t>
            </a:fld>
            <a:endParaRPr lang="en-US"/>
          </a:p>
        </p:txBody>
      </p:sp>
      <p:sp>
        <p:nvSpPr>
          <p:cNvPr id="4" name="TextBox 3">
            <a:extLst>
              <a:ext uri="{FF2B5EF4-FFF2-40B4-BE49-F238E27FC236}">
                <a16:creationId xmlns:a16="http://schemas.microsoft.com/office/drawing/2014/main" id="{48446C2C-76E9-4A9F-8D8B-73236FA83B10}"/>
              </a:ext>
            </a:extLst>
          </p:cNvPr>
          <p:cNvSpPr txBox="1"/>
          <p:nvPr/>
        </p:nvSpPr>
        <p:spPr>
          <a:xfrm>
            <a:off x="2652882" y="2305768"/>
            <a:ext cx="3038696" cy="3293209"/>
          </a:xfrm>
          <a:prstGeom prst="rect">
            <a:avLst/>
          </a:prstGeom>
          <a:noFill/>
        </p:spPr>
        <p:txBody>
          <a:bodyPr wrap="square" rtlCol="0">
            <a:spAutoFit/>
          </a:bodyPr>
          <a:lstStyle/>
          <a:p>
            <a:r>
              <a:rPr lang="en-US" sz="1600" dirty="0"/>
              <a:t>Jan: </a:t>
            </a:r>
            <a:r>
              <a:rPr lang="en-US" sz="1600" b="1" dirty="0">
                <a:solidFill>
                  <a:srgbClr val="00B050"/>
                </a:solidFill>
              </a:rPr>
              <a:t>release</a:t>
            </a:r>
          </a:p>
          <a:p>
            <a:r>
              <a:rPr lang="en-US" sz="1600" dirty="0"/>
              <a:t>Feb: $50/day</a:t>
            </a:r>
          </a:p>
          <a:p>
            <a:r>
              <a:rPr lang="en-US" sz="1600" dirty="0"/>
              <a:t>Mar: $50/day</a:t>
            </a:r>
          </a:p>
          <a:p>
            <a:r>
              <a:rPr lang="en-US" sz="1600" dirty="0"/>
              <a:t>Apr: $50/day</a:t>
            </a:r>
          </a:p>
          <a:p>
            <a:r>
              <a:rPr lang="en-US" sz="1600" dirty="0"/>
              <a:t>May: </a:t>
            </a:r>
            <a:r>
              <a:rPr lang="en-US" sz="1600" b="1" dirty="0">
                <a:solidFill>
                  <a:srgbClr val="00B050"/>
                </a:solidFill>
              </a:rPr>
              <a:t>release</a:t>
            </a:r>
          </a:p>
          <a:p>
            <a:r>
              <a:rPr lang="en-US" sz="1600" dirty="0"/>
              <a:t>Jun: $75/day</a:t>
            </a:r>
          </a:p>
          <a:p>
            <a:r>
              <a:rPr lang="en-US" sz="1600" dirty="0"/>
              <a:t>Jul: </a:t>
            </a:r>
            <a:r>
              <a:rPr lang="en-US" sz="1600" b="1" dirty="0">
                <a:solidFill>
                  <a:srgbClr val="00B050"/>
                </a:solidFill>
              </a:rPr>
              <a:t>release</a:t>
            </a:r>
          </a:p>
          <a:p>
            <a:r>
              <a:rPr lang="en-US" sz="1600" dirty="0"/>
              <a:t>Aug: $75/day</a:t>
            </a:r>
          </a:p>
          <a:p>
            <a:r>
              <a:rPr lang="en-US" sz="1600" dirty="0"/>
              <a:t>Sep: </a:t>
            </a:r>
            <a:r>
              <a:rPr lang="en-US" sz="1600" b="1" dirty="0">
                <a:solidFill>
                  <a:srgbClr val="FFC000"/>
                </a:solidFill>
              </a:rPr>
              <a:t>99c KCD</a:t>
            </a:r>
          </a:p>
          <a:p>
            <a:r>
              <a:rPr lang="en-US" sz="1600" dirty="0"/>
              <a:t>Oct: $75/day</a:t>
            </a:r>
          </a:p>
          <a:p>
            <a:r>
              <a:rPr lang="en-US" sz="1600" dirty="0"/>
              <a:t>Nov: $75/day</a:t>
            </a:r>
          </a:p>
          <a:p>
            <a:r>
              <a:rPr lang="en-US" sz="1600" dirty="0"/>
              <a:t>Dec: </a:t>
            </a:r>
            <a:r>
              <a:rPr lang="en-US" sz="1600" b="1" dirty="0">
                <a:solidFill>
                  <a:srgbClr val="00B050"/>
                </a:solidFill>
              </a:rPr>
              <a:t>release</a:t>
            </a:r>
          </a:p>
          <a:p>
            <a:pPr marL="742950" lvl="1" indent="-285750">
              <a:buFont typeface="Arial" panose="020B0604020202020204" pitchFamily="34" charset="0"/>
              <a:buChar char="•"/>
            </a:pPr>
            <a:endParaRPr lang="en-US" sz="1600" dirty="0"/>
          </a:p>
        </p:txBody>
      </p:sp>
      <p:sp>
        <p:nvSpPr>
          <p:cNvPr id="5" name="TextBox 4">
            <a:extLst>
              <a:ext uri="{FF2B5EF4-FFF2-40B4-BE49-F238E27FC236}">
                <a16:creationId xmlns:a16="http://schemas.microsoft.com/office/drawing/2014/main" id="{97650B60-7110-4002-84CE-497BE3B5CEB9}"/>
              </a:ext>
            </a:extLst>
          </p:cNvPr>
          <p:cNvSpPr txBox="1"/>
          <p:nvPr/>
        </p:nvSpPr>
        <p:spPr>
          <a:xfrm>
            <a:off x="7146228" y="2305769"/>
            <a:ext cx="5409117" cy="3293209"/>
          </a:xfrm>
          <a:prstGeom prst="rect">
            <a:avLst/>
          </a:prstGeom>
          <a:noFill/>
        </p:spPr>
        <p:txBody>
          <a:bodyPr wrap="square" rtlCol="0">
            <a:spAutoFit/>
          </a:bodyPr>
          <a:lstStyle/>
          <a:p>
            <a:r>
              <a:rPr lang="en-US" sz="1600" dirty="0"/>
              <a:t>Jan: </a:t>
            </a:r>
            <a:r>
              <a:rPr lang="en-US" sz="1600" b="1" dirty="0">
                <a:solidFill>
                  <a:srgbClr val="00B050"/>
                </a:solidFill>
              </a:rPr>
              <a:t>release</a:t>
            </a:r>
          </a:p>
          <a:p>
            <a:r>
              <a:rPr lang="en-US" sz="1600" dirty="0"/>
              <a:t>Feb: $50/day</a:t>
            </a:r>
          </a:p>
          <a:p>
            <a:r>
              <a:rPr lang="en-US" sz="1600" dirty="0"/>
              <a:t>Mar: </a:t>
            </a:r>
            <a:r>
              <a:rPr lang="en-US" sz="1600" b="1" dirty="0">
                <a:solidFill>
                  <a:srgbClr val="FFC000"/>
                </a:solidFill>
              </a:rPr>
              <a:t>box set</a:t>
            </a:r>
          </a:p>
          <a:p>
            <a:r>
              <a:rPr lang="en-US" sz="1600" dirty="0"/>
              <a:t>Apr: $75/day</a:t>
            </a:r>
          </a:p>
          <a:p>
            <a:r>
              <a:rPr lang="en-US" sz="1600" dirty="0"/>
              <a:t>May: </a:t>
            </a:r>
            <a:r>
              <a:rPr lang="en-US" sz="1600" b="1" dirty="0">
                <a:solidFill>
                  <a:srgbClr val="00B050"/>
                </a:solidFill>
              </a:rPr>
              <a:t>release</a:t>
            </a:r>
          </a:p>
          <a:p>
            <a:r>
              <a:rPr lang="en-US" sz="1600" dirty="0"/>
              <a:t>Jun: $75/day</a:t>
            </a:r>
          </a:p>
          <a:p>
            <a:r>
              <a:rPr lang="en-US" sz="1600" dirty="0"/>
              <a:t>Jul: </a:t>
            </a:r>
            <a:r>
              <a:rPr lang="en-US" sz="1600" b="1" dirty="0">
                <a:solidFill>
                  <a:srgbClr val="00B050"/>
                </a:solidFill>
              </a:rPr>
              <a:t>release</a:t>
            </a:r>
          </a:p>
          <a:p>
            <a:r>
              <a:rPr lang="en-US" sz="1600" dirty="0"/>
              <a:t>Aug: </a:t>
            </a:r>
            <a:r>
              <a:rPr lang="en-US" sz="1600" b="1" dirty="0" err="1">
                <a:solidFill>
                  <a:srgbClr val="FFC000"/>
                </a:solidFill>
              </a:rPr>
              <a:t>BookBub</a:t>
            </a:r>
            <a:r>
              <a:rPr lang="en-US" sz="1600" b="1" dirty="0">
                <a:solidFill>
                  <a:srgbClr val="FFC000"/>
                </a:solidFill>
              </a:rPr>
              <a:t> on box set</a:t>
            </a:r>
          </a:p>
          <a:p>
            <a:r>
              <a:rPr lang="en-US" sz="1600" dirty="0"/>
              <a:t>Sep: </a:t>
            </a:r>
            <a:r>
              <a:rPr lang="en-US" sz="1600" b="1" dirty="0">
                <a:solidFill>
                  <a:srgbClr val="FFC000"/>
                </a:solidFill>
              </a:rPr>
              <a:t>99c KCD</a:t>
            </a:r>
          </a:p>
          <a:p>
            <a:r>
              <a:rPr lang="en-US" sz="1600" dirty="0"/>
              <a:t>Oct: </a:t>
            </a:r>
            <a:r>
              <a:rPr lang="en-US" sz="1600" b="1" dirty="0">
                <a:solidFill>
                  <a:srgbClr val="FFC000"/>
                </a:solidFill>
              </a:rPr>
              <a:t>Prime Reading</a:t>
            </a:r>
          </a:p>
          <a:p>
            <a:r>
              <a:rPr lang="en-US" sz="1600" dirty="0"/>
              <a:t>Nov: scale to $100/day + </a:t>
            </a:r>
            <a:r>
              <a:rPr lang="en-US" sz="1600" b="1" dirty="0">
                <a:solidFill>
                  <a:srgbClr val="FFC000"/>
                </a:solidFill>
              </a:rPr>
              <a:t>Prime Reading continues</a:t>
            </a:r>
            <a:endParaRPr lang="en-US" sz="1600" dirty="0"/>
          </a:p>
          <a:p>
            <a:r>
              <a:rPr lang="en-US" sz="1600" dirty="0"/>
              <a:t>Dec: </a:t>
            </a:r>
            <a:r>
              <a:rPr lang="en-US" sz="1600" b="1" dirty="0">
                <a:solidFill>
                  <a:srgbClr val="00B050"/>
                </a:solidFill>
              </a:rPr>
              <a:t>release </a:t>
            </a:r>
            <a:r>
              <a:rPr lang="en-US" sz="1600" dirty="0"/>
              <a:t>+</a:t>
            </a:r>
            <a:r>
              <a:rPr lang="en-US" sz="1600" dirty="0">
                <a:solidFill>
                  <a:srgbClr val="00B050"/>
                </a:solidFill>
              </a:rPr>
              <a:t> </a:t>
            </a:r>
            <a:r>
              <a:rPr lang="en-US" sz="1600" b="1" dirty="0">
                <a:solidFill>
                  <a:srgbClr val="FFC000"/>
                </a:solidFill>
              </a:rPr>
              <a:t>Prime Reading continues</a:t>
            </a:r>
            <a:endParaRPr lang="en-US" sz="1600" dirty="0">
              <a:solidFill>
                <a:srgbClr val="00B050"/>
              </a:solidFill>
            </a:endParaRPr>
          </a:p>
          <a:p>
            <a:pPr marL="742950" lvl="1" indent="-285750">
              <a:buFont typeface="Arial" panose="020B0604020202020204" pitchFamily="34" charset="0"/>
              <a:buChar char="•"/>
            </a:pPr>
            <a:endParaRPr lang="en-US" sz="1600" dirty="0"/>
          </a:p>
        </p:txBody>
      </p:sp>
      <p:sp>
        <p:nvSpPr>
          <p:cNvPr id="6" name="Arrow: Right 5">
            <a:extLst>
              <a:ext uri="{FF2B5EF4-FFF2-40B4-BE49-F238E27FC236}">
                <a16:creationId xmlns:a16="http://schemas.microsoft.com/office/drawing/2014/main" id="{B7837203-08CA-4452-959B-7A44B12B95C9}"/>
              </a:ext>
            </a:extLst>
          </p:cNvPr>
          <p:cNvSpPr/>
          <p:nvPr/>
        </p:nvSpPr>
        <p:spPr>
          <a:xfrm>
            <a:off x="5245419" y="2309388"/>
            <a:ext cx="1281364" cy="72791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611EA2FD-6AAC-0810-B5A5-62EEEC75AFBA}"/>
              </a:ext>
            </a:extLst>
          </p:cNvPr>
          <p:cNvCxnSpPr/>
          <p:nvPr/>
        </p:nvCxnSpPr>
        <p:spPr>
          <a:xfrm>
            <a:off x="8572324" y="2549285"/>
            <a:ext cx="0" cy="861392"/>
          </a:xfrm>
          <a:prstGeom prst="line">
            <a:avLst/>
          </a:prstGeom>
          <a:ln>
            <a:solidFill>
              <a:srgbClr val="00B050"/>
            </a:solidFill>
          </a:ln>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C7C303B7-1811-0B9A-459F-F38575BD9E31}"/>
              </a:ext>
            </a:extLst>
          </p:cNvPr>
          <p:cNvCxnSpPr>
            <a:cxnSpLocks/>
          </p:cNvCxnSpPr>
          <p:nvPr/>
        </p:nvCxnSpPr>
        <p:spPr>
          <a:xfrm>
            <a:off x="7040304" y="3952374"/>
            <a:ext cx="0" cy="1305426"/>
          </a:xfrm>
          <a:prstGeom prst="line">
            <a:avLst/>
          </a:prstGeom>
          <a:ln>
            <a:solidFill>
              <a:srgbClr val="00B050"/>
            </a:solidFill>
          </a:ln>
        </p:spPr>
        <p:style>
          <a:lnRef idx="3">
            <a:schemeClr val="accent1"/>
          </a:lnRef>
          <a:fillRef idx="0">
            <a:schemeClr val="accent1"/>
          </a:fillRef>
          <a:effectRef idx="2">
            <a:schemeClr val="accent1"/>
          </a:effectRef>
          <a:fontRef idx="minor">
            <a:schemeClr val="tx1"/>
          </a:fontRef>
        </p:style>
      </p:cxnSp>
      <p:sp>
        <p:nvSpPr>
          <p:cNvPr id="10" name="TextBox 9">
            <a:extLst>
              <a:ext uri="{FF2B5EF4-FFF2-40B4-BE49-F238E27FC236}">
                <a16:creationId xmlns:a16="http://schemas.microsoft.com/office/drawing/2014/main" id="{DABD18A1-C350-7B15-30BF-2561DF84C4A7}"/>
              </a:ext>
            </a:extLst>
          </p:cNvPr>
          <p:cNvSpPr txBox="1"/>
          <p:nvPr/>
        </p:nvSpPr>
        <p:spPr>
          <a:xfrm>
            <a:off x="8700159" y="2767931"/>
            <a:ext cx="2058763" cy="369332"/>
          </a:xfrm>
          <a:prstGeom prst="rect">
            <a:avLst/>
          </a:prstGeom>
          <a:noFill/>
        </p:spPr>
        <p:txBody>
          <a:bodyPr wrap="square" rtlCol="0">
            <a:spAutoFit/>
          </a:bodyPr>
          <a:lstStyle/>
          <a:p>
            <a:r>
              <a:rPr lang="en-US" sz="1200" b="1" dirty="0"/>
              <a:t>BRIDGING w/ BOX SET</a:t>
            </a:r>
            <a:r>
              <a:rPr lang="en-US" dirty="0"/>
              <a:t> </a:t>
            </a:r>
          </a:p>
        </p:txBody>
      </p:sp>
      <p:sp>
        <p:nvSpPr>
          <p:cNvPr id="11" name="TextBox 10">
            <a:extLst>
              <a:ext uri="{FF2B5EF4-FFF2-40B4-BE49-F238E27FC236}">
                <a16:creationId xmlns:a16="http://schemas.microsoft.com/office/drawing/2014/main" id="{03BC7223-CE01-2759-D255-F58EE67E9FD4}"/>
              </a:ext>
            </a:extLst>
          </p:cNvPr>
          <p:cNvSpPr txBox="1"/>
          <p:nvPr/>
        </p:nvSpPr>
        <p:spPr>
          <a:xfrm>
            <a:off x="5125687" y="4192862"/>
            <a:ext cx="2058763" cy="1015663"/>
          </a:xfrm>
          <a:prstGeom prst="rect">
            <a:avLst/>
          </a:prstGeom>
          <a:noFill/>
        </p:spPr>
        <p:txBody>
          <a:bodyPr wrap="square" rtlCol="0">
            <a:spAutoFit/>
          </a:bodyPr>
          <a:lstStyle/>
          <a:p>
            <a:r>
              <a:rPr lang="en-US" sz="1000" b="1" dirty="0"/>
              <a:t>BACK TO BACK PROMOS / RELEASES BUILD MOMENTUM RAPIDLY</a:t>
            </a:r>
          </a:p>
          <a:p>
            <a:endParaRPr lang="en-US" sz="1000" b="1" dirty="0"/>
          </a:p>
          <a:p>
            <a:r>
              <a:rPr lang="en-US" sz="1000" b="1" dirty="0"/>
              <a:t>(LOOK FOR THESE OPPORTUNITIES)</a:t>
            </a:r>
            <a:endParaRPr lang="en-US" sz="1000" dirty="0"/>
          </a:p>
        </p:txBody>
      </p:sp>
      <p:sp>
        <p:nvSpPr>
          <p:cNvPr id="14" name="TextBox 13">
            <a:extLst>
              <a:ext uri="{FF2B5EF4-FFF2-40B4-BE49-F238E27FC236}">
                <a16:creationId xmlns:a16="http://schemas.microsoft.com/office/drawing/2014/main" id="{B1793ABE-6C42-E184-FFC8-866D2D1BFCDF}"/>
              </a:ext>
            </a:extLst>
          </p:cNvPr>
          <p:cNvSpPr txBox="1"/>
          <p:nvPr/>
        </p:nvSpPr>
        <p:spPr>
          <a:xfrm>
            <a:off x="2702653" y="5987087"/>
            <a:ext cx="6786694" cy="461665"/>
          </a:xfrm>
          <a:prstGeom prst="rect">
            <a:avLst/>
          </a:prstGeom>
          <a:noFill/>
        </p:spPr>
        <p:txBody>
          <a:bodyPr wrap="square" rtlCol="0">
            <a:spAutoFit/>
          </a:bodyPr>
          <a:lstStyle/>
          <a:p>
            <a:r>
              <a:rPr lang="en-US" sz="1200" b="1" dirty="0"/>
              <a:t>NOTE</a:t>
            </a:r>
            <a:r>
              <a:rPr lang="en-US" sz="1200" dirty="0"/>
              <a:t>: you’re usually keeping the backlist ads on during release / promo months (if they’re effective). So any money for the launch / promo would be in addition to what you’re already spending on ads.</a:t>
            </a:r>
            <a:endParaRPr lang="en-US" dirty="0"/>
          </a:p>
        </p:txBody>
      </p:sp>
      <p:sp>
        <p:nvSpPr>
          <p:cNvPr id="15" name="TextBox 14">
            <a:extLst>
              <a:ext uri="{FF2B5EF4-FFF2-40B4-BE49-F238E27FC236}">
                <a16:creationId xmlns:a16="http://schemas.microsoft.com/office/drawing/2014/main" id="{B47039FD-B52B-1B41-049A-821B288A5E89}"/>
              </a:ext>
            </a:extLst>
          </p:cNvPr>
          <p:cNvSpPr txBox="1"/>
          <p:nvPr/>
        </p:nvSpPr>
        <p:spPr>
          <a:xfrm>
            <a:off x="3123759" y="5620914"/>
            <a:ext cx="6786694" cy="276999"/>
          </a:xfrm>
          <a:prstGeom prst="rect">
            <a:avLst/>
          </a:prstGeom>
          <a:noFill/>
        </p:spPr>
        <p:txBody>
          <a:bodyPr wrap="square" rtlCol="0">
            <a:spAutoFit/>
          </a:bodyPr>
          <a:lstStyle/>
          <a:p>
            <a:r>
              <a:rPr lang="en-US" sz="1200" b="1" dirty="0"/>
              <a:t>AIM</a:t>
            </a:r>
            <a:r>
              <a:rPr lang="en-US" sz="1200" dirty="0"/>
              <a:t>: promo or launch every other month; can turbocharge results by doing one per month.</a:t>
            </a:r>
            <a:endParaRPr lang="en-US" dirty="0"/>
          </a:p>
        </p:txBody>
      </p:sp>
    </p:spTree>
    <p:extLst>
      <p:ext uri="{BB962C8B-B14F-4D97-AF65-F5344CB8AC3E}">
        <p14:creationId xmlns:p14="http://schemas.microsoft.com/office/powerpoint/2010/main" val="1570464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EDB5E-2024-4D7F-867A-346E23A85C4D}"/>
              </a:ext>
            </a:extLst>
          </p:cNvPr>
          <p:cNvSpPr>
            <a:spLocks noGrp="1"/>
          </p:cNvSpPr>
          <p:nvPr>
            <p:ph type="title"/>
          </p:nvPr>
        </p:nvSpPr>
        <p:spPr/>
        <p:txBody>
          <a:bodyPr>
            <a:normAutofit/>
          </a:bodyPr>
          <a:lstStyle/>
          <a:p>
            <a:r>
              <a:rPr lang="en-US" dirty="0"/>
              <a:t>ADAPTING (UNIVERSAL PRINCIPLES / IDEAS)</a:t>
            </a:r>
          </a:p>
        </p:txBody>
      </p:sp>
      <p:sp>
        <p:nvSpPr>
          <p:cNvPr id="3" name="Slide Number Placeholder 2">
            <a:extLst>
              <a:ext uri="{FF2B5EF4-FFF2-40B4-BE49-F238E27FC236}">
                <a16:creationId xmlns:a16="http://schemas.microsoft.com/office/drawing/2014/main" id="{5394D3D5-F88D-493D-9751-5BB0471B0CF9}"/>
              </a:ext>
            </a:extLst>
          </p:cNvPr>
          <p:cNvSpPr>
            <a:spLocks noGrp="1"/>
          </p:cNvSpPr>
          <p:nvPr>
            <p:ph type="sldNum" sz="quarter" idx="12"/>
          </p:nvPr>
        </p:nvSpPr>
        <p:spPr>
          <a:solidFill>
            <a:srgbClr val="0070C0">
              <a:alpha val="70000"/>
            </a:srgbClr>
          </a:solidFill>
        </p:spPr>
        <p:txBody>
          <a:bodyPr/>
          <a:lstStyle/>
          <a:p>
            <a:fld id="{841F31CF-268E-4CF6-8BAE-AFEE307DC6CB}" type="slidenum">
              <a:rPr lang="en-US" smtClean="0"/>
              <a:t>17</a:t>
            </a:fld>
            <a:endParaRPr lang="en-US"/>
          </a:p>
        </p:txBody>
      </p:sp>
      <p:sp>
        <p:nvSpPr>
          <p:cNvPr id="5" name="TextBox 4">
            <a:extLst>
              <a:ext uri="{FF2B5EF4-FFF2-40B4-BE49-F238E27FC236}">
                <a16:creationId xmlns:a16="http://schemas.microsoft.com/office/drawing/2014/main" id="{678C0BC5-9D5D-4D25-9688-CCF27892D8DD}"/>
              </a:ext>
            </a:extLst>
          </p:cNvPr>
          <p:cNvSpPr txBox="1"/>
          <p:nvPr/>
        </p:nvSpPr>
        <p:spPr>
          <a:xfrm>
            <a:off x="2050662" y="2008623"/>
            <a:ext cx="7729728" cy="4893647"/>
          </a:xfrm>
          <a:prstGeom prst="rect">
            <a:avLst/>
          </a:prstGeom>
          <a:noFill/>
        </p:spPr>
        <p:txBody>
          <a:bodyPr wrap="square" rtlCol="0">
            <a:spAutoFit/>
          </a:bodyPr>
          <a:lstStyle/>
          <a:p>
            <a:pPr marL="742950" lvl="1" indent="-285750">
              <a:buFont typeface="Arial" panose="020B0604020202020204" pitchFamily="34" charset="0"/>
              <a:buChar char="•"/>
            </a:pPr>
            <a:r>
              <a:rPr lang="en-US" sz="1300" dirty="0"/>
              <a:t>If you’re wide / not using a ton of paid advertising etc. most of these principles and ideas still apply.</a:t>
            </a:r>
          </a:p>
          <a:p>
            <a:pPr marL="742950" lvl="1" indent="-285750">
              <a:buFont typeface="Arial" panose="020B0604020202020204" pitchFamily="34" charset="0"/>
              <a:buChar char="•"/>
            </a:pPr>
            <a:r>
              <a:rPr lang="en-US" sz="1300" b="1" dirty="0"/>
              <a:t>PRINCIPLES</a:t>
            </a:r>
          </a:p>
          <a:p>
            <a:pPr marL="1200150" lvl="2" indent="-285750">
              <a:buFont typeface="Arial" panose="020B0604020202020204" pitchFamily="34" charset="0"/>
              <a:buChar char="•"/>
            </a:pPr>
            <a:r>
              <a:rPr lang="en-US" sz="1300" dirty="0"/>
              <a:t>A strategy will help focus your actions toward the same objective.</a:t>
            </a:r>
          </a:p>
          <a:p>
            <a:pPr marL="1200150" lvl="2" indent="-285750">
              <a:buFont typeface="Arial" panose="020B0604020202020204" pitchFamily="34" charset="0"/>
              <a:buChar char="•"/>
            </a:pPr>
            <a:r>
              <a:rPr lang="en-US" sz="1300" dirty="0"/>
              <a:t>Be consistent with production / the marketing tactics you use.</a:t>
            </a:r>
          </a:p>
          <a:p>
            <a:pPr marL="1200150" lvl="2" indent="-285750">
              <a:buFont typeface="Arial" panose="020B0604020202020204" pitchFamily="34" charset="0"/>
              <a:buChar char="•"/>
            </a:pPr>
            <a:r>
              <a:rPr lang="en-US" sz="1300" dirty="0"/>
              <a:t>Once you have a good product, find ways to get it in as many people’s hands as possible (builds newsletter, fanbase, and word of mouth) [using KCDs / Prime Reading here, but a variety of other things]</a:t>
            </a:r>
          </a:p>
          <a:p>
            <a:pPr marL="742950" lvl="1" indent="-285750">
              <a:buFont typeface="Arial" panose="020B0604020202020204" pitchFamily="34" charset="0"/>
              <a:buChar char="•"/>
            </a:pPr>
            <a:r>
              <a:rPr lang="en-US" sz="1300" b="1" dirty="0"/>
              <a:t>RELEASES</a:t>
            </a:r>
            <a:r>
              <a:rPr lang="en-US" sz="1300" dirty="0"/>
              <a:t>: write 4+ full-length (40k+ word books) a year in a series; focus on one series (so long as it’s showing signs of life), start to see royalties accelerate around Books 6 / 7 / 8 </a:t>
            </a:r>
          </a:p>
          <a:p>
            <a:pPr marL="742950" lvl="1" indent="-285750">
              <a:buFont typeface="Arial" panose="020B0604020202020204" pitchFamily="34" charset="0"/>
              <a:buChar char="•"/>
            </a:pPr>
            <a:r>
              <a:rPr lang="en-US" sz="1300" b="1" dirty="0"/>
              <a:t>TWO LEVER STRATEGY</a:t>
            </a:r>
            <a:r>
              <a:rPr lang="en-US" sz="1300" dirty="0"/>
              <a:t>: push launches / promos strategically, then sustain momentum via backlist ads + catalog optimization and using smaller promos / box sets to bridge royalty / momentum dips. Promo / launch every other month (turbocharge by doing every month).</a:t>
            </a:r>
          </a:p>
          <a:p>
            <a:pPr marL="742950" lvl="1" indent="-285750">
              <a:buFont typeface="Arial" panose="020B0604020202020204" pitchFamily="34" charset="0"/>
              <a:buChar char="•"/>
            </a:pPr>
            <a:r>
              <a:rPr lang="en-US" sz="1300" b="1" dirty="0"/>
              <a:t>TRAFFIC</a:t>
            </a:r>
            <a:r>
              <a:rPr lang="en-US" sz="1300" dirty="0"/>
              <a:t>: focus on 1 – 2 main sources to start. Promo sites / </a:t>
            </a:r>
            <a:r>
              <a:rPr lang="en-US" sz="1300" dirty="0" err="1"/>
              <a:t>BookBub</a:t>
            </a:r>
            <a:r>
              <a:rPr lang="en-US" sz="1300" dirty="0"/>
              <a:t> + either Facebook or Amazon (learn one ad platform at a time).</a:t>
            </a:r>
          </a:p>
          <a:p>
            <a:pPr marL="742950" lvl="1" indent="-285750">
              <a:buFont typeface="Arial" panose="020B0604020202020204" pitchFamily="34" charset="0"/>
              <a:buChar char="•"/>
            </a:pPr>
            <a:r>
              <a:rPr lang="en-US" sz="1300" b="1" dirty="0"/>
              <a:t>TESTING</a:t>
            </a:r>
            <a:r>
              <a:rPr lang="en-US" sz="1300" dirty="0"/>
              <a:t>: blurbs / covers (for Book 1)</a:t>
            </a:r>
          </a:p>
          <a:p>
            <a:pPr marL="742950" lvl="1" indent="-285750">
              <a:buFont typeface="Arial" panose="020B0604020202020204" pitchFamily="34" charset="0"/>
              <a:buChar char="•"/>
            </a:pPr>
            <a:r>
              <a:rPr lang="en-US" sz="1300" b="1" dirty="0"/>
              <a:t>PRICING</a:t>
            </a:r>
            <a:r>
              <a:rPr lang="en-US" sz="1300" dirty="0"/>
              <a:t>: $2.99 (B1) / $3.99 (B2) / $3.99 (B3) / $4.99+ (B4 onward)</a:t>
            </a:r>
          </a:p>
          <a:p>
            <a:pPr marL="742950" lvl="1" indent="-285750">
              <a:buFont typeface="Arial" panose="020B0604020202020204" pitchFamily="34" charset="0"/>
              <a:buChar char="•"/>
            </a:pPr>
            <a:r>
              <a:rPr lang="en-US" sz="1300" b="1" dirty="0"/>
              <a:t>NEWSLETTER</a:t>
            </a:r>
            <a:r>
              <a:rPr lang="en-US" sz="1300" dirty="0"/>
              <a:t>: weekly or monthly, build with a novella / epilogue or bonus scene sign-up link in front + back matter</a:t>
            </a:r>
          </a:p>
          <a:p>
            <a:pPr marL="742950" lvl="1" indent="-285750">
              <a:buFont typeface="Arial" panose="020B0604020202020204" pitchFamily="34" charset="0"/>
              <a:buChar char="•"/>
            </a:pPr>
            <a:r>
              <a:rPr lang="en-US" sz="1300" b="1" dirty="0"/>
              <a:t>BOOKBUB</a:t>
            </a:r>
            <a:r>
              <a:rPr lang="en-US" sz="1300" dirty="0"/>
              <a:t>: submit consistently (more likely to get this wide)</a:t>
            </a:r>
          </a:p>
          <a:p>
            <a:pPr marL="742950" lvl="1" indent="-285750">
              <a:buFont typeface="Arial" panose="020B0604020202020204" pitchFamily="34" charset="0"/>
              <a:buChar char="•"/>
            </a:pPr>
            <a:r>
              <a:rPr lang="en-US" sz="1300" b="1" dirty="0"/>
              <a:t>TRACKING</a:t>
            </a:r>
            <a:r>
              <a:rPr lang="en-US" sz="1300" dirty="0"/>
              <a:t>: monthly royalties and expenses (accounting) + organic newsletter subscribers / weekly (ads) [can be daily]</a:t>
            </a:r>
          </a:p>
          <a:p>
            <a:pPr marL="742950" lvl="1" indent="-285750">
              <a:buFont typeface="Arial" panose="020B0604020202020204" pitchFamily="34" charset="0"/>
              <a:buChar char="•"/>
            </a:pPr>
            <a:r>
              <a:rPr lang="en-US" sz="1300" b="1" dirty="0"/>
              <a:t>TACTICS</a:t>
            </a:r>
            <a:r>
              <a:rPr lang="en-US" sz="1300" dirty="0"/>
              <a:t>: look for ways to leverage retailer tools / merchandising (other retailers have special promotional options as well)</a:t>
            </a:r>
          </a:p>
          <a:p>
            <a:pPr marL="742950" lvl="1" indent="-285750">
              <a:buFont typeface="Arial" panose="020B0604020202020204" pitchFamily="34" charset="0"/>
              <a:buChar char="•"/>
            </a:pPr>
            <a:endParaRPr lang="en-US" sz="1300" dirty="0"/>
          </a:p>
        </p:txBody>
      </p:sp>
    </p:spTree>
    <p:extLst>
      <p:ext uri="{BB962C8B-B14F-4D97-AF65-F5344CB8AC3E}">
        <p14:creationId xmlns:p14="http://schemas.microsoft.com/office/powerpoint/2010/main" val="1567035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END</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18</a:t>
            </a:fld>
            <a:endParaRPr lang="en-US"/>
          </a:p>
        </p:txBody>
      </p:sp>
    </p:spTree>
    <p:extLst>
      <p:ext uri="{BB962C8B-B14F-4D97-AF65-F5344CB8AC3E}">
        <p14:creationId xmlns:p14="http://schemas.microsoft.com/office/powerpoint/2010/main" val="3126774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OVERVIEW</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2</a:t>
            </a:fld>
            <a:endParaRPr lang="en-US"/>
          </a:p>
        </p:txBody>
      </p:sp>
      <p:sp>
        <p:nvSpPr>
          <p:cNvPr id="4" name="TextBox 3">
            <a:extLst>
              <a:ext uri="{FF2B5EF4-FFF2-40B4-BE49-F238E27FC236}">
                <a16:creationId xmlns:a16="http://schemas.microsoft.com/office/drawing/2014/main" id="{48446C2C-76E9-4A9F-8D8B-73236FA83B10}"/>
              </a:ext>
            </a:extLst>
          </p:cNvPr>
          <p:cNvSpPr txBox="1"/>
          <p:nvPr/>
        </p:nvSpPr>
        <p:spPr>
          <a:xfrm>
            <a:off x="2231136" y="2034073"/>
            <a:ext cx="7729728" cy="2031325"/>
          </a:xfrm>
          <a:prstGeom prst="rect">
            <a:avLst/>
          </a:prstGeom>
          <a:noFill/>
        </p:spPr>
        <p:txBody>
          <a:bodyPr wrap="square" rtlCol="0">
            <a:spAutoFit/>
          </a:bodyPr>
          <a:lstStyle/>
          <a:p>
            <a:pPr marL="285750" indent="-285750">
              <a:buFont typeface="Arial" panose="020B0604020202020204" pitchFamily="34" charset="0"/>
              <a:buChar char="•"/>
            </a:pPr>
            <a:r>
              <a:rPr lang="en-US" b="1" dirty="0"/>
              <a:t>ACTUAL STRATEGY</a:t>
            </a:r>
            <a:r>
              <a:rPr lang="en-US" dirty="0"/>
              <a:t>: I have personally used this marketing strategy to help multiple clients build to six figures.</a:t>
            </a:r>
          </a:p>
          <a:p>
            <a:pPr marL="742950" lvl="1" indent="-285750">
              <a:buFont typeface="Arial" panose="020B0604020202020204" pitchFamily="34" charset="0"/>
              <a:buChar char="•"/>
            </a:pPr>
            <a:r>
              <a:rPr lang="en-US" dirty="0"/>
              <a:t>Simple</a:t>
            </a:r>
          </a:p>
          <a:p>
            <a:pPr marL="742950" lvl="1" indent="-285750">
              <a:buFont typeface="Arial" panose="020B0604020202020204" pitchFamily="34" charset="0"/>
              <a:buChar char="•"/>
            </a:pPr>
            <a:r>
              <a:rPr lang="en-US" dirty="0"/>
              <a:t>Kindle Unlimited only; can take principles / ideas, but relies on things like Prime + Kindle Countdown Deals</a:t>
            </a:r>
          </a:p>
          <a:p>
            <a:pPr marL="742950" lvl="1" indent="-285750">
              <a:buFont typeface="Arial" panose="020B0604020202020204" pitchFamily="34" charset="0"/>
              <a:buChar char="•"/>
            </a:pPr>
            <a:r>
              <a:rPr lang="en-US" dirty="0"/>
              <a:t>If paid advertising isn’t a strength, this probably isn’t going to work</a:t>
            </a:r>
          </a:p>
          <a:p>
            <a:pPr marL="742950" lvl="1" indent="-285750">
              <a:buFont typeface="Arial" panose="020B0604020202020204" pitchFamily="34" charset="0"/>
              <a:buChar char="•"/>
            </a:pPr>
            <a:r>
              <a:rPr lang="en-US" dirty="0"/>
              <a:t>Can do social media, but not required</a:t>
            </a:r>
            <a:endParaRPr lang="en-US" b="1" dirty="0"/>
          </a:p>
        </p:txBody>
      </p:sp>
    </p:spTree>
    <p:extLst>
      <p:ext uri="{BB962C8B-B14F-4D97-AF65-F5344CB8AC3E}">
        <p14:creationId xmlns:p14="http://schemas.microsoft.com/office/powerpoint/2010/main" val="3297859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STRATEGY</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3</a:t>
            </a:fld>
            <a:endParaRPr lang="en-US"/>
          </a:p>
        </p:txBody>
      </p:sp>
      <p:sp>
        <p:nvSpPr>
          <p:cNvPr id="4" name="TextBox 3">
            <a:extLst>
              <a:ext uri="{FF2B5EF4-FFF2-40B4-BE49-F238E27FC236}">
                <a16:creationId xmlns:a16="http://schemas.microsoft.com/office/drawing/2014/main" id="{48446C2C-76E9-4A9F-8D8B-73236FA83B10}"/>
              </a:ext>
            </a:extLst>
          </p:cNvPr>
          <p:cNvSpPr txBox="1"/>
          <p:nvPr/>
        </p:nvSpPr>
        <p:spPr>
          <a:xfrm>
            <a:off x="2231136" y="2034073"/>
            <a:ext cx="7729728" cy="2585323"/>
          </a:xfrm>
          <a:prstGeom prst="rect">
            <a:avLst/>
          </a:prstGeom>
          <a:noFill/>
        </p:spPr>
        <p:txBody>
          <a:bodyPr wrap="square" rtlCol="0">
            <a:spAutoFit/>
          </a:bodyPr>
          <a:lstStyle/>
          <a:p>
            <a:pPr marL="285750" indent="-285750">
              <a:buFont typeface="Arial" panose="020B0604020202020204" pitchFamily="34" charset="0"/>
              <a:buChar char="•"/>
            </a:pPr>
            <a:r>
              <a:rPr lang="en-US" b="1" dirty="0"/>
              <a:t>STRATEGY</a:t>
            </a:r>
            <a:r>
              <a:rPr lang="en-US" dirty="0"/>
              <a:t>: a set of cohesive tactics (</a:t>
            </a:r>
            <a:r>
              <a:rPr lang="en-US" b="1" dirty="0"/>
              <a:t>action items</a:t>
            </a:r>
            <a:r>
              <a:rPr lang="en-US" dirty="0"/>
              <a:t>) all pulling toward the same core objective.</a:t>
            </a:r>
          </a:p>
          <a:p>
            <a:pPr marL="742950" lvl="1" indent="-285750">
              <a:buFont typeface="Arial" panose="020B0604020202020204" pitchFamily="34" charset="0"/>
              <a:buChar char="•"/>
            </a:pPr>
            <a:r>
              <a:rPr lang="en-US" dirty="0"/>
              <a:t>Gives you structure (North Star) for when things get rocky.</a:t>
            </a:r>
          </a:p>
          <a:p>
            <a:pPr marL="742950" lvl="1" indent="-285750">
              <a:buFont typeface="Arial" panose="020B0604020202020204" pitchFamily="34" charset="0"/>
              <a:buChar char="•"/>
            </a:pPr>
            <a:r>
              <a:rPr lang="en-US" dirty="0"/>
              <a:t>I use the analogy of a sled dog team.</a:t>
            </a:r>
          </a:p>
          <a:p>
            <a:pPr marL="742950" lvl="1" indent="-285750">
              <a:buFont typeface="Arial" panose="020B0604020202020204" pitchFamily="34" charset="0"/>
              <a:buChar char="•"/>
            </a:pPr>
            <a:r>
              <a:rPr lang="en-US" dirty="0"/>
              <a:t>If half the dogs are distracted / not pulling their weight, progress slows.</a:t>
            </a:r>
          </a:p>
          <a:p>
            <a:pPr marL="742950" lvl="1" indent="-285750">
              <a:buFont typeface="Arial" panose="020B0604020202020204" pitchFamily="34" charset="0"/>
              <a:buChar char="•"/>
            </a:pPr>
            <a:r>
              <a:rPr lang="en-US" dirty="0"/>
              <a:t>If half the dogs are pulling in the wrong direction, you stall out and die of exposure (give up).</a:t>
            </a:r>
          </a:p>
          <a:p>
            <a:pPr marL="742950" lvl="1" indent="-285750">
              <a:buFont typeface="Arial" panose="020B0604020202020204" pitchFamily="34" charset="0"/>
              <a:buChar char="•"/>
            </a:pPr>
            <a:r>
              <a:rPr lang="en-US" dirty="0"/>
              <a:t>This isn’t about having </a:t>
            </a:r>
            <a:r>
              <a:rPr lang="en-US" i="1" dirty="0"/>
              <a:t>more </a:t>
            </a:r>
            <a:r>
              <a:rPr lang="en-US" dirty="0"/>
              <a:t>dogs, it’s about whatever dogs (actions) you’re taking all pulling toward the same destination. </a:t>
            </a:r>
          </a:p>
        </p:txBody>
      </p:sp>
    </p:spTree>
    <p:extLst>
      <p:ext uri="{BB962C8B-B14F-4D97-AF65-F5344CB8AC3E}">
        <p14:creationId xmlns:p14="http://schemas.microsoft.com/office/powerpoint/2010/main" val="2117959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STRATEGY COMPONENTS</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4</a:t>
            </a:fld>
            <a:endParaRPr lang="en-US"/>
          </a:p>
        </p:txBody>
      </p:sp>
      <p:sp>
        <p:nvSpPr>
          <p:cNvPr id="4" name="TextBox 3">
            <a:extLst>
              <a:ext uri="{FF2B5EF4-FFF2-40B4-BE49-F238E27FC236}">
                <a16:creationId xmlns:a16="http://schemas.microsoft.com/office/drawing/2014/main" id="{48446C2C-76E9-4A9F-8D8B-73236FA83B10}"/>
              </a:ext>
            </a:extLst>
          </p:cNvPr>
          <p:cNvSpPr txBox="1"/>
          <p:nvPr/>
        </p:nvSpPr>
        <p:spPr>
          <a:xfrm>
            <a:off x="2231136" y="1907742"/>
            <a:ext cx="7729728" cy="5755422"/>
          </a:xfrm>
          <a:prstGeom prst="rect">
            <a:avLst/>
          </a:prstGeom>
          <a:noFill/>
        </p:spPr>
        <p:txBody>
          <a:bodyPr wrap="square" rtlCol="0">
            <a:spAutoFit/>
          </a:bodyPr>
          <a:lstStyle/>
          <a:p>
            <a:pPr marL="342900" indent="-342900">
              <a:buFont typeface="+mj-lt"/>
              <a:buAutoNum type="arabicPeriod"/>
            </a:pPr>
            <a:r>
              <a:rPr lang="en-US" sz="1600" b="1" dirty="0"/>
              <a:t>CORE OBJECTIVE</a:t>
            </a:r>
            <a:r>
              <a:rPr lang="en-US" sz="1600" dirty="0"/>
              <a:t>: make six figures</a:t>
            </a:r>
          </a:p>
          <a:p>
            <a:pPr marL="342900" indent="-342900">
              <a:buFont typeface="+mj-lt"/>
              <a:buAutoNum type="arabicPeriod"/>
            </a:pPr>
            <a:r>
              <a:rPr lang="en-US" sz="1600" b="1" dirty="0"/>
              <a:t>STRENGTHS</a:t>
            </a:r>
            <a:r>
              <a:rPr lang="en-US" sz="1600" dirty="0"/>
              <a:t>: ads, launching / promos, analysis</a:t>
            </a:r>
          </a:p>
          <a:p>
            <a:pPr marL="342900" indent="-342900">
              <a:buFont typeface="+mj-lt"/>
              <a:buAutoNum type="arabicPeriod"/>
            </a:pPr>
            <a:r>
              <a:rPr lang="en-US" sz="1600" b="1" dirty="0"/>
              <a:t>WIDE / KU</a:t>
            </a:r>
            <a:r>
              <a:rPr lang="en-US" sz="1600" dirty="0"/>
              <a:t>: Kindle Unlimited</a:t>
            </a:r>
            <a:endParaRPr lang="en-US" sz="1600" b="1" dirty="0"/>
          </a:p>
          <a:p>
            <a:pPr marL="342900" indent="-342900">
              <a:buFont typeface="+mj-lt"/>
              <a:buAutoNum type="arabicPeriod"/>
            </a:pPr>
            <a:r>
              <a:rPr lang="en-US" sz="1600" b="1" dirty="0"/>
              <a:t>RELEASES</a:t>
            </a:r>
            <a:r>
              <a:rPr lang="en-US" sz="1600" dirty="0"/>
              <a:t>: 4+ 40,000+ word full-length novels in a single series. Start seeing scalability with the ads / revenue going up at Books 6 / 7 / 8.</a:t>
            </a:r>
          </a:p>
          <a:p>
            <a:pPr marL="342900" indent="-342900">
              <a:buFont typeface="+mj-lt"/>
              <a:buAutoNum type="arabicPeriod"/>
            </a:pPr>
            <a:r>
              <a:rPr lang="en-US" sz="1600" b="1" dirty="0"/>
              <a:t>TRAFFIC SOURCES</a:t>
            </a:r>
            <a:r>
              <a:rPr lang="en-US" sz="1600" dirty="0"/>
              <a:t>: 1 – 2 main traffic sources. Probably be focusing on promo sites + one ad platform (Facebook or Amazon), but could throw in a social media site (TikTok).</a:t>
            </a:r>
          </a:p>
          <a:p>
            <a:pPr marL="800100" lvl="1" indent="-342900">
              <a:buFont typeface="Arial" panose="020B0604020202020204" pitchFamily="34" charset="0"/>
              <a:buChar char="•"/>
            </a:pPr>
            <a:r>
              <a:rPr lang="en-US" sz="1600" dirty="0"/>
              <a:t>Submit consistently to </a:t>
            </a:r>
            <a:r>
              <a:rPr lang="en-US" sz="1600" dirty="0" err="1"/>
              <a:t>BookBub</a:t>
            </a:r>
            <a:r>
              <a:rPr lang="en-US" sz="1600" dirty="0"/>
              <a:t> as often as eligible. </a:t>
            </a:r>
          </a:p>
          <a:p>
            <a:pPr marL="800100" lvl="1" indent="-342900">
              <a:buFont typeface="Arial" panose="020B0604020202020204" pitchFamily="34" charset="0"/>
              <a:buChar char="•"/>
            </a:pPr>
            <a:r>
              <a:rPr lang="en-US" sz="1600" dirty="0"/>
              <a:t>Can submit for 99c, then free right away w/o waiting.</a:t>
            </a:r>
          </a:p>
          <a:p>
            <a:pPr marL="342900" indent="-342900">
              <a:buFont typeface="+mj-lt"/>
              <a:buAutoNum type="arabicPeriod"/>
            </a:pPr>
            <a:r>
              <a:rPr lang="en-US" sz="1600" b="1" dirty="0"/>
              <a:t>TACTICS</a:t>
            </a:r>
            <a:r>
              <a:rPr lang="en-US" sz="1600" dirty="0"/>
              <a:t>: Kindle Countdown Deals / Prime Reading</a:t>
            </a:r>
          </a:p>
          <a:p>
            <a:pPr marL="342900" indent="-342900">
              <a:buFont typeface="+mj-lt"/>
              <a:buAutoNum type="arabicPeriod"/>
            </a:pPr>
            <a:r>
              <a:rPr lang="en-US" sz="1600" b="1" dirty="0"/>
              <a:t>TESTING</a:t>
            </a:r>
            <a:r>
              <a:rPr lang="en-US" sz="1600" dirty="0"/>
              <a:t>: test blurbs / covers to improve packaging. </a:t>
            </a:r>
          </a:p>
          <a:p>
            <a:pPr marL="342900" indent="-342900">
              <a:buFont typeface="+mj-lt"/>
              <a:buAutoNum type="arabicPeriod"/>
            </a:pPr>
            <a:r>
              <a:rPr lang="en-US" sz="1600" b="1" dirty="0"/>
              <a:t>PRICING</a:t>
            </a:r>
            <a:r>
              <a:rPr lang="en-US" sz="1600" dirty="0"/>
              <a:t>: $1 is not $1. $3.99 is 33% more than $2.99. Can usually price later books (after Book 3 / Book 4) in the series at $4.99+. </a:t>
            </a:r>
            <a:endParaRPr lang="en-US" sz="1600" b="1" dirty="0"/>
          </a:p>
          <a:p>
            <a:pPr marL="342900" indent="-342900">
              <a:buFont typeface="+mj-lt"/>
              <a:buAutoNum type="arabicPeriod"/>
            </a:pPr>
            <a:r>
              <a:rPr lang="en-US" sz="1600" b="1" dirty="0"/>
              <a:t>NEWSLETTER</a:t>
            </a:r>
            <a:r>
              <a:rPr lang="en-US" sz="1600" dirty="0"/>
              <a:t>: build organically (novella / bonus scene or epilogue in front + back matter), send monthly [can be weekly]</a:t>
            </a:r>
          </a:p>
          <a:p>
            <a:pPr marL="342900" indent="-342900">
              <a:buFont typeface="+mj-lt"/>
              <a:buAutoNum type="arabicPeriod"/>
            </a:pPr>
            <a:r>
              <a:rPr lang="en-US" sz="1600" b="1" dirty="0"/>
              <a:t>TRACKING</a:t>
            </a:r>
            <a:r>
              <a:rPr lang="en-US" sz="1600" dirty="0"/>
              <a:t>: monthly royalties and expenses (accounting) + organic newsletter subscribers / weekly (ads) [can be daily]</a:t>
            </a:r>
          </a:p>
          <a:p>
            <a:pPr marL="342900" indent="-342900">
              <a:buFont typeface="+mj-lt"/>
              <a:buAutoNum type="arabicPeriod"/>
            </a:pPr>
            <a:r>
              <a:rPr lang="en-US" sz="1600" b="1" dirty="0"/>
              <a:t>FORMATS</a:t>
            </a:r>
            <a:r>
              <a:rPr lang="en-US" sz="1600" dirty="0"/>
              <a:t>: eBook / print</a:t>
            </a:r>
            <a:endParaRPr lang="en-US" sz="1600" b="1" dirty="0"/>
          </a:p>
          <a:p>
            <a:pPr marL="342900" indent="-342900">
              <a:buFont typeface="+mj-lt"/>
              <a:buAutoNum type="arabicPeriod"/>
            </a:pPr>
            <a:endParaRPr lang="en-US" sz="1600" b="1" dirty="0"/>
          </a:p>
          <a:p>
            <a:pPr marL="342900" indent="-342900">
              <a:buFont typeface="+mj-lt"/>
              <a:buAutoNum type="arabicPeriod"/>
            </a:pPr>
            <a:endParaRPr lang="en-US" sz="1600" b="1" dirty="0"/>
          </a:p>
          <a:p>
            <a:pPr marL="342900" indent="-342900">
              <a:buFont typeface="+mj-lt"/>
              <a:buAutoNum type="arabicPeriod"/>
            </a:pPr>
            <a:endParaRPr lang="en-US" sz="1600" dirty="0"/>
          </a:p>
          <a:p>
            <a:pPr marL="342900" indent="-342900">
              <a:buFont typeface="+mj-lt"/>
              <a:buAutoNum type="arabicPeriod"/>
            </a:pPr>
            <a:endParaRPr lang="en-US" sz="1600" b="1" dirty="0"/>
          </a:p>
        </p:txBody>
      </p:sp>
    </p:spTree>
    <p:extLst>
      <p:ext uri="{BB962C8B-B14F-4D97-AF65-F5344CB8AC3E}">
        <p14:creationId xmlns:p14="http://schemas.microsoft.com/office/powerpoint/2010/main" val="2919650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26B33-1428-438C-BB58-63BD454DA595}"/>
              </a:ext>
            </a:extLst>
          </p:cNvPr>
          <p:cNvSpPr>
            <a:spLocks noGrp="1"/>
          </p:cNvSpPr>
          <p:nvPr>
            <p:ph type="title"/>
          </p:nvPr>
        </p:nvSpPr>
        <p:spPr/>
        <p:txBody>
          <a:bodyPr/>
          <a:lstStyle/>
          <a:p>
            <a:r>
              <a:rPr lang="en-US" dirty="0"/>
              <a:t>THE TWO LEVER STRATEGY</a:t>
            </a:r>
          </a:p>
        </p:txBody>
      </p:sp>
      <p:sp>
        <p:nvSpPr>
          <p:cNvPr id="3" name="Slide Number Placeholder 2">
            <a:extLst>
              <a:ext uri="{FF2B5EF4-FFF2-40B4-BE49-F238E27FC236}">
                <a16:creationId xmlns:a16="http://schemas.microsoft.com/office/drawing/2014/main" id="{551EB1F4-7E72-41E3-98E3-EFC0C79F7800}"/>
              </a:ext>
            </a:extLst>
          </p:cNvPr>
          <p:cNvSpPr>
            <a:spLocks noGrp="1"/>
          </p:cNvSpPr>
          <p:nvPr>
            <p:ph type="sldNum" sz="quarter" idx="12"/>
          </p:nvPr>
        </p:nvSpPr>
        <p:spPr>
          <a:solidFill>
            <a:srgbClr val="0070C0">
              <a:alpha val="70000"/>
            </a:srgb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100" b="0" i="0" u="none" strike="noStrike" kern="1200" cap="none" spc="0" normalizeH="0" baseline="0" noProof="0" dirty="0">
              <a:ln>
                <a:noFill/>
              </a:ln>
              <a:solidFill>
                <a:srgbClr val="FFFFFF"/>
              </a:solidFill>
              <a:effectLst/>
              <a:uLnTx/>
              <a:uFillTx/>
              <a:latin typeface="Gill Sans MT" panose="020B0502020104020203"/>
              <a:ea typeface="+mn-ea"/>
              <a:cs typeface="+mn-cs"/>
            </a:endParaRPr>
          </a:p>
        </p:txBody>
      </p:sp>
      <p:pic>
        <p:nvPicPr>
          <p:cNvPr id="6" name="Picture 5" descr="Graphical user interface, text&#10;&#10;Description automatically generated">
            <a:extLst>
              <a:ext uri="{FF2B5EF4-FFF2-40B4-BE49-F238E27FC236}">
                <a16:creationId xmlns:a16="http://schemas.microsoft.com/office/drawing/2014/main" id="{CE94724D-DCA9-42ED-8C13-B9F3412C89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1387" y="2070359"/>
            <a:ext cx="8849226" cy="3748112"/>
          </a:xfrm>
          <a:prstGeom prst="rect">
            <a:avLst/>
          </a:prstGeom>
        </p:spPr>
      </p:pic>
    </p:spTree>
    <p:extLst>
      <p:ext uri="{BB962C8B-B14F-4D97-AF65-F5344CB8AC3E}">
        <p14:creationId xmlns:p14="http://schemas.microsoft.com/office/powerpoint/2010/main" val="1245118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THE TWO LEVER STRATEGY</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6</a:t>
            </a:fld>
            <a:endParaRPr lang="en-US"/>
          </a:p>
        </p:txBody>
      </p:sp>
      <p:sp>
        <p:nvSpPr>
          <p:cNvPr id="4" name="TextBox 3">
            <a:extLst>
              <a:ext uri="{FF2B5EF4-FFF2-40B4-BE49-F238E27FC236}">
                <a16:creationId xmlns:a16="http://schemas.microsoft.com/office/drawing/2014/main" id="{48446C2C-76E9-4A9F-8D8B-73236FA83B10}"/>
              </a:ext>
            </a:extLst>
          </p:cNvPr>
          <p:cNvSpPr txBox="1"/>
          <p:nvPr/>
        </p:nvSpPr>
        <p:spPr>
          <a:xfrm>
            <a:off x="2231136" y="2034073"/>
            <a:ext cx="7729728" cy="4524315"/>
          </a:xfrm>
          <a:prstGeom prst="rect">
            <a:avLst/>
          </a:prstGeom>
          <a:noFill/>
        </p:spPr>
        <p:txBody>
          <a:bodyPr wrap="square" rtlCol="0">
            <a:spAutoFit/>
          </a:bodyPr>
          <a:lstStyle/>
          <a:p>
            <a:pPr marL="285750" indent="-285750">
              <a:buFont typeface="Arial" panose="020B0604020202020204" pitchFamily="34" charset="0"/>
              <a:buChar char="•"/>
              <a:defRPr/>
            </a:pPr>
            <a:r>
              <a:rPr lang="en-US" b="1" dirty="0"/>
              <a:t>LEVER 1</a:t>
            </a:r>
            <a:r>
              <a:rPr lang="en-US" dirty="0"/>
              <a:t>: Pushing launches and promos hard to leverage Amazon's algorithms as much as possible, usually with Kindle Countdown Deals.  </a:t>
            </a:r>
          </a:p>
          <a:p>
            <a:pPr marL="742950" lvl="1" indent="-285750">
              <a:buFont typeface="Arial" panose="020B0604020202020204" pitchFamily="34" charset="0"/>
              <a:buChar char="•"/>
              <a:defRPr/>
            </a:pPr>
            <a:r>
              <a:rPr lang="en-US" dirty="0"/>
              <a:t>Stack things together around the launch—e.g., </a:t>
            </a:r>
            <a:r>
              <a:rPr lang="en-US" dirty="0" err="1"/>
              <a:t>BookBub</a:t>
            </a:r>
            <a:r>
              <a:rPr lang="en-US" dirty="0"/>
              <a:t> + launch + KCD to push volume. </a:t>
            </a:r>
          </a:p>
          <a:p>
            <a:pPr marL="742950" lvl="1" indent="-285750">
              <a:buFont typeface="Arial" panose="020B0604020202020204" pitchFamily="34" charset="0"/>
              <a:buChar char="•"/>
              <a:defRPr/>
            </a:pPr>
            <a:r>
              <a:rPr lang="en-US" dirty="0"/>
              <a:t>Or stack things up when you have a large piece of firepower outside of a launch (</a:t>
            </a:r>
            <a:r>
              <a:rPr lang="en-US" dirty="0" err="1"/>
              <a:t>BookBub</a:t>
            </a:r>
            <a:r>
              <a:rPr lang="en-US" dirty="0"/>
              <a:t>, Prime Reading run where you get paid)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r>
              <a:rPr lang="en-US" b="1" dirty="0"/>
              <a:t>LEVER 2</a:t>
            </a:r>
            <a:r>
              <a:rPr lang="en-US" dirty="0"/>
              <a:t>: tweaks and ads to prolong tail from launch / promo.</a:t>
            </a:r>
          </a:p>
          <a:p>
            <a:pPr marL="742950" lvl="1" indent="-285750">
              <a:buFont typeface="Arial" panose="020B0604020202020204" pitchFamily="34" charset="0"/>
              <a:buChar char="•"/>
              <a:defRPr/>
            </a:pPr>
            <a:r>
              <a:rPr lang="en-US" b="1" dirty="0"/>
              <a:t>TEST</a:t>
            </a:r>
            <a:r>
              <a:rPr lang="en-US" dirty="0"/>
              <a:t>: Optimization (test blurbs / covers / prices etc.)</a:t>
            </a:r>
          </a:p>
          <a:p>
            <a:pPr marL="742950" lvl="1" indent="-285750">
              <a:buFont typeface="Arial" panose="020B0604020202020204" pitchFamily="34" charset="0"/>
              <a:buChar char="•"/>
              <a:defRPr/>
            </a:pPr>
            <a:r>
              <a:rPr lang="en-US" b="1" dirty="0"/>
              <a:t>ADS</a:t>
            </a:r>
            <a:r>
              <a:rPr lang="en-US" dirty="0"/>
              <a:t>: Backlist ads ($50 - $100/day)</a:t>
            </a:r>
          </a:p>
          <a:p>
            <a:pPr marL="742950" lvl="1" indent="-285750">
              <a:buFont typeface="Arial" panose="020B0604020202020204" pitchFamily="34" charset="0"/>
              <a:buChar char="•"/>
              <a:defRPr/>
            </a:pPr>
            <a:r>
              <a:rPr lang="en-US" b="1" dirty="0"/>
              <a:t>BABY KCDs</a:t>
            </a:r>
            <a:r>
              <a:rPr lang="en-US" dirty="0"/>
              <a:t>: Smaller KCDs or free runs between launches to boost visibility / sustain momentum. </a:t>
            </a:r>
          </a:p>
          <a:p>
            <a:pPr marL="742950" lvl="1" indent="-285750">
              <a:buFont typeface="Arial" panose="020B0604020202020204" pitchFamily="34" charset="0"/>
              <a:buChar char="•"/>
              <a:defRPr/>
            </a:pPr>
            <a:r>
              <a:rPr lang="en-US" b="1" dirty="0"/>
              <a:t>BRIDGE</a:t>
            </a:r>
            <a:r>
              <a:rPr lang="en-US" dirty="0"/>
              <a:t>: Use assets like box sets strategically to bridge earnings dips without having to write more words.</a:t>
            </a:r>
          </a:p>
          <a:p>
            <a:pPr marL="742950" lvl="1" indent="-285750">
              <a:buFont typeface="Arial" panose="020B0604020202020204" pitchFamily="34" charset="0"/>
              <a:buChar char="•"/>
              <a:defRPr/>
            </a:pPr>
            <a:r>
              <a:rPr lang="en-US" b="1" dirty="0"/>
              <a:t>BOOKBUB</a:t>
            </a:r>
            <a:r>
              <a:rPr lang="en-US" dirty="0"/>
              <a:t>: Submit to </a:t>
            </a:r>
            <a:r>
              <a:rPr lang="en-US" dirty="0" err="1"/>
              <a:t>BookBub</a:t>
            </a:r>
            <a:r>
              <a:rPr lang="en-US" dirty="0"/>
              <a:t> consistently. </a:t>
            </a: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285750" indent="-285750">
              <a:buFont typeface="Arial" panose="020B0604020202020204" pitchFamily="34" charset="0"/>
              <a:buChar char="•"/>
              <a:defRP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510953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CORE IDEA</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7</a:t>
            </a:fld>
            <a:endParaRPr lang="en-US"/>
          </a:p>
        </p:txBody>
      </p:sp>
      <p:sp>
        <p:nvSpPr>
          <p:cNvPr id="4" name="TextBox 3">
            <a:extLst>
              <a:ext uri="{FF2B5EF4-FFF2-40B4-BE49-F238E27FC236}">
                <a16:creationId xmlns:a16="http://schemas.microsoft.com/office/drawing/2014/main" id="{48446C2C-76E9-4A9F-8D8B-73236FA83B10}"/>
              </a:ext>
            </a:extLst>
          </p:cNvPr>
          <p:cNvSpPr txBox="1"/>
          <p:nvPr/>
        </p:nvSpPr>
        <p:spPr>
          <a:xfrm>
            <a:off x="2231136" y="2034073"/>
            <a:ext cx="7729728" cy="2031325"/>
          </a:xfrm>
          <a:prstGeom prst="rect">
            <a:avLst/>
          </a:prstGeom>
          <a:noFill/>
        </p:spPr>
        <p:txBody>
          <a:bodyPr wrap="square" rtlCol="0">
            <a:spAutoFit/>
          </a:bodyPr>
          <a:lstStyle/>
          <a:p>
            <a:pPr marL="285750" indent="-285750">
              <a:buFont typeface="Arial" panose="020B0604020202020204" pitchFamily="34" charset="0"/>
              <a:buChar char="•"/>
              <a:defRPr/>
            </a:pPr>
            <a:r>
              <a:rPr lang="en-US" dirty="0">
                <a:solidFill>
                  <a:srgbClr val="000000"/>
                </a:solidFill>
                <a:latin typeface="Gill Sans MT" panose="020B0502020104020203"/>
              </a:rPr>
              <a:t>Consistency + good books + long series + same genre = compounding</a:t>
            </a: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285750" indent="-285750">
              <a:buFont typeface="Arial" panose="020B0604020202020204" pitchFamily="34" charset="0"/>
              <a:buChar char="•"/>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Use massive sales volume of KCDs to trigger algorithms (gain visibility / boost tail) and also generate mailing list subscribers / fanbase. </a:t>
            </a:r>
          </a:p>
          <a:p>
            <a:pPr marL="742950" lvl="1" indent="-285750">
              <a:buFont typeface="Arial" panose="020B0604020202020204" pitchFamily="34" charset="0"/>
              <a:buChar char="•"/>
              <a:defRPr/>
            </a:pPr>
            <a:r>
              <a:rPr lang="en-US" dirty="0">
                <a:solidFill>
                  <a:srgbClr val="000000"/>
                </a:solidFill>
                <a:latin typeface="Gill Sans MT" panose="020B0502020104020203"/>
              </a:rPr>
              <a:t>Good books: get them in as many hands as possible.</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285750" indent="-285750">
              <a:buFont typeface="Arial" panose="020B0604020202020204" pitchFamily="34" charset="0"/>
              <a:buChar char="•"/>
              <a:defRPr/>
            </a:pPr>
            <a:r>
              <a:rPr lang="en-US" dirty="0">
                <a:solidFill>
                  <a:srgbClr val="000000"/>
                </a:solidFill>
                <a:latin typeface="Gill Sans MT" panose="020B0502020104020203"/>
              </a:rPr>
              <a:t>Prolong momentum between launches with ads. </a:t>
            </a: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285750" indent="-285750">
              <a:buFont typeface="Arial" panose="020B0604020202020204" pitchFamily="34" charset="0"/>
              <a:buChar char="•"/>
              <a:defRP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711656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THE THREE MAIN TRAITS OF SIX- and Seven-Figure Authors</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8</a:t>
            </a:fld>
            <a:endParaRPr lang="en-US"/>
          </a:p>
        </p:txBody>
      </p:sp>
      <p:sp>
        <p:nvSpPr>
          <p:cNvPr id="4" name="TextBox 3">
            <a:extLst>
              <a:ext uri="{FF2B5EF4-FFF2-40B4-BE49-F238E27FC236}">
                <a16:creationId xmlns:a16="http://schemas.microsoft.com/office/drawing/2014/main" id="{48446C2C-76E9-4A9F-8D8B-73236FA83B10}"/>
              </a:ext>
            </a:extLst>
          </p:cNvPr>
          <p:cNvSpPr txBox="1"/>
          <p:nvPr/>
        </p:nvSpPr>
        <p:spPr>
          <a:xfrm>
            <a:off x="2231136" y="2034073"/>
            <a:ext cx="7729728" cy="3139321"/>
          </a:xfrm>
          <a:prstGeom prst="rect">
            <a:avLst/>
          </a:prstGeom>
          <a:noFill/>
        </p:spPr>
        <p:txBody>
          <a:bodyPr wrap="square" rtlCol="0">
            <a:spAutoFit/>
          </a:bodyPr>
          <a:lstStyle/>
          <a:p>
            <a:pPr marL="342900" indent="-342900">
              <a:buFont typeface="+mj-lt"/>
              <a:buAutoNum type="arabicPeriod"/>
            </a:pPr>
            <a:r>
              <a:rPr lang="en-US" b="1" dirty="0">
                <a:solidFill>
                  <a:srgbClr val="333333"/>
                </a:solidFill>
                <a:effectLst/>
              </a:rPr>
              <a:t>Consistently publishing books that deliver what readers want in the sub-genre</a:t>
            </a:r>
            <a:r>
              <a:rPr lang="en-US" dirty="0">
                <a:solidFill>
                  <a:srgbClr val="333333"/>
                </a:solidFill>
                <a:effectLst/>
              </a:rPr>
              <a:t>. Finding the crossover between what the market wants and what you like to write (and what you're good at writing) is key. </a:t>
            </a:r>
          </a:p>
          <a:p>
            <a:pPr marL="342900" indent="-342900">
              <a:buFont typeface="+mj-lt"/>
              <a:buAutoNum type="arabicPeriod"/>
            </a:pPr>
            <a:r>
              <a:rPr lang="en-US" b="1" dirty="0">
                <a:solidFill>
                  <a:srgbClr val="333333"/>
                </a:solidFill>
                <a:effectLst/>
              </a:rPr>
              <a:t>Good packaging</a:t>
            </a:r>
            <a:r>
              <a:rPr lang="en-US" dirty="0">
                <a:solidFill>
                  <a:srgbClr val="333333"/>
                </a:solidFill>
                <a:effectLst/>
              </a:rPr>
              <a:t> (blurbs / covers) that appeals to readers of the sub-genre.</a:t>
            </a:r>
          </a:p>
          <a:p>
            <a:pPr marL="342900" indent="-342900">
              <a:buFont typeface="+mj-lt"/>
              <a:buAutoNum type="arabicPeriod"/>
            </a:pPr>
            <a:r>
              <a:rPr lang="en-US" dirty="0">
                <a:solidFill>
                  <a:srgbClr val="333333"/>
                </a:solidFill>
                <a:effectLst/>
              </a:rPr>
              <a:t>Building the </a:t>
            </a:r>
            <a:r>
              <a:rPr lang="en-US" b="1" dirty="0">
                <a:solidFill>
                  <a:srgbClr val="333333"/>
                </a:solidFill>
                <a:effectLst/>
              </a:rPr>
              <a:t>newsletter</a:t>
            </a:r>
            <a:r>
              <a:rPr lang="en-US" dirty="0">
                <a:solidFill>
                  <a:srgbClr val="333333"/>
                </a:solidFill>
                <a:effectLst/>
              </a:rPr>
              <a:t>.</a:t>
            </a:r>
          </a:p>
          <a:p>
            <a:pPr marL="342900" indent="-342900">
              <a:buFont typeface="+mj-lt"/>
              <a:buAutoNum type="arabicPeriod"/>
            </a:pPr>
            <a:endParaRPr lang="en-US" dirty="0">
              <a:solidFill>
                <a:srgbClr val="333333"/>
              </a:solidFill>
            </a:endParaRPr>
          </a:p>
          <a:p>
            <a:r>
              <a:rPr lang="en-US" dirty="0">
                <a:solidFill>
                  <a:srgbClr val="333333"/>
                </a:solidFill>
                <a:effectLst/>
              </a:rPr>
              <a:t>Testing is a way to accomplish #2 quickly.</a:t>
            </a:r>
          </a:p>
          <a:p>
            <a:r>
              <a:rPr lang="en-US" dirty="0">
                <a:solidFill>
                  <a:srgbClr val="333333"/>
                </a:solidFill>
              </a:rPr>
              <a:t>Massive sales volume + big promos / launches are a way to accomplish #3 quicker.</a:t>
            </a:r>
            <a:endParaRPr lang="en-US" dirty="0">
              <a:solidFill>
                <a:srgbClr val="333333"/>
              </a:solidFill>
              <a:effectLst/>
            </a:endParaRPr>
          </a:p>
          <a:p>
            <a:pPr marL="285750" indent="-285750">
              <a:buFont typeface="Arial" panose="020B0604020202020204" pitchFamily="34" charset="0"/>
              <a:buChar char="•"/>
              <a:defRPr/>
            </a:pPr>
            <a:endParaRPr lang="en-US" dirty="0"/>
          </a:p>
          <a:p>
            <a:r>
              <a:rPr lang="en-US" dirty="0"/>
              <a:t>But there are other tactics.</a:t>
            </a:r>
          </a:p>
        </p:txBody>
      </p:sp>
    </p:spTree>
    <p:extLst>
      <p:ext uri="{BB962C8B-B14F-4D97-AF65-F5344CB8AC3E}">
        <p14:creationId xmlns:p14="http://schemas.microsoft.com/office/powerpoint/2010/main" val="1929488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BUDGET</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p:txBody>
          <a:bodyPr/>
          <a:lstStyle/>
          <a:p>
            <a:fld id="{841F31CF-268E-4CF6-8BAE-AFEE307DC6CB}" type="slidenum">
              <a:rPr lang="en-US" smtClean="0"/>
              <a:t>9</a:t>
            </a:fld>
            <a:endParaRPr lang="en-US"/>
          </a:p>
        </p:txBody>
      </p:sp>
      <p:sp>
        <p:nvSpPr>
          <p:cNvPr id="4" name="TextBox 3">
            <a:extLst>
              <a:ext uri="{FF2B5EF4-FFF2-40B4-BE49-F238E27FC236}">
                <a16:creationId xmlns:a16="http://schemas.microsoft.com/office/drawing/2014/main" id="{48446C2C-76E9-4A9F-8D8B-73236FA83B10}"/>
              </a:ext>
            </a:extLst>
          </p:cNvPr>
          <p:cNvSpPr txBox="1"/>
          <p:nvPr/>
        </p:nvSpPr>
        <p:spPr>
          <a:xfrm>
            <a:off x="2231136" y="2034073"/>
            <a:ext cx="7729728" cy="4801314"/>
          </a:xfrm>
          <a:prstGeom prst="rect">
            <a:avLst/>
          </a:prstGeom>
          <a:noFill/>
        </p:spPr>
        <p:txBody>
          <a:bodyPr wrap="square" rtlCol="0">
            <a:spAutoFit/>
          </a:bodyPr>
          <a:lstStyle/>
          <a:p>
            <a:pPr marL="285750" indent="-285750">
              <a:buFont typeface="Arial" panose="020B0604020202020204" pitchFamily="34" charset="0"/>
              <a:buChar char="•"/>
              <a:defRPr/>
            </a:pPr>
            <a:r>
              <a:rPr lang="en-US" dirty="0">
                <a:solidFill>
                  <a:srgbClr val="000000"/>
                </a:solidFill>
                <a:latin typeface="Gill Sans MT" panose="020B0502020104020203"/>
              </a:rPr>
              <a:t>There is a heavy focus on paid advertising.</a:t>
            </a:r>
          </a:p>
          <a:p>
            <a:pPr marL="285750" indent="-285750">
              <a:buFont typeface="Arial" panose="020B0604020202020204" pitchFamily="34" charset="0"/>
              <a:buChar char="•"/>
              <a:defRPr/>
            </a:pPr>
            <a:r>
              <a:rPr lang="en-US" dirty="0">
                <a:solidFill>
                  <a:srgbClr val="000000"/>
                </a:solidFill>
                <a:latin typeface="Gill Sans MT" panose="020B0502020104020203"/>
              </a:rPr>
              <a:t>Calibrate this based on your current cash; might not make sense to pursue some of these tactics depending on cash on hand. </a:t>
            </a:r>
          </a:p>
          <a:p>
            <a:pPr marL="285750" indent="-285750">
              <a:buFont typeface="Arial" panose="020B0604020202020204" pitchFamily="34" charset="0"/>
              <a:buChar char="•"/>
              <a:defRPr/>
            </a:pPr>
            <a:r>
              <a:rPr lang="en-US" dirty="0">
                <a:solidFill>
                  <a:srgbClr val="000000"/>
                </a:solidFill>
                <a:latin typeface="Gill Sans MT" panose="020B0502020104020203"/>
              </a:rPr>
              <a:t>Err on the side of being less aggressive to start, even if you have the budget. Marketing skills build over time.</a:t>
            </a:r>
          </a:p>
          <a:p>
            <a:pPr marL="285750" indent="-285750">
              <a:buFont typeface="Arial" panose="020B0604020202020204" pitchFamily="34" charset="0"/>
              <a:buChar char="•"/>
              <a:defRPr/>
            </a:pPr>
            <a:r>
              <a:rPr lang="en-US" dirty="0">
                <a:solidFill>
                  <a:srgbClr val="000000"/>
                </a:solidFill>
                <a:latin typeface="Gill Sans MT" panose="020B0502020104020203"/>
              </a:rPr>
              <a:t>Don’t use a credit card. Instead:</a:t>
            </a:r>
          </a:p>
          <a:p>
            <a:pPr marL="742950" lvl="1" indent="-285750">
              <a:buFont typeface="Arial" panose="020B0604020202020204" pitchFamily="34" charset="0"/>
              <a:buChar char="•"/>
              <a:defRPr/>
            </a:pPr>
            <a:r>
              <a:rPr lang="en-US" dirty="0">
                <a:solidFill>
                  <a:srgbClr val="000000"/>
                </a:solidFill>
                <a:latin typeface="Gill Sans MT" panose="020B0502020104020203"/>
              </a:rPr>
              <a:t>Invest money in your cover first, before ads. This will be the highest ROI.</a:t>
            </a:r>
          </a:p>
          <a:p>
            <a:pPr marL="742950" lvl="1" indent="-285750">
              <a:buFont typeface="Arial" panose="020B0604020202020204" pitchFamily="34" charset="0"/>
              <a:buChar char="•"/>
              <a:defRPr/>
            </a:pPr>
            <a:r>
              <a:rPr lang="en-US" dirty="0">
                <a:solidFill>
                  <a:srgbClr val="000000"/>
                </a:solidFill>
                <a:latin typeface="Gill Sans MT" panose="020B0502020104020203"/>
              </a:rPr>
              <a:t>Then testing covers / blurbs.</a:t>
            </a:r>
          </a:p>
          <a:p>
            <a:pPr marL="742950" lvl="1" indent="-285750">
              <a:buFont typeface="Arial" panose="020B0604020202020204" pitchFamily="34" charset="0"/>
              <a:buChar char="•"/>
              <a:defRPr/>
            </a:pPr>
            <a:r>
              <a:rPr lang="en-US" dirty="0">
                <a:solidFill>
                  <a:srgbClr val="000000"/>
                </a:solidFill>
                <a:latin typeface="Gill Sans MT" panose="020B0502020104020203"/>
              </a:rPr>
              <a:t>Then ads.</a:t>
            </a:r>
          </a:p>
          <a:p>
            <a:pPr marL="742950" lvl="1" indent="-285750">
              <a:buFont typeface="Arial" panose="020B0604020202020204" pitchFamily="34" charset="0"/>
              <a:buChar char="•"/>
              <a:defRPr/>
            </a:pPr>
            <a:r>
              <a:rPr lang="en-US" dirty="0">
                <a:solidFill>
                  <a:srgbClr val="000000"/>
                </a:solidFill>
                <a:latin typeface="Gill Sans MT" panose="020B0502020104020203"/>
              </a:rPr>
              <a:t>Put aside money each month to save up for larger promos / launches.</a:t>
            </a:r>
          </a:p>
          <a:p>
            <a:pPr marL="742950" lvl="1" indent="-285750">
              <a:buFont typeface="Arial" panose="020B0604020202020204" pitchFamily="34" charset="0"/>
              <a:buChar char="•"/>
              <a:defRPr/>
            </a:pPr>
            <a:r>
              <a:rPr lang="en-US" dirty="0">
                <a:solidFill>
                  <a:srgbClr val="000000"/>
                </a:solidFill>
                <a:latin typeface="Gill Sans MT" panose="020B0502020104020203"/>
              </a:rPr>
              <a:t>Reinvest royalties / profits into the business to build faster. </a:t>
            </a:r>
          </a:p>
          <a:p>
            <a:pPr marL="742950" lvl="1" indent="-285750">
              <a:buFont typeface="Arial" panose="020B0604020202020204" pitchFamily="34" charset="0"/>
              <a:buChar char="•"/>
              <a:defRPr/>
            </a:pPr>
            <a:r>
              <a:rPr lang="en-US" dirty="0">
                <a:solidFill>
                  <a:srgbClr val="000000"/>
                </a:solidFill>
                <a:latin typeface="Gill Sans MT" panose="020B0502020104020203"/>
              </a:rPr>
              <a:t>Explore cheaper / free sources of traffic: swaps, TikTok</a:t>
            </a:r>
          </a:p>
          <a:p>
            <a:pPr marL="742950" lvl="1" indent="-285750">
              <a:buFont typeface="Arial" panose="020B0604020202020204" pitchFamily="34" charset="0"/>
              <a:buChar char="•"/>
              <a:defRPr/>
            </a:pPr>
            <a:r>
              <a:rPr lang="en-US" dirty="0">
                <a:solidFill>
                  <a:srgbClr val="000000"/>
                </a:solidFill>
                <a:latin typeface="Gill Sans MT" panose="020B0502020104020203"/>
              </a:rPr>
              <a:t>This seems slower, but will usually be faster in the long run. Lots of variance in this business; promos / launches can flop.</a:t>
            </a:r>
          </a:p>
          <a:p>
            <a:pPr marL="285750" indent="-285750">
              <a:buFont typeface="Arial" panose="020B0604020202020204" pitchFamily="34" charset="0"/>
              <a:buChar char="•"/>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285750" indent="-285750">
              <a:buFont typeface="Arial" panose="020B0604020202020204" pitchFamily="34" charset="0"/>
              <a:buChar char="•"/>
              <a:defRP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50741742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8287</TotalTime>
  <Words>2161</Words>
  <Application>Microsoft Office PowerPoint</Application>
  <PresentationFormat>Widescreen</PresentationFormat>
  <Paragraphs>192</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Gill Sans MT</vt:lpstr>
      <vt:lpstr>Parcel</vt:lpstr>
      <vt:lpstr>MASTERCLASS</vt:lpstr>
      <vt:lpstr>OVERVIEW</vt:lpstr>
      <vt:lpstr>STRATEGY</vt:lpstr>
      <vt:lpstr>STRATEGY COMPONENTS</vt:lpstr>
      <vt:lpstr>THE TWO LEVER STRATEGY</vt:lpstr>
      <vt:lpstr>THE TWO LEVER STRATEGY</vt:lpstr>
      <vt:lpstr>CORE IDEA</vt:lpstr>
      <vt:lpstr>THE THREE MAIN TRAITS OF SIX- and Seven-Figure Authors</vt:lpstr>
      <vt:lpstr>BUDGET</vt:lpstr>
      <vt:lpstr>MEGA KCD: OVERVIEW</vt:lpstr>
      <vt:lpstr>MEGA KCD: PRICING</vt:lpstr>
      <vt:lpstr>MEGA KCD: SAMPLE SCHEDULE</vt:lpstr>
      <vt:lpstr>PRIME RUN: Blueprint</vt:lpstr>
      <vt:lpstr>PRIME RUN: Traffic Notes</vt:lpstr>
      <vt:lpstr>EXAMPLE: First 30 Days</vt:lpstr>
      <vt:lpstr>RELEASE &amp; PROMO SCHEDUlE</vt:lpstr>
      <vt:lpstr>ADAPTING (UNIVERSAL PRINCIPLES / IDEAS)</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0</dc:title>
  <dc:creator>Nicholas Johansen</dc:creator>
  <cp:lastModifiedBy>Nicholas Johansen</cp:lastModifiedBy>
  <cp:revision>74</cp:revision>
  <dcterms:created xsi:type="dcterms:W3CDTF">2019-03-25T19:38:01Z</dcterms:created>
  <dcterms:modified xsi:type="dcterms:W3CDTF">2022-06-26T11:31:18Z</dcterms:modified>
</cp:coreProperties>
</file>