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</p:sldMasterIdLst>
  <p:notesMasterIdLst>
    <p:notesMasterId r:id="rId27"/>
  </p:notesMasterIdLst>
  <p:sldIdLst>
    <p:sldId id="256" r:id="rId3"/>
    <p:sldId id="337" r:id="rId4"/>
    <p:sldId id="335" r:id="rId5"/>
    <p:sldId id="275" r:id="rId6"/>
    <p:sldId id="343" r:id="rId7"/>
    <p:sldId id="338" r:id="rId8"/>
    <p:sldId id="336" r:id="rId9"/>
    <p:sldId id="339" r:id="rId10"/>
    <p:sldId id="340" r:id="rId11"/>
    <p:sldId id="341" r:id="rId12"/>
    <p:sldId id="346" r:id="rId13"/>
    <p:sldId id="347" r:id="rId14"/>
    <p:sldId id="295" r:id="rId15"/>
    <p:sldId id="342" r:id="rId16"/>
    <p:sldId id="348" r:id="rId17"/>
    <p:sldId id="349" r:id="rId18"/>
    <p:sldId id="350" r:id="rId19"/>
    <p:sldId id="353" r:id="rId20"/>
    <p:sldId id="354" r:id="rId21"/>
    <p:sldId id="355" r:id="rId22"/>
    <p:sldId id="356" r:id="rId23"/>
    <p:sldId id="357" r:id="rId24"/>
    <p:sldId id="352" r:id="rId25"/>
    <p:sldId id="297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306" y="13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0B9BB7-4A43-4482-BDE2-A35568353688}" type="datetimeFigureOut">
              <a:rPr lang="en-US" smtClean="0"/>
              <a:t>10/24/2022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499B42-7FC0-4B83-BC3A-8D92D72F6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046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499B42-7FC0-4B83-BC3A-8D92D72F607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142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499B42-7FC0-4B83-BC3A-8D92D72F607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7983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499B42-7FC0-4B83-BC3A-8D92D72F607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855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499B42-7FC0-4B83-BC3A-8D92D72F607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4274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499B42-7FC0-4B83-BC3A-8D92D72F607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2653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499B42-7FC0-4B83-BC3A-8D92D72F607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2225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499B42-7FC0-4B83-BC3A-8D92D72F607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0431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499B42-7FC0-4B83-BC3A-8D92D72F60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67244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499B42-7FC0-4B83-BC3A-8D92D72F60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72159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499B42-7FC0-4B83-BC3A-8D92D72F60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23391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499B42-7FC0-4B83-BC3A-8D92D72F60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88988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499B42-7FC0-4B83-BC3A-8D92D72F60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28672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499B42-7FC0-4B83-BC3A-8D92D72F60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89066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499B42-7FC0-4B83-BC3A-8D92D72F60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6178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499B42-7FC0-4B83-BC3A-8D92D72F60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68097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499B42-7FC0-4B83-BC3A-8D92D72F60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3006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499B42-7FC0-4B83-BC3A-8D92D72F60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79370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499B42-7FC0-4B83-BC3A-8D92D72F60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32523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499B42-7FC0-4B83-BC3A-8D92D72F60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12667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499B42-7FC0-4B83-BC3A-8D92D72F60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03558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499B42-7FC0-4B83-BC3A-8D92D72F60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35618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499B42-7FC0-4B83-BC3A-8D92D72F60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84910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499B42-7FC0-4B83-BC3A-8D92D72F60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05953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499B42-7FC0-4B83-BC3A-8D92D72F607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439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DAD57-8B17-454F-B496-8C3794C42BE4}" type="datetime1">
              <a:rPr lang="en-US" smtClean="0"/>
              <a:t>10/24/2022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NICHOLAS ERIK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F31CF-268E-4CF6-8BAE-AFEE307DC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475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523613"/>
            <a:ext cx="7729728" cy="118872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D4FAE-7BE7-4F58-BBB3-ED079AABB1D1}" type="datetime1">
              <a:rPr lang="en-US" smtClean="0"/>
              <a:t>10/24/2022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NICHOLAS ERIK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solidFill>
            <a:srgbClr val="0070C0">
              <a:alpha val="70000"/>
            </a:srgbClr>
          </a:solidFill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841F31CF-268E-4CF6-8BAE-AFEE307DC6C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ED11402-C53C-4C94-96E7-EA4CBF93BC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5009" y="6269593"/>
            <a:ext cx="1590302" cy="253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781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7CE11-FFE8-4478-B2DA-9B88AACD4ACB}" type="datetime1">
              <a:rPr lang="en-US" smtClean="0"/>
              <a:t>10/24/2022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NICHOLAS ERIK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F31CF-268E-4CF6-8BAE-AFEE307DC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185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038D8-6EED-46BF-B425-27E43448F6E5}" type="datetime1">
              <a:rPr lang="en-US" smtClean="0"/>
              <a:t>10/24/2022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NICHOLAS ERIK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F31CF-268E-4CF6-8BAE-AFEE307DC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83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2C992-009B-4EEB-8410-5DAC4B67B0EA}" type="datetime1">
              <a:rPr lang="en-US" smtClean="0"/>
              <a:t>10/24/2022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NICHOLAS ERIK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F31CF-268E-4CF6-8BAE-AFEE307DC6C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513147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01476-3BA6-484E-885B-69B02E0202B4}" type="datetime1">
              <a:rPr lang="en-US" smtClean="0"/>
              <a:t>10/24/2022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NICHOLAS ERIK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F31CF-268E-4CF6-8BAE-AFEE307DC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639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D6383-E65D-41A2-9F95-3025AB51CBA3}" type="datetime1">
              <a:rPr lang="en-US" smtClean="0"/>
              <a:t>10/24/2022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NICHOLAS ERIK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F31CF-268E-4CF6-8BAE-AFEE307DC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680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A1953-6037-4871-961C-94E6C6194F32}" type="datetime1">
              <a:rPr lang="en-US" smtClean="0"/>
              <a:t>10/24/2022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r>
              <a:rPr lang="en-US"/>
              <a:t>NICHOLAS ERIK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F31CF-268E-4CF6-8BAE-AFEE307DC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350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D8E9C43E-DAAF-4453-A40C-2D9E231981C7}" type="datetime1">
              <a:rPr lang="en-US" smtClean="0"/>
              <a:t>10/24/2022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r>
              <a:rPr lang="en-US"/>
              <a:t>NICHOLAS ERIK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F31CF-268E-4CF6-8BAE-AFEE307DC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470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A4960-C421-47E1-9B44-E624582A514E}" type="datetime1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NICHOLAS ERIK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F31CF-268E-4CF6-8BAE-AFEE307DC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090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EC8FD-93FD-468E-BBBD-702AF71D9D3C}" type="datetime1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NICHOLAS ERIK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F31CF-268E-4CF6-8BAE-AFEE307DC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0767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DAD57-8B17-454F-B496-8C3794C42BE4}" type="datetime1">
              <a:rPr lang="en-US" smtClean="0"/>
              <a:t>10/24/2022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NICHOLAS ERIK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F31CF-268E-4CF6-8BAE-AFEE307DC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037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523613"/>
            <a:ext cx="7729728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D4FAE-7BE7-4F58-BBB3-ED079AABB1D1}" type="datetime1">
              <a:rPr lang="en-US" smtClean="0"/>
              <a:t>10/24/2022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NICHOLAS ERIK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F31CF-268E-4CF6-8BAE-AFEE307DC6CB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EB22A5D-A9C3-4876-B385-B6F5365022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19" y="6213665"/>
            <a:ext cx="1703917" cy="36512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7139049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7CE11-FFE8-4478-B2DA-9B88AACD4ACB}" type="datetime1">
              <a:rPr lang="en-US" smtClean="0"/>
              <a:t>10/24/2022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NICHOLAS ERIK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F31CF-268E-4CF6-8BAE-AFEE307DC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4464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038D8-6EED-46BF-B425-27E43448F6E5}" type="datetime1">
              <a:rPr lang="en-US" smtClean="0"/>
              <a:t>10/24/2022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NICHOLAS ERIK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F31CF-268E-4CF6-8BAE-AFEE307DC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1717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2C992-009B-4EEB-8410-5DAC4B67B0EA}" type="datetime1">
              <a:rPr lang="en-US" smtClean="0"/>
              <a:t>10/24/2022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NICHOLAS ERIK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F31CF-268E-4CF6-8BAE-AFEE307DC6C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164963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01476-3BA6-484E-885B-69B02E0202B4}" type="datetime1">
              <a:rPr lang="en-US" smtClean="0"/>
              <a:t>10/24/2022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NICHOLAS ERIK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F31CF-268E-4CF6-8BAE-AFEE307DC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588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D6383-E65D-41A2-9F95-3025AB51CBA3}" type="datetime1">
              <a:rPr lang="en-US" smtClean="0"/>
              <a:t>10/24/2022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NICHOLAS ERIK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F31CF-268E-4CF6-8BAE-AFEE307DC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7863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A1953-6037-4871-961C-94E6C6194F32}" type="datetime1">
              <a:rPr lang="en-US" smtClean="0"/>
              <a:t>10/24/2022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r>
              <a:rPr lang="en-US"/>
              <a:t>NICHOLAS ERIK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F31CF-268E-4CF6-8BAE-AFEE307DC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5333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D8E9C43E-DAAF-4453-A40C-2D9E231981C7}" type="datetime1">
              <a:rPr lang="en-US" smtClean="0"/>
              <a:t>10/24/2022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r>
              <a:rPr lang="en-US"/>
              <a:t>NICHOLAS ERIK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F31CF-268E-4CF6-8BAE-AFEE307DC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005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A4960-C421-47E1-9B44-E624582A514E}" type="datetime1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NICHOLAS ERIK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F31CF-268E-4CF6-8BAE-AFEE307DC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6486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EC8FD-93FD-468E-BBBD-702AF71D9D3C}" type="datetime1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NICHOLAS ERIK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F31CF-268E-4CF6-8BAE-AFEE307DC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872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A882C992-009B-4EEB-8410-5DAC4B67B0EA}" type="datetime1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r>
              <a:rPr lang="en-US"/>
              <a:t>NICHOLAS ERIK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841F31CF-268E-4CF6-8BAE-AFEE307DC6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43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A882C992-009B-4EEB-8410-5DAC4B67B0EA}" type="datetime1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r>
              <a:rPr lang="en-US"/>
              <a:t>NICHOLAS ERIK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41F31CF-268E-4CF6-8BAE-AFEE307DC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060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3EB84-5956-4497-BC68-D886322D1A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1699" y="1107317"/>
            <a:ext cx="10688598" cy="1246645"/>
          </a:xfrm>
          <a:noFill/>
          <a:ln>
            <a:solidFill>
              <a:schemeClr val="tx1"/>
            </a:solidFill>
          </a:ln>
        </p:spPr>
        <p:txBody>
          <a:bodyPr wrap="square" anchor="ctr">
            <a:noAutofit/>
          </a:bodyPr>
          <a:lstStyle/>
          <a:p>
            <a:r>
              <a:rPr lang="en-US" sz="6000" dirty="0">
                <a:solidFill>
                  <a:schemeClr val="tx1"/>
                </a:solidFill>
              </a:rPr>
              <a:t>Case Study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A412EA-84A6-4A19-8C85-CA72B3B8C7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96346" y="3429000"/>
            <a:ext cx="8399303" cy="1655762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>
                <a:solidFill>
                  <a:schemeClr val="tx1"/>
                </a:solidFill>
              </a:rPr>
              <a:t>BREAKING BOOKBUB: FINDING BEST PRACTICES and PATTERNS to OPTIMIZE AD SPEND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068C1A7-EE8F-4CCB-9413-9BDC8A3423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5917" y="6065912"/>
            <a:ext cx="2560160" cy="407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819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49B63-D7E8-4B3C-A113-9D988DB6B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BOOK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CD44EF-D5A4-4DD0-B896-80523ABB0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92D050">
              <a:alpha val="70000"/>
            </a:srgbClr>
          </a:solidFill>
        </p:spPr>
        <p:txBody>
          <a:bodyPr/>
          <a:lstStyle/>
          <a:p>
            <a:fld id="{841F31CF-268E-4CF6-8BAE-AFEE307DC6CB}" type="slidenum">
              <a:rPr lang="en-US" smtClean="0"/>
              <a:t>2</a:t>
            </a:fld>
            <a:endParaRPr lang="en-US"/>
          </a:p>
        </p:txBody>
      </p:sp>
      <p:pic>
        <p:nvPicPr>
          <p:cNvPr id="6" name="Picture 5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3D7CA9DC-4484-FCED-79B1-225B485BA7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315" y="1967163"/>
            <a:ext cx="2590549" cy="414487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E38F9E-B248-43A0-8D0B-AE8AE51D0333}"/>
              </a:ext>
            </a:extLst>
          </p:cNvPr>
          <p:cNvSpPr txBox="1"/>
          <p:nvPr/>
        </p:nvSpPr>
        <p:spPr>
          <a:xfrm>
            <a:off x="2231136" y="2034073"/>
            <a:ext cx="445240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GENRE</a:t>
            </a:r>
            <a:r>
              <a:rPr lang="en-US" dirty="0"/>
              <a:t>: Urban Fantasy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RELEASE</a:t>
            </a:r>
            <a:r>
              <a:rPr lang="en-US" dirty="0"/>
              <a:t>: June 2021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PRICE</a:t>
            </a:r>
            <a:r>
              <a:rPr lang="en-US" dirty="0"/>
              <a:t>: $0.99 / in Kindle Unlimited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Spent about $6500 - $7000 on </a:t>
            </a:r>
            <a:r>
              <a:rPr lang="en-US" dirty="0" err="1"/>
              <a:t>BookBub</a:t>
            </a:r>
            <a:r>
              <a:rPr lang="en-US" dirty="0"/>
              <a:t> Ads to this book prior to running this test</a:t>
            </a:r>
          </a:p>
        </p:txBody>
      </p:sp>
    </p:spTree>
    <p:extLst>
      <p:ext uri="{BB962C8B-B14F-4D97-AF65-F5344CB8AC3E}">
        <p14:creationId xmlns:p14="http://schemas.microsoft.com/office/powerpoint/2010/main" val="3426893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49B63-D7E8-4B3C-A113-9D988DB6B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TESTING: QUESTIONS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CD44EF-D5A4-4DD0-B896-80523ABB0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92D050">
              <a:alpha val="70000"/>
            </a:srgbClr>
          </a:solidFill>
        </p:spPr>
        <p:txBody>
          <a:bodyPr/>
          <a:lstStyle/>
          <a:p>
            <a:fld id="{841F31CF-268E-4CF6-8BAE-AFEE307DC6CB}" type="slidenum">
              <a:rPr lang="en-US" smtClean="0"/>
              <a:t>3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446C2C-76E9-4A9F-8D8B-73236FA83B10}"/>
              </a:ext>
            </a:extLst>
          </p:cNvPr>
          <p:cNvSpPr txBox="1"/>
          <p:nvPr/>
        </p:nvSpPr>
        <p:spPr>
          <a:xfrm>
            <a:off x="2231136" y="2034073"/>
            <a:ext cx="772972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How accurate / what could I use the attribution links for &gt; use an ad platform I was familiar with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How well do </a:t>
            </a:r>
            <a:r>
              <a:rPr lang="en-US" dirty="0" err="1"/>
              <a:t>BookBub</a:t>
            </a:r>
            <a:r>
              <a:rPr lang="en-US" dirty="0"/>
              <a:t> Ads convert in sales / KU? &gt; use an attribution link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Which creatives convert better than others? &gt; naming convention for creatives, use a specific attribution link for each specific creative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Which creative elements convert better than others &gt; coded naming convention for each creative element, use a specific attribution link for each specific creative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Which audiences convert better than others? &gt; coded naming convention, use a specific attribution link for each specific ad and audience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r>
              <a:rPr lang="en-US" dirty="0"/>
              <a:t>More granular you get with tracking, the more questions you can answer at once; also future proof your data to answer questions you potentially haven’t thought of yet.</a:t>
            </a:r>
          </a:p>
          <a:p>
            <a:endParaRPr lang="en-US" dirty="0"/>
          </a:p>
          <a:p>
            <a:r>
              <a:rPr lang="en-US" dirty="0"/>
              <a:t>Answering all these questions at once: coded naming convention, use specific links for each specific ad and audience</a:t>
            </a:r>
          </a:p>
        </p:txBody>
      </p:sp>
    </p:spTree>
    <p:extLst>
      <p:ext uri="{BB962C8B-B14F-4D97-AF65-F5344CB8AC3E}">
        <p14:creationId xmlns:p14="http://schemas.microsoft.com/office/powerpoint/2010/main" val="2919650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49B63-D7E8-4B3C-A113-9D988DB6B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 and Link NAMING CONVENTION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CD44EF-D5A4-4DD0-B896-80523ABB0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92D050">
              <a:alpha val="70000"/>
            </a:srgbClr>
          </a:solidFill>
        </p:spPr>
        <p:txBody>
          <a:bodyPr/>
          <a:lstStyle/>
          <a:p>
            <a:fld id="{841F31CF-268E-4CF6-8BAE-AFEE307DC6CB}" type="slidenum">
              <a:rPr lang="en-US" smtClean="0"/>
              <a:t>4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446C2C-76E9-4A9F-8D8B-73236FA83B10}"/>
              </a:ext>
            </a:extLst>
          </p:cNvPr>
          <p:cNvSpPr txBox="1"/>
          <p:nvPr/>
        </p:nvSpPr>
        <p:spPr>
          <a:xfrm>
            <a:off x="2231136" y="2034073"/>
            <a:ext cx="772972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Allows you to isolate individual elements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Can drill down extremely far if you’re comfortable with spreadsheets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Can still drill down in the ads dashboard even if you have no / minimal spreadsheet skills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Maintain a creative key in Google Sheets listing creative elements and audiences; can also include various details (see example)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Count up across all books / account from 100 (e.g., if G100 – G107 are all images for Tess Skye, then I switch to Eden Hunter, I’d start at G108)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Image = G100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Headline = H100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Sub-Headline = S100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Audience = A100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Aggregate Audience = AG100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Ad code must match with corresponding link code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953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49B63-D7E8-4B3C-A113-9D988DB6B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AD: Example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CD44EF-D5A4-4DD0-B896-80523ABB0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92D050">
              <a:alpha val="70000"/>
            </a:srgbClr>
          </a:solidFill>
        </p:spPr>
        <p:txBody>
          <a:bodyPr/>
          <a:lstStyle/>
          <a:p>
            <a:fld id="{841F31CF-268E-4CF6-8BAE-AFEE307DC6CB}" type="slidenum">
              <a:rPr lang="en-US" smtClean="0"/>
              <a:t>5</a:t>
            </a:fld>
            <a:endParaRPr lang="en-US"/>
          </a:p>
        </p:txBody>
      </p:sp>
      <p:pic>
        <p:nvPicPr>
          <p:cNvPr id="8" name="Picture 7" descr="Text&#10;&#10;Description automatically generated with low confidence">
            <a:extLst>
              <a:ext uri="{FF2B5EF4-FFF2-40B4-BE49-F238E27FC236}">
                <a16:creationId xmlns:a16="http://schemas.microsoft.com/office/drawing/2014/main" id="{3CBC8E88-820A-2DB6-6AF3-F2FC92ED1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859" y="2359421"/>
            <a:ext cx="5968282" cy="242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835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49B63-D7E8-4B3C-A113-9D988DB6B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KEY: EXAMPLE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CD44EF-D5A4-4DD0-B896-80523ABB0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92D050">
              <a:alpha val="70000"/>
            </a:srgbClr>
          </a:solidFill>
        </p:spPr>
        <p:txBody>
          <a:bodyPr/>
          <a:lstStyle/>
          <a:p>
            <a:fld id="{841F31CF-268E-4CF6-8BAE-AFEE307DC6CB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4FA17373-1AAA-CC0F-EA2A-8441D46B8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143" y="2374151"/>
            <a:ext cx="8285714" cy="18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568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49B63-D7E8-4B3C-A113-9D988DB6B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NAMING: Example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CD44EF-D5A4-4DD0-B896-80523ABB0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92D050">
              <a:alpha val="70000"/>
            </a:srgbClr>
          </a:solidFill>
        </p:spPr>
        <p:txBody>
          <a:bodyPr/>
          <a:lstStyle/>
          <a:p>
            <a:fld id="{841F31CF-268E-4CF6-8BAE-AFEE307DC6CB}" type="slidenum">
              <a:rPr lang="en-US" smtClean="0"/>
              <a:t>7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FBD909F-80C3-8620-6EDD-40EA4381CB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623" y="2837078"/>
            <a:ext cx="10408754" cy="99483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45B5088-8F80-2D10-DBDF-75A25DB555E5}"/>
              </a:ext>
            </a:extLst>
          </p:cNvPr>
          <p:cNvSpPr txBox="1"/>
          <p:nvPr/>
        </p:nvSpPr>
        <p:spPr>
          <a:xfrm>
            <a:off x="2040367" y="1839510"/>
            <a:ext cx="82316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BOOKBUB AD NAME</a:t>
            </a:r>
          </a:p>
          <a:p>
            <a:pPr algn="ctr"/>
            <a:r>
              <a:rPr lang="en-US" sz="1200" dirty="0"/>
              <a:t>This has some additional info in it (L5 = fifth round of testing, 7 = 7</a:t>
            </a:r>
            <a:r>
              <a:rPr lang="en-US" sz="1200" baseline="30000" dirty="0"/>
              <a:t>th</a:t>
            </a:r>
            <a:r>
              <a:rPr lang="en-US" sz="1200" dirty="0"/>
              <a:t> creative testing, 3%+ = audience)</a:t>
            </a:r>
          </a:p>
          <a:p>
            <a:pPr algn="ctr"/>
            <a:r>
              <a:rPr lang="en-US" sz="1200" dirty="0"/>
              <a:t>This is for to actually read as I’m looking at and managing the ads to help me identify what’s running</a:t>
            </a:r>
          </a:p>
          <a:p>
            <a:pPr algn="ctr"/>
            <a:r>
              <a:rPr lang="en-US" sz="1200" dirty="0"/>
              <a:t>I keep the separator consistent here (“&gt;”) so that I can easily use the SPLIT function in Sheets to break the pieces apart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97E32C-A6DD-AB26-31DF-061855D2854A}"/>
              </a:ext>
            </a:extLst>
          </p:cNvPr>
          <p:cNvSpPr txBox="1"/>
          <p:nvPr/>
        </p:nvSpPr>
        <p:spPr>
          <a:xfrm>
            <a:off x="2677019" y="3954544"/>
            <a:ext cx="69583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AMAZON ATTRIBUTION LINK NAME</a:t>
            </a:r>
          </a:p>
          <a:p>
            <a:pPr algn="ctr"/>
            <a:r>
              <a:rPr lang="en-US" sz="1200" dirty="0"/>
              <a:t>Amazon calls the links “ad groups”</a:t>
            </a:r>
          </a:p>
          <a:p>
            <a:pPr algn="ctr"/>
            <a:r>
              <a:rPr lang="en-US" sz="1200" dirty="0"/>
              <a:t>This can also have additional information in it, but I find it easier / cleaner to just have the code.</a:t>
            </a:r>
          </a:p>
          <a:p>
            <a:pPr algn="ctr"/>
            <a:r>
              <a:rPr lang="en-US" sz="1200" dirty="0"/>
              <a:t>I’m generally not spending a lot of time crunching numbers / analyzing data on the Amazon Attribution dashboard itself; I export the data and then crunch it in a spreadsheet.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5C988A-2EAB-0BF5-95A3-C6712A08D8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11" y="5329540"/>
            <a:ext cx="11300377" cy="499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913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26B33-1428-438C-BB58-63BD454DA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DATA: How Well DO THE ATTRIBUTION LINKS TRACK?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1EB1F4-7E72-41E3-98E3-EFC0C79F7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92D050">
              <a:alpha val="70000"/>
            </a:srgbClr>
          </a:solidFill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1F31CF-268E-4CF6-8BAE-AFEE307DC6CB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E35D24-61C8-47DB-B4BD-98C43C66CE98}"/>
              </a:ext>
            </a:extLst>
          </p:cNvPr>
          <p:cNvSpPr txBox="1"/>
          <p:nvPr/>
        </p:nvSpPr>
        <p:spPr>
          <a:xfrm>
            <a:off x="1252332" y="3126679"/>
            <a:ext cx="1046921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effectLst/>
              </a:rPr>
              <a:t>When you’re testing a new feature, you need to make sure you have a clear measuring stick.</a:t>
            </a:r>
          </a:p>
          <a:p>
            <a:endParaRPr lang="en-US" b="1" dirty="0"/>
          </a:p>
          <a:p>
            <a:r>
              <a:rPr lang="en-US" dirty="0"/>
              <a:t>I was testing TikTok Ads at the time, but this would introduce two variables: TikTok, and the attribution links.</a:t>
            </a:r>
          </a:p>
          <a:p>
            <a:endParaRPr lang="en-US" dirty="0"/>
          </a:p>
          <a:p>
            <a:r>
              <a:rPr lang="en-US" dirty="0"/>
              <a:t>I’ve run a lot of </a:t>
            </a:r>
            <a:r>
              <a:rPr lang="en-US" dirty="0" err="1"/>
              <a:t>BookBub</a:t>
            </a:r>
            <a:r>
              <a:rPr lang="en-US" dirty="0"/>
              <a:t> ads and have estimated conversion in a variety of ways in the past. </a:t>
            </a:r>
          </a:p>
          <a:p>
            <a:endParaRPr lang="en-US" b="1" dirty="0"/>
          </a:p>
          <a:p>
            <a:r>
              <a:rPr lang="en-US" b="1" dirty="0" err="1"/>
              <a:t>BookBub</a:t>
            </a:r>
            <a:r>
              <a:rPr lang="en-US" b="1" dirty="0"/>
              <a:t> Ads conversion estimate: </a:t>
            </a:r>
            <a:r>
              <a:rPr lang="en-US" dirty="0"/>
              <a:t>5 – 10% for a 99c book in 2022</a:t>
            </a:r>
          </a:p>
          <a:p>
            <a:r>
              <a:rPr lang="en-US" b="1" dirty="0"/>
              <a:t>Attribution links: </a:t>
            </a:r>
            <a:r>
              <a:rPr lang="en-US" dirty="0"/>
              <a:t>5.4% sales, 1.3% KU, 6.7% total</a:t>
            </a:r>
          </a:p>
          <a:p>
            <a:endParaRPr lang="en-US" b="1" dirty="0"/>
          </a:p>
          <a:p>
            <a:pPr algn="ctr"/>
            <a:r>
              <a:rPr lang="en-US" b="1" dirty="0"/>
              <a:t>Tests: </a:t>
            </a:r>
            <a:r>
              <a:rPr lang="en-US" dirty="0"/>
              <a:t>October 5 – October 11 2022</a:t>
            </a:r>
          </a:p>
          <a:p>
            <a:pPr algn="ctr"/>
            <a:r>
              <a:rPr lang="en-US" b="1" dirty="0"/>
              <a:t>Attribution data: </a:t>
            </a:r>
            <a:r>
              <a:rPr lang="en-US" dirty="0"/>
              <a:t>October 5 – October 21 2022</a:t>
            </a:r>
          </a:p>
          <a:p>
            <a:pPr algn="ctr"/>
            <a:r>
              <a:rPr lang="en-US" dirty="0"/>
              <a:t>Reads / clicks continued to be attributed to days after ads were off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66529C-1A03-A660-3684-4965695B81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24" y="2205458"/>
            <a:ext cx="11380952" cy="6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115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26B33-1428-438C-BB58-63BD454DA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DATA: How Well Do </a:t>
            </a:r>
            <a:r>
              <a:rPr lang="en-US" dirty="0" err="1"/>
              <a:t>bookBub</a:t>
            </a:r>
            <a:r>
              <a:rPr lang="en-US" dirty="0"/>
              <a:t> Ads Convert?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1EB1F4-7E72-41E3-98E3-EFC0C79F7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92D050">
              <a:alpha val="70000"/>
            </a:srgbClr>
          </a:solidFill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1F31CF-268E-4CF6-8BAE-AFEE307DC6CB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E35D24-61C8-47DB-B4BD-98C43C66CE98}"/>
              </a:ext>
            </a:extLst>
          </p:cNvPr>
          <p:cNvSpPr txBox="1"/>
          <p:nvPr/>
        </p:nvSpPr>
        <p:spPr>
          <a:xfrm>
            <a:off x="3593649" y="3429000"/>
            <a:ext cx="5404577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inherit"/>
              </a:rPr>
              <a:t>This level of data is useful, but doesn’t tell you which ads and audiences are converting.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inherit"/>
              </a:rPr>
              <a:t>So you can’t improve anything beyond axing things that have a super high CPC / super low CTR.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inherit"/>
              </a:rPr>
              <a:t>This was where we were for years.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inherit"/>
              </a:rPr>
              <a:t>But now we have conversion data, we can track down to specific creatives.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664142-254E-833C-4E7C-705D17BBDD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24" y="2205458"/>
            <a:ext cx="11380952" cy="6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083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26B33-1428-438C-BB58-63BD454DA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DATA: WHICH ADS Converted Best?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1EB1F4-7E72-41E3-98E3-EFC0C79F7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92D050">
              <a:alpha val="70000"/>
            </a:srgbClr>
          </a:solidFill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1F31CF-268E-4CF6-8BAE-AFEE307DC6CB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D000B390-DEFF-B5FD-1074-B12ECE50D7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887" y="2221910"/>
            <a:ext cx="11400000" cy="16190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14CA40-B773-2BFF-8AB7-5D067AA79695}"/>
              </a:ext>
            </a:extLst>
          </p:cNvPr>
          <p:cNvSpPr txBox="1"/>
          <p:nvPr/>
        </p:nvSpPr>
        <p:spPr>
          <a:xfrm>
            <a:off x="3646658" y="4286497"/>
            <a:ext cx="588828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inherit"/>
              </a:rPr>
              <a:t>G103 H102 S101 and G104 H103 S102 converted at 9.5%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inherit"/>
              </a:rPr>
              <a:t>However, G102 H101 S101’s conversion might have been impacted by being used to test a bunch of audiences that might not have converted well</a:t>
            </a:r>
          </a:p>
        </p:txBody>
      </p:sp>
    </p:spTree>
    <p:extLst>
      <p:ext uri="{BB962C8B-B14F-4D97-AF65-F5344CB8AC3E}">
        <p14:creationId xmlns:p14="http://schemas.microsoft.com/office/powerpoint/2010/main" val="4145119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26B33-1428-438C-BB58-63BD454DA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DATA: WHICH ADS Converted Best?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1EB1F4-7E72-41E3-98E3-EFC0C79F7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92D050">
              <a:alpha val="70000"/>
            </a:srgbClr>
          </a:solidFill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1F31CF-268E-4CF6-8BAE-AFEE307DC6CB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14CA40-B773-2BFF-8AB7-5D067AA79695}"/>
              </a:ext>
            </a:extLst>
          </p:cNvPr>
          <p:cNvSpPr txBox="1"/>
          <p:nvPr/>
        </p:nvSpPr>
        <p:spPr>
          <a:xfrm>
            <a:off x="3646658" y="4286497"/>
            <a:ext cx="58882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inherit"/>
              </a:rPr>
              <a:t>G104 H103 S102 converted 9.5% v. G102 H101 S101 @ 5.4% to the same aggregate audience of 3%+ CTR targets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0F9467-AE8D-EB8D-96A5-07FEE83BA3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62" y="2654432"/>
            <a:ext cx="11390476" cy="10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8232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26B33-1428-438C-BB58-63BD454DA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DATA: WHICH ADS Converted Best?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1EB1F4-7E72-41E3-98E3-EFC0C79F7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92D050">
              <a:alpha val="70000"/>
            </a:srgbClr>
          </a:solidFill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1F31CF-268E-4CF6-8BAE-AFEE307DC6CB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14CA40-B773-2BFF-8AB7-5D067AA79695}"/>
              </a:ext>
            </a:extLst>
          </p:cNvPr>
          <p:cNvSpPr txBox="1"/>
          <p:nvPr/>
        </p:nvSpPr>
        <p:spPr>
          <a:xfrm>
            <a:off x="2394327" y="4776828"/>
            <a:ext cx="58882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inherit"/>
              </a:rPr>
              <a:t>G104 H103 S102 </a:t>
            </a:r>
          </a:p>
          <a:p>
            <a:r>
              <a:rPr lang="en-US" dirty="0">
                <a:latin typeface="inherit"/>
              </a:rPr>
              <a:t>9.5% conversion </a:t>
            </a: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5D0399CD-2B4A-EB6B-3251-475B9CD264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908" y="2158862"/>
            <a:ext cx="2857500" cy="2381250"/>
          </a:xfrm>
          <a:prstGeom prst="rect">
            <a:avLst/>
          </a:prstGeom>
        </p:spPr>
      </p:pic>
      <p:pic>
        <p:nvPicPr>
          <p:cNvPr id="9" name="Picture 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30E8C40A-FCD1-5490-1C95-0C38625D09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858" y="2158862"/>
            <a:ext cx="2857500" cy="23812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8C72987-03C4-E202-68B1-6E084534A30B}"/>
              </a:ext>
            </a:extLst>
          </p:cNvPr>
          <p:cNvSpPr txBox="1"/>
          <p:nvPr/>
        </p:nvSpPr>
        <p:spPr>
          <a:xfrm>
            <a:off x="7030953" y="4844534"/>
            <a:ext cx="60970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inherit"/>
              </a:rPr>
              <a:t>G102 H101 S101 </a:t>
            </a:r>
          </a:p>
          <a:p>
            <a:r>
              <a:rPr lang="en-US" dirty="0">
                <a:latin typeface="inherit"/>
              </a:rPr>
              <a:t>5.4% conversion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6650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E9A08-3255-459C-9F07-7D410A23E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CONVERSION IS ONLY PART OF THE STORY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D2BE02-95D9-4CE8-96A4-9A68F7667136}"/>
              </a:ext>
            </a:extLst>
          </p:cNvPr>
          <p:cNvSpPr txBox="1"/>
          <p:nvPr/>
        </p:nvSpPr>
        <p:spPr>
          <a:xfrm>
            <a:off x="8369066" y="3648963"/>
            <a:ext cx="1842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CONVERSION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7E2213-8322-41C7-8158-CA46FF858071}"/>
              </a:ext>
            </a:extLst>
          </p:cNvPr>
          <p:cNvSpPr txBox="1"/>
          <p:nvPr/>
        </p:nvSpPr>
        <p:spPr>
          <a:xfrm>
            <a:off x="2822919" y="3648963"/>
            <a:ext cx="1220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TRAFFIC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8519436-BB56-47B9-8523-36B64F39189B}"/>
              </a:ext>
            </a:extLst>
          </p:cNvPr>
          <p:cNvGrpSpPr/>
          <p:nvPr/>
        </p:nvGrpSpPr>
        <p:grpSpPr>
          <a:xfrm>
            <a:off x="3511951" y="4142892"/>
            <a:ext cx="5996308" cy="487279"/>
            <a:chOff x="1957588" y="4449763"/>
            <a:chExt cx="5996308" cy="487279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BA23B1F-B8BA-4372-8438-FF41CF92941C}"/>
                </a:ext>
              </a:extLst>
            </p:cNvPr>
            <p:cNvCxnSpPr>
              <a:cxnSpLocks/>
            </p:cNvCxnSpPr>
            <p:nvPr/>
          </p:nvCxnSpPr>
          <p:spPr>
            <a:xfrm>
              <a:off x="1957588" y="4894624"/>
              <a:ext cx="5641192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DF35307-D666-41C2-BDD6-4C15EC4E36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92993" y="4449763"/>
              <a:ext cx="0" cy="45064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EFE196A-4CD4-4A63-8351-7E968CCD17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66695" y="4449763"/>
              <a:ext cx="0" cy="45064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E8CF2E9-16AB-435C-9D1E-FEEAEE985A2E}"/>
                </a:ext>
              </a:extLst>
            </p:cNvPr>
            <p:cNvSpPr txBox="1"/>
            <p:nvPr/>
          </p:nvSpPr>
          <p:spPr>
            <a:xfrm>
              <a:off x="2115737" y="4536932"/>
              <a:ext cx="58381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rPr>
                <a:t>DECREASE</a:t>
              </a: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rPr>
                <a:t> CPC + </a:t>
              </a: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rPr>
                <a:t>INCREASE</a:t>
              </a: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rPr>
                <a:t> CONVERSION TO </a:t>
              </a: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rPr>
                <a:t>DECREASE </a:t>
              </a: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rPr>
                <a:t>COST PER SALE (CPS) 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endParaRPr>
            </a:p>
          </p:txBody>
        </p:sp>
      </p:grpSp>
      <p:sp>
        <p:nvSpPr>
          <p:cNvPr id="3" name="Arrow: Down 2">
            <a:extLst>
              <a:ext uri="{FF2B5EF4-FFF2-40B4-BE49-F238E27FC236}">
                <a16:creationId xmlns:a16="http://schemas.microsoft.com/office/drawing/2014/main" id="{C3A8C9F9-1DE4-33E2-46D8-FF90DC9072D7}"/>
              </a:ext>
            </a:extLst>
          </p:cNvPr>
          <p:cNvSpPr/>
          <p:nvPr/>
        </p:nvSpPr>
        <p:spPr>
          <a:xfrm>
            <a:off x="4106992" y="3524366"/>
            <a:ext cx="391026" cy="618526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01F5D306-D078-1FAA-AE84-F5C6924DB28F}"/>
              </a:ext>
            </a:extLst>
          </p:cNvPr>
          <p:cNvSpPr/>
          <p:nvPr/>
        </p:nvSpPr>
        <p:spPr>
          <a:xfrm rot="10800000">
            <a:off x="7850306" y="3524366"/>
            <a:ext cx="391026" cy="618526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5383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26B33-1428-438C-BB58-63BD454DA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Metrics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1EB1F4-7E72-41E3-98E3-EFC0C79F7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92D050">
              <a:alpha val="70000"/>
            </a:srgbClr>
          </a:solidFill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1F31CF-268E-4CF6-8BAE-AFEE307DC6CB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E35D24-61C8-47DB-B4BD-98C43C66CE98}"/>
              </a:ext>
            </a:extLst>
          </p:cNvPr>
          <p:cNvSpPr txBox="1"/>
          <p:nvPr/>
        </p:nvSpPr>
        <p:spPr>
          <a:xfrm>
            <a:off x="2231136" y="2092052"/>
            <a:ext cx="772972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+mj-lt"/>
              </a:rPr>
              <a:t>Cost per sale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: spend / sales</a:t>
            </a:r>
            <a:endParaRPr lang="en-US" b="1" dirty="0">
              <a:solidFill>
                <a:srgbClr val="000000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+mj-lt"/>
              </a:rPr>
              <a:t>Cost per unit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: spend / (sales + borrows)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+mj-lt"/>
              </a:rPr>
              <a:t>Base revenue per click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: (sales revenue from advertised book + KENP revenue from advertised book) / clicks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+mj-lt"/>
              </a:rPr>
              <a:t>Revenue per click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: ((revenue per sale * sales) + (revenue per borrow * borrows)) / clicks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+mj-lt"/>
              </a:rPr>
              <a:t>Revenue per sale is often called “sellthrough value” and revenue per borrow is often called “readthrough value”</a:t>
            </a:r>
          </a:p>
          <a:p>
            <a:pPr lvl="1"/>
            <a:endParaRPr lang="en-US" dirty="0">
              <a:solidFill>
                <a:srgbClr val="000000"/>
              </a:solidFill>
              <a:latin typeface="+mj-lt"/>
            </a:endParaRPr>
          </a:p>
          <a:p>
            <a:pPr algn="ctr"/>
            <a:r>
              <a:rPr lang="en-US" dirty="0">
                <a:solidFill>
                  <a:srgbClr val="000000"/>
                </a:solidFill>
                <a:latin typeface="+mj-lt"/>
              </a:rPr>
              <a:t>These give you common points of comparison</a:t>
            </a:r>
          </a:p>
        </p:txBody>
      </p:sp>
    </p:spTree>
    <p:extLst>
      <p:ext uri="{BB962C8B-B14F-4D97-AF65-F5344CB8AC3E}">
        <p14:creationId xmlns:p14="http://schemas.microsoft.com/office/powerpoint/2010/main" val="40477682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26B33-1428-438C-BB58-63BD454DA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Conversion is Only Part of the </a:t>
            </a:r>
            <a:r>
              <a:rPr lang="en-US" dirty="0" err="1"/>
              <a:t>STory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1EB1F4-7E72-41E3-98E3-EFC0C79F7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92D050">
              <a:alpha val="70000"/>
            </a:srgbClr>
          </a:solidFill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1F31CF-268E-4CF6-8BAE-AFEE307DC6CB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7B73419-AEDA-5719-D87D-BB0E39F340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59" y="2303524"/>
            <a:ext cx="11124682" cy="112547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D8B4317-A896-1562-D34C-87283A5BEB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60" y="3859341"/>
            <a:ext cx="11124682" cy="70237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EDC46A6-33C8-60AF-2CC3-D24DD613ED75}"/>
              </a:ext>
            </a:extLst>
          </p:cNvPr>
          <p:cNvSpPr/>
          <p:nvPr/>
        </p:nvSpPr>
        <p:spPr>
          <a:xfrm>
            <a:off x="9487158" y="3837445"/>
            <a:ext cx="2195504" cy="75861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4F9E3CD-9BC6-8FE3-6973-99A3E2EF356C}"/>
              </a:ext>
            </a:extLst>
          </p:cNvPr>
          <p:cNvSpPr/>
          <p:nvPr/>
        </p:nvSpPr>
        <p:spPr>
          <a:xfrm>
            <a:off x="9462837" y="2269596"/>
            <a:ext cx="2195504" cy="118563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8500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26B33-1428-438C-BB58-63BD454DA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But Conversion is Only Part of the Story…Which ad </a:t>
            </a:r>
            <a:r>
              <a:rPr lang="en-US" b="1" i="1" dirty="0">
                <a:solidFill>
                  <a:schemeClr val="tx1"/>
                </a:solidFill>
              </a:rPr>
              <a:t>performed</a:t>
            </a:r>
            <a:r>
              <a:rPr lang="en-US" dirty="0"/>
              <a:t> Best?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1EB1F4-7E72-41E3-98E3-EFC0C79F7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92D050">
              <a:alpha val="70000"/>
            </a:srgbClr>
          </a:solidFill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1F31CF-268E-4CF6-8BAE-AFEE307DC6CB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14CA40-B773-2BFF-8AB7-5D067AA79695}"/>
              </a:ext>
            </a:extLst>
          </p:cNvPr>
          <p:cNvSpPr txBox="1"/>
          <p:nvPr/>
        </p:nvSpPr>
        <p:spPr>
          <a:xfrm>
            <a:off x="2059393" y="4740592"/>
            <a:ext cx="245053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G104 H103 S102 </a:t>
            </a:r>
          </a:p>
          <a:p>
            <a:r>
              <a:rPr lang="en-US" dirty="0"/>
              <a:t>2.6% CTR</a:t>
            </a:r>
          </a:p>
          <a:p>
            <a:r>
              <a:rPr lang="en-US" dirty="0"/>
              <a:t>$0.50 CPC</a:t>
            </a:r>
          </a:p>
          <a:p>
            <a:r>
              <a:rPr lang="en-US" dirty="0">
                <a:solidFill>
                  <a:srgbClr val="00B050"/>
                </a:solidFill>
              </a:rPr>
              <a:t>9.5% conversion</a:t>
            </a:r>
          </a:p>
          <a:p>
            <a:r>
              <a:rPr lang="en-US" dirty="0">
                <a:solidFill>
                  <a:srgbClr val="00B050"/>
                </a:solidFill>
              </a:rPr>
              <a:t>$5.25 cost per unit</a:t>
            </a:r>
          </a:p>
          <a:p>
            <a:r>
              <a:rPr lang="en-US" dirty="0"/>
              <a:t> </a:t>
            </a: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5D0399CD-2B4A-EB6B-3251-475B9CD264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424" y="2158862"/>
            <a:ext cx="2857500" cy="23812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8C72987-03C4-E202-68B1-6E084534A30B}"/>
              </a:ext>
            </a:extLst>
          </p:cNvPr>
          <p:cNvSpPr txBox="1"/>
          <p:nvPr/>
        </p:nvSpPr>
        <p:spPr>
          <a:xfrm>
            <a:off x="8778643" y="4740592"/>
            <a:ext cx="236444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G103 H102 S101</a:t>
            </a:r>
          </a:p>
          <a:p>
            <a:r>
              <a:rPr lang="en-US" dirty="0">
                <a:solidFill>
                  <a:srgbClr val="000000"/>
                </a:solidFill>
              </a:rPr>
              <a:t>1.6% CTR</a:t>
            </a:r>
            <a:endParaRPr lang="en-US" i="0" u="none" strike="noStrike" dirty="0">
              <a:solidFill>
                <a:srgbClr val="FF0000"/>
              </a:solidFill>
              <a:effectLst/>
            </a:endParaRPr>
          </a:p>
          <a:p>
            <a:r>
              <a:rPr lang="en-US" i="0" u="none" strike="noStrike" dirty="0">
                <a:solidFill>
                  <a:srgbClr val="FF0000"/>
                </a:solidFill>
                <a:effectLst/>
              </a:rPr>
              <a:t>$0.92 CPC</a:t>
            </a:r>
          </a:p>
          <a:p>
            <a:r>
              <a:rPr lang="en-US" i="0" u="none" strike="noStrike" dirty="0">
                <a:solidFill>
                  <a:srgbClr val="00B050"/>
                </a:solidFill>
                <a:effectLst/>
              </a:rPr>
              <a:t>9.5% conversion</a:t>
            </a:r>
          </a:p>
          <a:p>
            <a:r>
              <a:rPr lang="en-US" i="0" u="none" strike="noStrike" dirty="0">
                <a:solidFill>
                  <a:srgbClr val="FF0000"/>
                </a:solidFill>
                <a:effectLst/>
              </a:rPr>
              <a:t>$9.68 cost per unit</a:t>
            </a:r>
          </a:p>
          <a:p>
            <a:endParaRPr lang="en-US" b="1" i="0" u="none" strike="noStrike" dirty="0">
              <a:solidFill>
                <a:srgbClr val="000000"/>
              </a:solidFill>
              <a:effectLst/>
            </a:endParaRPr>
          </a:p>
        </p:txBody>
      </p:sp>
      <p:pic>
        <p:nvPicPr>
          <p:cNvPr id="7" name="Picture 6" descr="A picture containing text, newspaper, sign, different&#10;&#10;Description automatically generated">
            <a:extLst>
              <a:ext uri="{FF2B5EF4-FFF2-40B4-BE49-F238E27FC236}">
                <a16:creationId xmlns:a16="http://schemas.microsoft.com/office/drawing/2014/main" id="{3D25B740-7FB5-FDE8-12D1-0EDD68182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7306" y="2158862"/>
            <a:ext cx="2857500" cy="2381250"/>
          </a:xfrm>
          <a:prstGeom prst="rect">
            <a:avLst/>
          </a:prstGeom>
        </p:spPr>
      </p:pic>
      <p:pic>
        <p:nvPicPr>
          <p:cNvPr id="8" name="Picture 7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70228AD1-77D6-17C3-D942-93F4A1FB39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865" y="2158862"/>
            <a:ext cx="2857500" cy="23812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AD8044A-7F6F-7F5E-8D91-8835C5B7E3F5}"/>
              </a:ext>
            </a:extLst>
          </p:cNvPr>
          <p:cNvSpPr txBox="1"/>
          <p:nvPr/>
        </p:nvSpPr>
        <p:spPr>
          <a:xfrm>
            <a:off x="5316834" y="4722695"/>
            <a:ext cx="204356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G102 H101 S101 </a:t>
            </a:r>
          </a:p>
          <a:p>
            <a:r>
              <a:rPr lang="en-US" dirty="0"/>
              <a:t>3.5% CTR </a:t>
            </a:r>
          </a:p>
          <a:p>
            <a:r>
              <a:rPr lang="en-US" dirty="0">
                <a:solidFill>
                  <a:srgbClr val="00B050"/>
                </a:solidFill>
              </a:rPr>
              <a:t>$0.35 CPC</a:t>
            </a:r>
          </a:p>
          <a:p>
            <a:r>
              <a:rPr lang="en-US" dirty="0">
                <a:solidFill>
                  <a:srgbClr val="FF0000"/>
                </a:solidFill>
              </a:rPr>
              <a:t>6.3% conversion</a:t>
            </a:r>
          </a:p>
          <a:p>
            <a:r>
              <a:rPr lang="en-US" dirty="0">
                <a:solidFill>
                  <a:srgbClr val="00B050"/>
                </a:solidFill>
              </a:rPr>
              <a:t>$5.58 cost per unit</a:t>
            </a:r>
          </a:p>
        </p:txBody>
      </p:sp>
    </p:spTree>
    <p:extLst>
      <p:ext uri="{BB962C8B-B14F-4D97-AF65-F5344CB8AC3E}">
        <p14:creationId xmlns:p14="http://schemas.microsoft.com/office/powerpoint/2010/main" val="27580870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26B33-1428-438C-BB58-63BD454DA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AUDIENCES Performed Best?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1EB1F4-7E72-41E3-98E3-EFC0C79F7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92D050">
              <a:alpha val="70000"/>
            </a:srgbClr>
          </a:solidFill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1F31CF-268E-4CF6-8BAE-AFEE307DC6CB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11" name="Picture 10" descr="Table&#10;&#10;Description automatically generated">
            <a:extLst>
              <a:ext uri="{FF2B5EF4-FFF2-40B4-BE49-F238E27FC236}">
                <a16:creationId xmlns:a16="http://schemas.microsoft.com/office/drawing/2014/main" id="{80B58059-8B88-3DB4-20CA-558DF488EF0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848"/>
          <a:stretch/>
        </p:blipFill>
        <p:spPr>
          <a:xfrm>
            <a:off x="1230609" y="2029247"/>
            <a:ext cx="9528313" cy="390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0855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26B33-1428-438C-BB58-63BD454DA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Creative Elements Performed Best?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1EB1F4-7E72-41E3-98E3-EFC0C79F7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92D050">
              <a:alpha val="70000"/>
            </a:srgbClr>
          </a:solidFill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1F31CF-268E-4CF6-8BAE-AFEE307DC6CB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42E4281-C045-1C7D-E8F3-00A98374AE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60" y="1974091"/>
            <a:ext cx="11246870" cy="11676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084EBA9-C7B5-3EBB-91CE-1F87A7AE4B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60" y="4570772"/>
            <a:ext cx="11246870" cy="88009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F053FAD-1287-58AB-75AD-B32598F520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60" y="3403463"/>
            <a:ext cx="11246870" cy="87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6518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E9A08-3255-459C-9F07-7D410A23E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EVEN THAT’S ONLY HALF THE STORY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D2BE02-95D9-4CE8-96A4-9A68F7667136}"/>
              </a:ext>
            </a:extLst>
          </p:cNvPr>
          <p:cNvSpPr txBox="1"/>
          <p:nvPr/>
        </p:nvSpPr>
        <p:spPr>
          <a:xfrm>
            <a:off x="4587740" y="5199942"/>
            <a:ext cx="1842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CONVERSION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7E2213-8322-41C7-8158-CA46FF858071}"/>
              </a:ext>
            </a:extLst>
          </p:cNvPr>
          <p:cNvSpPr txBox="1"/>
          <p:nvPr/>
        </p:nvSpPr>
        <p:spPr>
          <a:xfrm>
            <a:off x="2229515" y="5199942"/>
            <a:ext cx="1220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TRAFFIC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8519436-BB56-47B9-8523-36B64F39189B}"/>
              </a:ext>
            </a:extLst>
          </p:cNvPr>
          <p:cNvGrpSpPr/>
          <p:nvPr/>
        </p:nvGrpSpPr>
        <p:grpSpPr>
          <a:xfrm>
            <a:off x="1197099" y="5513328"/>
            <a:ext cx="5996308" cy="487279"/>
            <a:chOff x="1957588" y="4449763"/>
            <a:chExt cx="5996308" cy="487279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BA23B1F-B8BA-4372-8438-FF41CF92941C}"/>
                </a:ext>
              </a:extLst>
            </p:cNvPr>
            <p:cNvCxnSpPr>
              <a:cxnSpLocks/>
            </p:cNvCxnSpPr>
            <p:nvPr/>
          </p:nvCxnSpPr>
          <p:spPr>
            <a:xfrm>
              <a:off x="1957588" y="4894624"/>
              <a:ext cx="5641192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DF35307-D666-41C2-BDD6-4C15EC4E36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92993" y="4449763"/>
              <a:ext cx="0" cy="45064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EFE196A-4CD4-4A63-8351-7E968CCD17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66695" y="4449763"/>
              <a:ext cx="0" cy="45064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E8CF2E9-16AB-435C-9D1E-FEEAEE985A2E}"/>
                </a:ext>
              </a:extLst>
            </p:cNvPr>
            <p:cNvSpPr txBox="1"/>
            <p:nvPr/>
          </p:nvSpPr>
          <p:spPr>
            <a:xfrm>
              <a:off x="2115737" y="4536932"/>
              <a:ext cx="58381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rPr>
                <a:t>DECREASE</a:t>
              </a: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rPr>
                <a:t> CPC + </a:t>
              </a: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rPr>
                <a:t>INCREASE</a:t>
              </a: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rPr>
                <a:t> CONVERSION TO </a:t>
              </a: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rPr>
                <a:t>DECREASE </a:t>
              </a: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rPr>
                <a:t>COST PER SALE (CPS) 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endParaRPr>
            </a:p>
          </p:txBody>
        </p:sp>
      </p:grpSp>
      <p:sp>
        <p:nvSpPr>
          <p:cNvPr id="3" name="Arrow: Down 2">
            <a:extLst>
              <a:ext uri="{FF2B5EF4-FFF2-40B4-BE49-F238E27FC236}">
                <a16:creationId xmlns:a16="http://schemas.microsoft.com/office/drawing/2014/main" id="{C3A8C9F9-1DE4-33E2-46D8-FF90DC9072D7}"/>
              </a:ext>
            </a:extLst>
          </p:cNvPr>
          <p:cNvSpPr/>
          <p:nvPr/>
        </p:nvSpPr>
        <p:spPr>
          <a:xfrm>
            <a:off x="1496905" y="4890679"/>
            <a:ext cx="391026" cy="618526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01F5D306-D078-1FAA-AE84-F5C6924DB28F}"/>
              </a:ext>
            </a:extLst>
          </p:cNvPr>
          <p:cNvSpPr/>
          <p:nvPr/>
        </p:nvSpPr>
        <p:spPr>
          <a:xfrm rot="10800000">
            <a:off x="4004552" y="4872498"/>
            <a:ext cx="391026" cy="618526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AE85DB-F1CB-E431-84DA-2378C88F0DC7}"/>
              </a:ext>
            </a:extLst>
          </p:cNvPr>
          <p:cNvSpPr txBox="1"/>
          <p:nvPr/>
        </p:nvSpPr>
        <p:spPr>
          <a:xfrm>
            <a:off x="7299575" y="5600497"/>
            <a:ext cx="58381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INCREASE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REVENUE PER SALE and REVENUE PER BORROW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5C2DECF-F365-9472-CB12-E6E0B34F8A99}"/>
              </a:ext>
            </a:extLst>
          </p:cNvPr>
          <p:cNvGrpSpPr/>
          <p:nvPr/>
        </p:nvGrpSpPr>
        <p:grpSpPr>
          <a:xfrm>
            <a:off x="7299575" y="5524522"/>
            <a:ext cx="4032427" cy="450648"/>
            <a:chOff x="1957588" y="4449763"/>
            <a:chExt cx="5641192" cy="450648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7E690E9-18B3-4C88-7DEF-73D857EFD72F}"/>
                </a:ext>
              </a:extLst>
            </p:cNvPr>
            <p:cNvCxnSpPr>
              <a:cxnSpLocks/>
            </p:cNvCxnSpPr>
            <p:nvPr/>
          </p:nvCxnSpPr>
          <p:spPr>
            <a:xfrm>
              <a:off x="1957588" y="4894624"/>
              <a:ext cx="5641192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33D367E-55BB-C6FA-EC8B-4B1CC2398F0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92993" y="4449763"/>
              <a:ext cx="0" cy="45064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CE0317F-BE26-A4DF-F9B1-42F6D22382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66695" y="4449763"/>
              <a:ext cx="0" cy="45064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B760F9B6-1B2E-75DD-5101-0D5498DAAC32}"/>
              </a:ext>
            </a:extLst>
          </p:cNvPr>
          <p:cNvSpPr txBox="1"/>
          <p:nvPr/>
        </p:nvSpPr>
        <p:spPr>
          <a:xfrm>
            <a:off x="8309294" y="5199942"/>
            <a:ext cx="2012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PROFITABILITY</a:t>
            </a:r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883BB848-A379-7FF0-0F04-1C757AE2EC48}"/>
              </a:ext>
            </a:extLst>
          </p:cNvPr>
          <p:cNvSpPr/>
          <p:nvPr/>
        </p:nvSpPr>
        <p:spPr>
          <a:xfrm rot="10800000">
            <a:off x="7515675" y="4890679"/>
            <a:ext cx="391026" cy="618526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3D5B0D3-59E0-433D-892A-758A9BBCA9D1}"/>
              </a:ext>
            </a:extLst>
          </p:cNvPr>
          <p:cNvSpPr txBox="1"/>
          <p:nvPr/>
        </p:nvSpPr>
        <p:spPr>
          <a:xfrm>
            <a:off x="1197099" y="3285450"/>
            <a:ext cx="25693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Ads (FB / BB / AMZ etc.)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/>
              <a:t>Creative (copy / image / headline)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/>
              <a:t>Audience Targeting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/>
              <a:t>Platform Features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CD9273C-172D-94A2-DAF5-E06849BAD1AA}"/>
              </a:ext>
            </a:extLst>
          </p:cNvPr>
          <p:cNvSpPr txBox="1"/>
          <p:nvPr/>
        </p:nvSpPr>
        <p:spPr>
          <a:xfrm>
            <a:off x="3920159" y="3285450"/>
            <a:ext cx="281271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Ads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/>
              <a:t>FB / BB / AMZ ad congruence + creative quality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/>
              <a:t>Audience Targeting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/>
              <a:t>Platform Features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F040747-3792-84E0-637A-2765253CFF94}"/>
              </a:ext>
            </a:extLst>
          </p:cNvPr>
          <p:cNvSpPr txBox="1"/>
          <p:nvPr/>
        </p:nvSpPr>
        <p:spPr>
          <a:xfrm>
            <a:off x="7999852" y="2010306"/>
            <a:ext cx="281271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Pricing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First Chapter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Series Length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Backlist in same genre / sub-genre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Sellthrough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/>
              <a:t>Cliffhangers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/>
              <a:t>Open Loops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/>
              <a:t>Spinoffs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/>
              <a:t>Concept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/>
              <a:t>Craft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/>
              <a:t>Cover (series branding)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/>
              <a:t>Back Matter CTAs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/>
              <a:t>Back Matter Excerpt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Newsletter subscribers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Branding (increases overall catalog value + intellectual property value)</a:t>
            </a:r>
          </a:p>
        </p:txBody>
      </p:sp>
    </p:spTree>
    <p:extLst>
      <p:ext uri="{BB962C8B-B14F-4D97-AF65-F5344CB8AC3E}">
        <p14:creationId xmlns:p14="http://schemas.microsoft.com/office/powerpoint/2010/main" val="42542724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26B33-1428-438C-BB58-63BD454DA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WAS MOST PROFITABLE?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1EB1F4-7E72-41E3-98E3-EFC0C79F7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92D050">
              <a:alpha val="70000"/>
            </a:srgbClr>
          </a:solidFill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1F31CF-268E-4CF6-8BAE-AFEE307DC6CB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750253-3A08-D695-DCCE-642C3B95BAD1}"/>
              </a:ext>
            </a:extLst>
          </p:cNvPr>
          <p:cNvSpPr txBox="1"/>
          <p:nvPr/>
        </p:nvSpPr>
        <p:spPr>
          <a:xfrm>
            <a:off x="2231136" y="3593533"/>
            <a:ext cx="864837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+mj-lt"/>
              </a:rPr>
              <a:t>For the most complete picture, we need to factor in readthrough and sellthrough to the rest of the series with revenue per click.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+mj-lt"/>
              </a:rPr>
              <a:t>Revenue per sale = $5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+mj-lt"/>
              </a:rPr>
              <a:t>Revenue per borrow = $4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+mj-lt"/>
              </a:rPr>
              <a:t>Profit per click = revenue per click – cost per click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+mj-lt"/>
              </a:rPr>
              <a:t>G100 H100 S100: ($5 * 32 sales) + ($4 * 8.5 borrows) / 487 clicks = $0.40 RPC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+mj-lt"/>
              </a:rPr>
              <a:t>$0.40 RPC - $0.51 CPC = -$0.11 profit per click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A2B7ED5-605D-B76F-4E4E-072F01288A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31" y="2154123"/>
            <a:ext cx="11931137" cy="99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3191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26B33-1428-438C-BB58-63BD454DA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Full </a:t>
            </a:r>
            <a:r>
              <a:rPr lang="en-US" dirty="0" err="1"/>
              <a:t>sTory</a:t>
            </a:r>
            <a:r>
              <a:rPr lang="en-US" dirty="0"/>
              <a:t>…Which ad Was Most </a:t>
            </a:r>
            <a:r>
              <a:rPr lang="en-US" b="1" i="1" dirty="0">
                <a:solidFill>
                  <a:srgbClr val="00B050"/>
                </a:solidFill>
              </a:rPr>
              <a:t>Profitable</a:t>
            </a:r>
            <a:r>
              <a:rPr lang="en-US" dirty="0"/>
              <a:t>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1EB1F4-7E72-41E3-98E3-EFC0C79F7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92D050">
              <a:alpha val="70000"/>
            </a:srgbClr>
          </a:solidFill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1F31CF-268E-4CF6-8BAE-AFEE307DC6CB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19" name="Picture 18" descr="Calendar&#10;&#10;Description automatically generated">
            <a:extLst>
              <a:ext uri="{FF2B5EF4-FFF2-40B4-BE49-F238E27FC236}">
                <a16:creationId xmlns:a16="http://schemas.microsoft.com/office/drawing/2014/main" id="{E5793278-EDBB-5151-9D42-7666BC4AFC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187" y="1857955"/>
            <a:ext cx="6813625" cy="478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4715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26B33-1428-438C-BB58-63BD454DA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IF I WRITE 3 MORE BOOKS…Which ad WOULD BE Most </a:t>
            </a:r>
            <a:r>
              <a:rPr lang="en-US" b="1" i="1" dirty="0">
                <a:solidFill>
                  <a:srgbClr val="00B050"/>
                </a:solidFill>
              </a:rPr>
              <a:t>Profitable</a:t>
            </a:r>
            <a:r>
              <a:rPr lang="en-US" dirty="0"/>
              <a:t>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1EB1F4-7E72-41E3-98E3-EFC0C79F7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92D050">
              <a:alpha val="70000"/>
            </a:srgbClr>
          </a:solidFill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1F31CF-268E-4CF6-8BAE-AFEE307DC6CB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5" name="Picture 4" descr="Calendar&#10;&#10;Description automatically generated">
            <a:extLst>
              <a:ext uri="{FF2B5EF4-FFF2-40B4-BE49-F238E27FC236}">
                <a16:creationId xmlns:a16="http://schemas.microsoft.com/office/drawing/2014/main" id="{96C0B265-550E-F417-1983-44EE0BA298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136" y="1965960"/>
            <a:ext cx="6523848" cy="45746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15372F-12E3-2339-FCA2-E218622C7021}"/>
              </a:ext>
            </a:extLst>
          </p:cNvPr>
          <p:cNvSpPr txBox="1"/>
          <p:nvPr/>
        </p:nvSpPr>
        <p:spPr>
          <a:xfrm>
            <a:off x="9194525" y="3236312"/>
            <a:ext cx="281271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Revenue per sale (sellthrough)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$5 </a:t>
            </a:r>
            <a:r>
              <a:rPr lang="en-US" dirty="0">
                <a:sym typeface="Wingdings" panose="05000000000000000000" pitchFamily="2" charset="2"/>
              </a:rPr>
              <a:t> $7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Revenue per borrow (readthrough)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$4  $5.50 </a:t>
            </a:r>
          </a:p>
        </p:txBody>
      </p:sp>
    </p:spTree>
    <p:extLst>
      <p:ext uri="{BB962C8B-B14F-4D97-AF65-F5344CB8AC3E}">
        <p14:creationId xmlns:p14="http://schemas.microsoft.com/office/powerpoint/2010/main" val="23616035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26B33-1428-438C-BB58-63BD454DA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1EB1F4-7E72-41E3-98E3-EFC0C79F7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92D050">
              <a:alpha val="70000"/>
            </a:srgbClr>
          </a:solidFill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1F31CF-268E-4CF6-8BAE-AFEE307DC6CB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E35D24-61C8-47DB-B4BD-98C43C66CE98}"/>
              </a:ext>
            </a:extLst>
          </p:cNvPr>
          <p:cNvSpPr txBox="1"/>
          <p:nvPr/>
        </p:nvSpPr>
        <p:spPr>
          <a:xfrm>
            <a:off x="2231136" y="2092052"/>
            <a:ext cx="772972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+mj-lt"/>
              </a:rPr>
              <a:t>Most powerful over </a:t>
            </a:r>
            <a:r>
              <a:rPr lang="en-US" b="1" i="1" dirty="0">
                <a:solidFill>
                  <a:srgbClr val="000000"/>
                </a:solidFill>
                <a:latin typeface="+mj-lt"/>
              </a:rPr>
              <a:t>time</a:t>
            </a:r>
            <a:endParaRPr lang="en-US" b="1" dirty="0">
              <a:solidFill>
                <a:srgbClr val="000000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+mj-lt"/>
              </a:rPr>
              <a:t>This a single week’s worth of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+mj-lt"/>
              </a:rPr>
              <a:t>Imagine the insights over a year…two years…ten years.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+mj-lt"/>
              </a:rPr>
              <a:t>More testing = more patterns and more winners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+mj-lt"/>
              </a:rPr>
              <a:t>This is why Amazon, Facebook etc. are such massive companies: because of these insights.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+mj-lt"/>
              </a:rPr>
              <a:t>This becomes a massive asset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+mj-lt"/>
              </a:rPr>
              <a:t>Re-use best images / copy / headlines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+mj-lt"/>
              </a:rPr>
              <a:t>Spot patterns so improve creative skills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+mj-lt"/>
              </a:rPr>
              <a:t>Improve covers because know what images are more likely to convert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+mj-lt"/>
              </a:rPr>
              <a:t>Improve blurbs by incorporating pieces of copy / headlines into them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+mj-lt"/>
              </a:rPr>
              <a:t>Better understand your audience by knowing who your target reader is</a:t>
            </a:r>
          </a:p>
        </p:txBody>
      </p:sp>
    </p:spTree>
    <p:extLst>
      <p:ext uri="{BB962C8B-B14F-4D97-AF65-F5344CB8AC3E}">
        <p14:creationId xmlns:p14="http://schemas.microsoft.com/office/powerpoint/2010/main" val="4114054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49B63-D7E8-4B3C-A113-9D988DB6B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CD44EF-D5A4-4DD0-B896-80523ABB0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92D050">
              <a:alpha val="70000"/>
            </a:srgbClr>
          </a:solidFill>
        </p:spPr>
        <p:txBody>
          <a:bodyPr/>
          <a:lstStyle/>
          <a:p>
            <a:fld id="{841F31CF-268E-4CF6-8BAE-AFEE307DC6C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774475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1_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9667</TotalTime>
  <Words>1360</Words>
  <Application>Microsoft Office PowerPoint</Application>
  <PresentationFormat>Widescreen</PresentationFormat>
  <Paragraphs>200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Gill Sans MT</vt:lpstr>
      <vt:lpstr>inherit</vt:lpstr>
      <vt:lpstr>Parcel</vt:lpstr>
      <vt:lpstr>1_Parcel</vt:lpstr>
      <vt:lpstr>Case Study</vt:lpstr>
      <vt:lpstr>TEST BOOK</vt:lpstr>
      <vt:lpstr>TESTING: QUESTIONS</vt:lpstr>
      <vt:lpstr>AD and Link NAMING CONVENTION</vt:lpstr>
      <vt:lpstr>AD: Example</vt:lpstr>
      <vt:lpstr>KEY: EXAMPLE</vt:lpstr>
      <vt:lpstr>NAMING: Example</vt:lpstr>
      <vt:lpstr>DATA: How Well DO THE ATTRIBUTION LINKS TRACK?</vt:lpstr>
      <vt:lpstr>DATA: How Well Do bookBub Ads Convert?</vt:lpstr>
      <vt:lpstr>DATA: WHICH ADS Converted Best?</vt:lpstr>
      <vt:lpstr>DATA: WHICH ADS Converted Best?</vt:lpstr>
      <vt:lpstr>DATA: WHICH ADS Converted Best?</vt:lpstr>
      <vt:lpstr>BUT CONVERSION IS ONLY PART OF THE STORY</vt:lpstr>
      <vt:lpstr>Metrics</vt:lpstr>
      <vt:lpstr>But Conversion is Only Part of the STory</vt:lpstr>
      <vt:lpstr>But Conversion is Only Part of the Story…Which ad performed Best?</vt:lpstr>
      <vt:lpstr>What AUDIENCES Performed Best?</vt:lpstr>
      <vt:lpstr>What Creative Elements Performed Best?</vt:lpstr>
      <vt:lpstr>BUT EVEN THAT’S ONLY HALF THE STORY</vt:lpstr>
      <vt:lpstr>What WAS MOST PROFITABLE?</vt:lpstr>
      <vt:lpstr>The Full sTory…Which ad Was Most Profitable?</vt:lpstr>
      <vt:lpstr>IF I WRITE 3 MORE BOOKS…Which ad WOULD BE Most Profitable?</vt:lpstr>
      <vt:lpstr>DATA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0</dc:title>
  <dc:creator>Nicholas Johansen</dc:creator>
  <cp:lastModifiedBy>Nicholas Johansen</cp:lastModifiedBy>
  <cp:revision>73</cp:revision>
  <dcterms:created xsi:type="dcterms:W3CDTF">2019-03-25T19:38:01Z</dcterms:created>
  <dcterms:modified xsi:type="dcterms:W3CDTF">2022-10-26T11:19:53Z</dcterms:modified>
</cp:coreProperties>
</file>