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337" r:id="rId4"/>
    <p:sldId id="335" r:id="rId5"/>
    <p:sldId id="275" r:id="rId6"/>
    <p:sldId id="343" r:id="rId7"/>
    <p:sldId id="338" r:id="rId8"/>
    <p:sldId id="336" r:id="rId9"/>
    <p:sldId id="339" r:id="rId10"/>
    <p:sldId id="340" r:id="rId11"/>
    <p:sldId id="341" r:id="rId12"/>
    <p:sldId id="346" r:id="rId13"/>
    <p:sldId id="347" r:id="rId14"/>
    <p:sldId id="295" r:id="rId15"/>
    <p:sldId id="342" r:id="rId16"/>
    <p:sldId id="348" r:id="rId17"/>
    <p:sldId id="349" r:id="rId18"/>
    <p:sldId id="350" r:id="rId19"/>
    <p:sldId id="353" r:id="rId20"/>
    <p:sldId id="354" r:id="rId21"/>
    <p:sldId id="355" r:id="rId22"/>
    <p:sldId id="356" r:id="rId23"/>
    <p:sldId id="357" r:id="rId24"/>
    <p:sldId id="352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B9BB7-4A43-4482-BDE2-A3556835368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9B42-7FC0-4B83-BC3A-8D92D72F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4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3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9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86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0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09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0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37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52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6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98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5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61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49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95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5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7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2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72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1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AD57-8B17-454F-B496-8C3794C42BE4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7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4960-C421-47E1-9B44-E624582A514E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8FD-93FD-468E-BBBD-702AF71D9D3C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AD57-8B17-454F-B496-8C3794C42BE4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3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FAE-7BE7-4F58-BBB3-ED079AABB1D1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B22A5D-A9C3-4876-B385-B6F536502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9" y="6213665"/>
            <a:ext cx="1703917" cy="3651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39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E11-FFE8-4478-B2DA-9B88AACD4ACB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38D8-6EED-46BF-B425-27E43448F6E5}" type="datetime1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7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C992-009B-4EEB-8410-5DAC4B67B0EA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6496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1476-3BA6-484E-885B-69B02E0202B4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8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6383-E65D-41A2-9F95-3025AB51CBA3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8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1953-6037-4871-961C-94E6C6194F32}" type="datetime1">
              <a:rPr lang="en-US" smtClean="0"/>
              <a:t>10/24/2022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3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FAE-7BE7-4F58-BBB3-ED079AABB1D1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0070C0">
              <a:alpha val="70000"/>
            </a:srgb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41F31CF-268E-4CF6-8BAE-AFEE307DC6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D11402-C53C-4C94-96E7-EA4CBF93B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09" y="6269593"/>
            <a:ext cx="1590302" cy="2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1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8E9C43E-DAAF-4453-A40C-2D9E231981C7}" type="datetime1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0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4960-C421-47E1-9B44-E624582A514E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8FD-93FD-468E-BBBD-702AF71D9D3C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E11-FFE8-4478-B2DA-9B88AACD4ACB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38D8-6EED-46BF-B425-27E43448F6E5}" type="datetime1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C992-009B-4EEB-8410-5DAC4B67B0EA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131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1476-3BA6-484E-885B-69B02E0202B4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6383-E65D-41A2-9F95-3025AB51CBA3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1953-6037-4871-961C-94E6C6194F32}" type="datetime1">
              <a:rPr lang="en-US" smtClean="0"/>
              <a:t>10/24/2022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8E9C43E-DAAF-4453-A40C-2D9E231981C7}" type="datetime1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882C992-009B-4EEB-8410-5DAC4B67B0E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41F31CF-268E-4CF6-8BAE-AFEE307DC6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3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882C992-009B-4EEB-8410-5DAC4B67B0E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EB84-5956-4497-BC68-D886322D1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699" y="1107317"/>
            <a:ext cx="10688598" cy="1246645"/>
          </a:xfrm>
          <a:noFill/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412EA-84A6-4A19-8C85-CA72B3B8C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6346" y="3429000"/>
            <a:ext cx="8399303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BREAKING BOOKBUB: FINDING BEST PRACTICES and PATTERNS to OPTIMIZE AD SPEND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68C1A7-EE8F-4CCB-9413-9BDC8A342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5917" y="6065912"/>
            <a:ext cx="2560160" cy="4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1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WHICH ADS Converted Best?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000B390-DEFF-B5FD-1074-B12ECE50D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7" y="2221910"/>
            <a:ext cx="11400000" cy="161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14CA40-B773-2BFF-8AB7-5D067AA79695}"/>
              </a:ext>
            </a:extLst>
          </p:cNvPr>
          <p:cNvSpPr txBox="1"/>
          <p:nvPr/>
        </p:nvSpPr>
        <p:spPr>
          <a:xfrm>
            <a:off x="3646658" y="4286497"/>
            <a:ext cx="5888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G103 H102 S101 and G104 H103 S102 converted at 9.5%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However, G102 H101 S101’s conversion might have been impacted by being used to test a bunch of audiences that might not have converted well</a:t>
            </a:r>
          </a:p>
        </p:txBody>
      </p:sp>
    </p:spTree>
    <p:extLst>
      <p:ext uri="{BB962C8B-B14F-4D97-AF65-F5344CB8AC3E}">
        <p14:creationId xmlns:p14="http://schemas.microsoft.com/office/powerpoint/2010/main" val="414511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WHICH ADS Converted Best?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4CA40-B773-2BFF-8AB7-5D067AA79695}"/>
              </a:ext>
            </a:extLst>
          </p:cNvPr>
          <p:cNvSpPr txBox="1"/>
          <p:nvPr/>
        </p:nvSpPr>
        <p:spPr>
          <a:xfrm>
            <a:off x="3646658" y="4286497"/>
            <a:ext cx="5888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G104 H103 S102 converted 9.5% v. G102 H101 S101 @ 5.4% to the same aggregate audience of 3%+ CTR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F9467-AE8D-EB8D-96A5-07FEE83BA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2" y="2654432"/>
            <a:ext cx="11390476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WHICH ADS Converted Best?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4CA40-B773-2BFF-8AB7-5D067AA79695}"/>
              </a:ext>
            </a:extLst>
          </p:cNvPr>
          <p:cNvSpPr txBox="1"/>
          <p:nvPr/>
        </p:nvSpPr>
        <p:spPr>
          <a:xfrm>
            <a:off x="2394327" y="4776828"/>
            <a:ext cx="5888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inherit"/>
              </a:rPr>
              <a:t>G104 H103 S102 </a:t>
            </a:r>
          </a:p>
          <a:p>
            <a:r>
              <a:rPr lang="en-US" dirty="0">
                <a:latin typeface="inherit"/>
              </a:rPr>
              <a:t>9.5% conversion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D0399CD-2B4A-EB6B-3251-475B9CD26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08" y="2158862"/>
            <a:ext cx="2857500" cy="2381250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0E8C40A-FCD1-5490-1C95-0C38625D0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8" y="2158862"/>
            <a:ext cx="2857500" cy="2381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C72987-03C4-E202-68B1-6E084534A30B}"/>
              </a:ext>
            </a:extLst>
          </p:cNvPr>
          <p:cNvSpPr txBox="1"/>
          <p:nvPr/>
        </p:nvSpPr>
        <p:spPr>
          <a:xfrm>
            <a:off x="7030953" y="4844534"/>
            <a:ext cx="609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inherit"/>
              </a:rPr>
              <a:t>G102 H101 S101 </a:t>
            </a:r>
          </a:p>
          <a:p>
            <a:r>
              <a:rPr lang="en-US" dirty="0">
                <a:latin typeface="inherit"/>
              </a:rPr>
              <a:t>5.4% conversion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6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9A08-3255-459C-9F07-7D410A23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CONVERSION IS ONLY PART OF THE 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2BE02-95D9-4CE8-96A4-9A68F7667136}"/>
              </a:ext>
            </a:extLst>
          </p:cNvPr>
          <p:cNvSpPr txBox="1"/>
          <p:nvPr/>
        </p:nvSpPr>
        <p:spPr>
          <a:xfrm>
            <a:off x="8369066" y="3648963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E2213-8322-41C7-8158-CA46FF858071}"/>
              </a:ext>
            </a:extLst>
          </p:cNvPr>
          <p:cNvSpPr txBox="1"/>
          <p:nvPr/>
        </p:nvSpPr>
        <p:spPr>
          <a:xfrm>
            <a:off x="2822919" y="3648963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TRAFFIC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519436-BB56-47B9-8523-36B64F39189B}"/>
              </a:ext>
            </a:extLst>
          </p:cNvPr>
          <p:cNvGrpSpPr/>
          <p:nvPr/>
        </p:nvGrpSpPr>
        <p:grpSpPr>
          <a:xfrm>
            <a:off x="3511951" y="4142892"/>
            <a:ext cx="5996308" cy="487279"/>
            <a:chOff x="1957588" y="4449763"/>
            <a:chExt cx="5996308" cy="48727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A23B1F-B8BA-4372-8438-FF41CF92941C}"/>
                </a:ext>
              </a:extLst>
            </p:cNvPr>
            <p:cNvCxnSpPr>
              <a:cxnSpLocks/>
            </p:cNvCxnSpPr>
            <p:nvPr/>
          </p:nvCxnSpPr>
          <p:spPr>
            <a:xfrm>
              <a:off x="1957588" y="4894624"/>
              <a:ext cx="56411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F35307-D666-41C2-BDD6-4C15EC4E3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993" y="4449763"/>
              <a:ext cx="0" cy="4506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FE196A-4CD4-4A63-8351-7E968CCD1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695" y="4449763"/>
              <a:ext cx="0" cy="4506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8CF2E9-16AB-435C-9D1E-FEEAEE985A2E}"/>
                </a:ext>
              </a:extLst>
            </p:cNvPr>
            <p:cNvSpPr txBox="1"/>
            <p:nvPr/>
          </p:nvSpPr>
          <p:spPr>
            <a:xfrm>
              <a:off x="2115737" y="4536932"/>
              <a:ext cx="5838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DECREASE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CPC +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INCREASE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CONVERSION TO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DECREASE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COST PER SALE (CPS)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C3A8C9F9-1DE4-33E2-46D8-FF90DC9072D7}"/>
              </a:ext>
            </a:extLst>
          </p:cNvPr>
          <p:cNvSpPr/>
          <p:nvPr/>
        </p:nvSpPr>
        <p:spPr>
          <a:xfrm>
            <a:off x="4106992" y="3524366"/>
            <a:ext cx="391026" cy="6185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1F5D306-D078-1FAA-AE84-F5C6924DB28F}"/>
              </a:ext>
            </a:extLst>
          </p:cNvPr>
          <p:cNvSpPr/>
          <p:nvPr/>
        </p:nvSpPr>
        <p:spPr>
          <a:xfrm rot="10800000">
            <a:off x="7850306" y="3524366"/>
            <a:ext cx="391026" cy="6185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3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35D24-61C8-47DB-B4BD-98C43C66CE98}"/>
              </a:ext>
            </a:extLst>
          </p:cNvPr>
          <p:cNvSpPr txBox="1"/>
          <p:nvPr/>
        </p:nvSpPr>
        <p:spPr>
          <a:xfrm>
            <a:off x="2231136" y="2092052"/>
            <a:ext cx="77297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Cost per sale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spend / sales</a:t>
            </a:r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Cost per unit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spend / (sales + borrows)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Base revenue per click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(sales revenue from advertised book + KENP revenue from advertised book) / clicks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Revenue per click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((revenue per sale * sales) + (revenue per borrow * borrows)) / clicks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Revenue per sale is often called “sellthrough value” and revenue per borrow is often called “readthrough value”</a:t>
            </a:r>
          </a:p>
          <a:p>
            <a:pPr lvl="1"/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These give you common points of comparison</a:t>
            </a:r>
          </a:p>
        </p:txBody>
      </p:sp>
    </p:spTree>
    <p:extLst>
      <p:ext uri="{BB962C8B-B14F-4D97-AF65-F5344CB8AC3E}">
        <p14:creationId xmlns:p14="http://schemas.microsoft.com/office/powerpoint/2010/main" val="404776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Conversion is Only Part of the </a:t>
            </a:r>
            <a:r>
              <a:rPr lang="en-US" dirty="0" err="1"/>
              <a:t>STory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3419-AEDA-5719-D87D-BB0E39F34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9" y="2303524"/>
            <a:ext cx="11124682" cy="11254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8B4317-A896-1562-D34C-87283A5BE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0" y="3859341"/>
            <a:ext cx="11124682" cy="7023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DC46A6-33C8-60AF-2CC3-D24DD613ED75}"/>
              </a:ext>
            </a:extLst>
          </p:cNvPr>
          <p:cNvSpPr/>
          <p:nvPr/>
        </p:nvSpPr>
        <p:spPr>
          <a:xfrm>
            <a:off x="9487158" y="3837445"/>
            <a:ext cx="2195504" cy="758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F9E3CD-9BC6-8FE3-6973-99A3E2EF356C}"/>
              </a:ext>
            </a:extLst>
          </p:cNvPr>
          <p:cNvSpPr/>
          <p:nvPr/>
        </p:nvSpPr>
        <p:spPr>
          <a:xfrm>
            <a:off x="9462837" y="2269596"/>
            <a:ext cx="2195504" cy="1185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5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Conversion is Only Part of the Story…Which ad </a:t>
            </a:r>
            <a:r>
              <a:rPr lang="en-US" b="1" i="1" dirty="0">
                <a:solidFill>
                  <a:schemeClr val="tx1"/>
                </a:solidFill>
              </a:rPr>
              <a:t>performed</a:t>
            </a:r>
            <a:r>
              <a:rPr lang="en-US" dirty="0"/>
              <a:t> Best?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4CA40-B773-2BFF-8AB7-5D067AA79695}"/>
              </a:ext>
            </a:extLst>
          </p:cNvPr>
          <p:cNvSpPr txBox="1"/>
          <p:nvPr/>
        </p:nvSpPr>
        <p:spPr>
          <a:xfrm>
            <a:off x="2059393" y="4740592"/>
            <a:ext cx="2450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G104 H103 S102 </a:t>
            </a:r>
          </a:p>
          <a:p>
            <a:r>
              <a:rPr lang="en-US" dirty="0"/>
              <a:t>2.6% CTR</a:t>
            </a:r>
          </a:p>
          <a:p>
            <a:r>
              <a:rPr lang="en-US" dirty="0"/>
              <a:t>$0.50 CPC</a:t>
            </a:r>
          </a:p>
          <a:p>
            <a:r>
              <a:rPr lang="en-US" dirty="0">
                <a:solidFill>
                  <a:srgbClr val="00B050"/>
                </a:solidFill>
              </a:rPr>
              <a:t>9.5% conversion</a:t>
            </a:r>
          </a:p>
          <a:p>
            <a:r>
              <a:rPr lang="en-US" dirty="0">
                <a:solidFill>
                  <a:srgbClr val="00B050"/>
                </a:solidFill>
              </a:rPr>
              <a:t>$5.25 cost per unit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D0399CD-2B4A-EB6B-3251-475B9CD26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24" y="2158862"/>
            <a:ext cx="2857500" cy="2381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C72987-03C4-E202-68B1-6E084534A30B}"/>
              </a:ext>
            </a:extLst>
          </p:cNvPr>
          <p:cNvSpPr txBox="1"/>
          <p:nvPr/>
        </p:nvSpPr>
        <p:spPr>
          <a:xfrm>
            <a:off x="8778643" y="4740592"/>
            <a:ext cx="2364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G103 H102 S101</a:t>
            </a:r>
          </a:p>
          <a:p>
            <a:r>
              <a:rPr lang="en-US" dirty="0">
                <a:solidFill>
                  <a:srgbClr val="000000"/>
                </a:solidFill>
              </a:rPr>
              <a:t>1.6% CTR</a:t>
            </a:r>
            <a:endParaRPr lang="en-US" i="0" u="none" strike="noStrike" dirty="0">
              <a:solidFill>
                <a:srgbClr val="FF0000"/>
              </a:solidFill>
              <a:effectLst/>
            </a:endParaRPr>
          </a:p>
          <a:p>
            <a:r>
              <a:rPr lang="en-US" i="0" u="none" strike="noStrike" dirty="0">
                <a:solidFill>
                  <a:srgbClr val="FF0000"/>
                </a:solidFill>
                <a:effectLst/>
              </a:rPr>
              <a:t>$0.92 CPC</a:t>
            </a:r>
          </a:p>
          <a:p>
            <a:r>
              <a:rPr lang="en-US" i="0" u="none" strike="noStrike" dirty="0">
                <a:solidFill>
                  <a:srgbClr val="00B050"/>
                </a:solidFill>
                <a:effectLst/>
              </a:rPr>
              <a:t>9.5% conversion</a:t>
            </a:r>
          </a:p>
          <a:p>
            <a:r>
              <a:rPr lang="en-US" i="0" u="none" strike="noStrike" dirty="0">
                <a:solidFill>
                  <a:srgbClr val="FF0000"/>
                </a:solidFill>
                <a:effectLst/>
              </a:rPr>
              <a:t>$9.68 cost per unit</a:t>
            </a:r>
          </a:p>
          <a:p>
            <a:endParaRPr lang="en-US" b="1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Picture 6" descr="A picture containing text, newspaper, sign, different&#10;&#10;Description automatically generated">
            <a:extLst>
              <a:ext uri="{FF2B5EF4-FFF2-40B4-BE49-F238E27FC236}">
                <a16:creationId xmlns:a16="http://schemas.microsoft.com/office/drawing/2014/main" id="{3D25B740-7FB5-FDE8-12D1-0EDD68182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06" y="2158862"/>
            <a:ext cx="2857500" cy="2381250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228AD1-77D6-17C3-D942-93F4A1FB3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65" y="2158862"/>
            <a:ext cx="2857500" cy="2381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D8044A-7F6F-7F5E-8D91-8835C5B7E3F5}"/>
              </a:ext>
            </a:extLst>
          </p:cNvPr>
          <p:cNvSpPr txBox="1"/>
          <p:nvPr/>
        </p:nvSpPr>
        <p:spPr>
          <a:xfrm>
            <a:off x="5316834" y="4722695"/>
            <a:ext cx="20435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G102 H101 S101 </a:t>
            </a:r>
          </a:p>
          <a:p>
            <a:r>
              <a:rPr lang="en-US" dirty="0"/>
              <a:t>3.5% CTR </a:t>
            </a:r>
          </a:p>
          <a:p>
            <a:r>
              <a:rPr lang="en-US" dirty="0">
                <a:solidFill>
                  <a:srgbClr val="00B050"/>
                </a:solidFill>
              </a:rPr>
              <a:t>$0.35 CPC</a:t>
            </a:r>
          </a:p>
          <a:p>
            <a:r>
              <a:rPr lang="en-US" dirty="0">
                <a:solidFill>
                  <a:srgbClr val="FF0000"/>
                </a:solidFill>
              </a:rPr>
              <a:t>6.3% conversion</a:t>
            </a:r>
          </a:p>
          <a:p>
            <a:r>
              <a:rPr lang="en-US" dirty="0">
                <a:solidFill>
                  <a:srgbClr val="00B050"/>
                </a:solidFill>
              </a:rPr>
              <a:t>$5.58 cost per unit</a:t>
            </a:r>
          </a:p>
        </p:txBody>
      </p:sp>
    </p:spTree>
    <p:extLst>
      <p:ext uri="{BB962C8B-B14F-4D97-AF65-F5344CB8AC3E}">
        <p14:creationId xmlns:p14="http://schemas.microsoft.com/office/powerpoint/2010/main" val="275808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AUDIENCES Performed Best?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0B58059-8B88-3DB4-20CA-558DF488E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8"/>
          <a:stretch/>
        </p:blipFill>
        <p:spPr>
          <a:xfrm>
            <a:off x="1230609" y="2029247"/>
            <a:ext cx="9528313" cy="39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8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Creative Elements Performed Best?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2E4281-C045-1C7D-E8F3-00A98374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0" y="1974091"/>
            <a:ext cx="11246870" cy="1167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84EBA9-C7B5-3EBB-91CE-1F87A7AE4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0" y="4570772"/>
            <a:ext cx="11246870" cy="880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053FAD-1287-58AB-75AD-B32598F52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0" y="3403463"/>
            <a:ext cx="11246870" cy="8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9A08-3255-459C-9F07-7D410A23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EVEN THAT’S ONLY HALF THE 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2BE02-95D9-4CE8-96A4-9A68F7667136}"/>
              </a:ext>
            </a:extLst>
          </p:cNvPr>
          <p:cNvSpPr txBox="1"/>
          <p:nvPr/>
        </p:nvSpPr>
        <p:spPr>
          <a:xfrm>
            <a:off x="4587740" y="519994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E2213-8322-41C7-8158-CA46FF858071}"/>
              </a:ext>
            </a:extLst>
          </p:cNvPr>
          <p:cNvSpPr txBox="1"/>
          <p:nvPr/>
        </p:nvSpPr>
        <p:spPr>
          <a:xfrm>
            <a:off x="2229515" y="519994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TRAFFIC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519436-BB56-47B9-8523-36B64F39189B}"/>
              </a:ext>
            </a:extLst>
          </p:cNvPr>
          <p:cNvGrpSpPr/>
          <p:nvPr/>
        </p:nvGrpSpPr>
        <p:grpSpPr>
          <a:xfrm>
            <a:off x="1197099" y="5513328"/>
            <a:ext cx="5996308" cy="487279"/>
            <a:chOff x="1957588" y="4449763"/>
            <a:chExt cx="5996308" cy="48727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A23B1F-B8BA-4372-8438-FF41CF92941C}"/>
                </a:ext>
              </a:extLst>
            </p:cNvPr>
            <p:cNvCxnSpPr>
              <a:cxnSpLocks/>
            </p:cNvCxnSpPr>
            <p:nvPr/>
          </p:nvCxnSpPr>
          <p:spPr>
            <a:xfrm>
              <a:off x="1957588" y="4894624"/>
              <a:ext cx="56411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F35307-D666-41C2-BDD6-4C15EC4E3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993" y="4449763"/>
              <a:ext cx="0" cy="4506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FE196A-4CD4-4A63-8351-7E968CCD1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695" y="4449763"/>
              <a:ext cx="0" cy="4506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8CF2E9-16AB-435C-9D1E-FEEAEE985A2E}"/>
                </a:ext>
              </a:extLst>
            </p:cNvPr>
            <p:cNvSpPr txBox="1"/>
            <p:nvPr/>
          </p:nvSpPr>
          <p:spPr>
            <a:xfrm>
              <a:off x="2115737" y="4536932"/>
              <a:ext cx="5838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DECREASE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CPC +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INCREASE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 CONVERSION TO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DECREASE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COST PER SALE (CPS)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C3A8C9F9-1DE4-33E2-46D8-FF90DC9072D7}"/>
              </a:ext>
            </a:extLst>
          </p:cNvPr>
          <p:cNvSpPr/>
          <p:nvPr/>
        </p:nvSpPr>
        <p:spPr>
          <a:xfrm>
            <a:off x="1496905" y="4890679"/>
            <a:ext cx="391026" cy="6185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1F5D306-D078-1FAA-AE84-F5C6924DB28F}"/>
              </a:ext>
            </a:extLst>
          </p:cNvPr>
          <p:cNvSpPr/>
          <p:nvPr/>
        </p:nvSpPr>
        <p:spPr>
          <a:xfrm rot="10800000">
            <a:off x="4004552" y="4872498"/>
            <a:ext cx="391026" cy="6185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E85DB-F1CB-E431-84DA-2378C88F0DC7}"/>
              </a:ext>
            </a:extLst>
          </p:cNvPr>
          <p:cNvSpPr txBox="1"/>
          <p:nvPr/>
        </p:nvSpPr>
        <p:spPr>
          <a:xfrm>
            <a:off x="7299575" y="5600497"/>
            <a:ext cx="583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INCREASE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REVENUE PER SALE and REVENUE PER BORROW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C2DECF-F365-9472-CB12-E6E0B34F8A99}"/>
              </a:ext>
            </a:extLst>
          </p:cNvPr>
          <p:cNvGrpSpPr/>
          <p:nvPr/>
        </p:nvGrpSpPr>
        <p:grpSpPr>
          <a:xfrm>
            <a:off x="7299575" y="5524522"/>
            <a:ext cx="4032427" cy="450648"/>
            <a:chOff x="1957588" y="4449763"/>
            <a:chExt cx="5641192" cy="4506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E690E9-18B3-4C88-7DEF-73D857EFD7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7588" y="4894624"/>
              <a:ext cx="56411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3D367E-55BB-C6FA-EC8B-4B1CC2398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993" y="4449763"/>
              <a:ext cx="0" cy="4506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E0317F-BE26-A4DF-F9B1-42F6D2238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6695" y="4449763"/>
              <a:ext cx="0" cy="4506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60F9B6-1B2E-75DD-5101-0D5498DAAC32}"/>
              </a:ext>
            </a:extLst>
          </p:cNvPr>
          <p:cNvSpPr txBox="1"/>
          <p:nvPr/>
        </p:nvSpPr>
        <p:spPr>
          <a:xfrm>
            <a:off x="8309294" y="5199942"/>
            <a:ext cx="201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PROFITABILITY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83BB848-A379-7FF0-0F04-1C757AE2EC48}"/>
              </a:ext>
            </a:extLst>
          </p:cNvPr>
          <p:cNvSpPr/>
          <p:nvPr/>
        </p:nvSpPr>
        <p:spPr>
          <a:xfrm rot="10800000">
            <a:off x="7515675" y="4890679"/>
            <a:ext cx="391026" cy="6185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D5B0D3-59E0-433D-892A-758A9BBCA9D1}"/>
              </a:ext>
            </a:extLst>
          </p:cNvPr>
          <p:cNvSpPr txBox="1"/>
          <p:nvPr/>
        </p:nvSpPr>
        <p:spPr>
          <a:xfrm>
            <a:off x="1197099" y="3285450"/>
            <a:ext cx="256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Ads (FB / BB / AMZ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Creative (copy / image / headline)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Audience Targeting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Platform Features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9273C-172D-94A2-DAF5-E06849BAD1AA}"/>
              </a:ext>
            </a:extLst>
          </p:cNvPr>
          <p:cNvSpPr txBox="1"/>
          <p:nvPr/>
        </p:nvSpPr>
        <p:spPr>
          <a:xfrm>
            <a:off x="3920159" y="3285450"/>
            <a:ext cx="2812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FB / BB / AMZ ad congruence + creative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Audience Targeting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Platform Features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040747-3792-84E0-637A-2765253CFF94}"/>
              </a:ext>
            </a:extLst>
          </p:cNvPr>
          <p:cNvSpPr txBox="1"/>
          <p:nvPr/>
        </p:nvSpPr>
        <p:spPr>
          <a:xfrm>
            <a:off x="7999852" y="2010306"/>
            <a:ext cx="2812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First 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Series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Backlist in same genre / sub-genre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Sellthrough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Cliffhangers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Open Loops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Spinoffs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Cover (series branding)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Back Matter CTAs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Back Matter Excerpt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Newsletter 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Branding (increases overall catalog value + intellectual property value)</a:t>
            </a:r>
          </a:p>
        </p:txBody>
      </p:sp>
    </p:spTree>
    <p:extLst>
      <p:ext uri="{BB962C8B-B14F-4D97-AF65-F5344CB8AC3E}">
        <p14:creationId xmlns:p14="http://schemas.microsoft.com/office/powerpoint/2010/main" val="425427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D7CA9DC-4484-FCED-79B1-225B485BA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15" y="1967163"/>
            <a:ext cx="2590549" cy="4144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38F9E-B248-43A0-8D0B-AE8AE51D0333}"/>
              </a:ext>
            </a:extLst>
          </p:cNvPr>
          <p:cNvSpPr txBox="1"/>
          <p:nvPr/>
        </p:nvSpPr>
        <p:spPr>
          <a:xfrm>
            <a:off x="2231136" y="2034073"/>
            <a:ext cx="4452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GENRE</a:t>
            </a:r>
            <a:r>
              <a:rPr lang="en-US" dirty="0"/>
              <a:t>: Urban Fantasy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RELEASE</a:t>
            </a:r>
            <a:r>
              <a:rPr lang="en-US" dirty="0"/>
              <a:t>: June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PRICE</a:t>
            </a:r>
            <a:r>
              <a:rPr lang="en-US" dirty="0"/>
              <a:t>: $0.99 / in Kindle Unlimited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Spent about $6500 - $7000 on </a:t>
            </a:r>
            <a:r>
              <a:rPr lang="en-US" dirty="0" err="1"/>
              <a:t>BookBub</a:t>
            </a:r>
            <a:r>
              <a:rPr lang="en-US" dirty="0"/>
              <a:t> Ads to this book prior to running this test</a:t>
            </a:r>
          </a:p>
        </p:txBody>
      </p:sp>
    </p:spTree>
    <p:extLst>
      <p:ext uri="{BB962C8B-B14F-4D97-AF65-F5344CB8AC3E}">
        <p14:creationId xmlns:p14="http://schemas.microsoft.com/office/powerpoint/2010/main" val="3426893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MOST PROFITABLE?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50253-3A08-D695-DCCE-642C3B95BAD1}"/>
              </a:ext>
            </a:extLst>
          </p:cNvPr>
          <p:cNvSpPr txBox="1"/>
          <p:nvPr/>
        </p:nvSpPr>
        <p:spPr>
          <a:xfrm>
            <a:off x="2231136" y="3593533"/>
            <a:ext cx="86483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For the most complete picture, we need to factor in readthrough and sellthrough to the rest of the series with revenue per click.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Revenue per sale = $5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Revenue per borrow = $4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Profit per click = revenue per click – cost per click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G100 H100 S100: ($5 * 32 sales) + ($4 * 8.5 borrows) / 487 clicks = $0.40 RPC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$0.40 RPC - $0.51 CPC = -$0.11 profit per click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B7ED5-605D-B76F-4E4E-072F01288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1" y="2154123"/>
            <a:ext cx="11931137" cy="9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Full </a:t>
            </a:r>
            <a:r>
              <a:rPr lang="en-US" dirty="0" err="1"/>
              <a:t>sTory</a:t>
            </a:r>
            <a:r>
              <a:rPr lang="en-US" dirty="0"/>
              <a:t>…Which ad Was Most </a:t>
            </a:r>
            <a:r>
              <a:rPr lang="en-US" b="1" i="1" dirty="0">
                <a:solidFill>
                  <a:srgbClr val="00B050"/>
                </a:solidFill>
              </a:rPr>
              <a:t>Profitable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9" name="Picture 18" descr="Calendar&#10;&#10;Description automatically generated">
            <a:extLst>
              <a:ext uri="{FF2B5EF4-FFF2-40B4-BE49-F238E27FC236}">
                <a16:creationId xmlns:a16="http://schemas.microsoft.com/office/drawing/2014/main" id="{E5793278-EDBB-5151-9D42-7666BC4AF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87" y="1857955"/>
            <a:ext cx="6813625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7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 WRITE 3 MORE BOOKS…Which ad WOULD BE Most </a:t>
            </a:r>
            <a:r>
              <a:rPr lang="en-US" b="1" i="1" dirty="0">
                <a:solidFill>
                  <a:srgbClr val="00B050"/>
                </a:solidFill>
              </a:rPr>
              <a:t>Profitable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96C0B265-550E-F417-1983-44EE0BA29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965960"/>
            <a:ext cx="6523848" cy="4574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5372F-12E3-2339-FCA2-E218622C7021}"/>
              </a:ext>
            </a:extLst>
          </p:cNvPr>
          <p:cNvSpPr txBox="1"/>
          <p:nvPr/>
        </p:nvSpPr>
        <p:spPr>
          <a:xfrm>
            <a:off x="9194525" y="3236312"/>
            <a:ext cx="2812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Revenue per sale (sellthrough)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$5 </a:t>
            </a:r>
            <a:r>
              <a:rPr lang="en-US" dirty="0">
                <a:sym typeface="Wingdings" panose="05000000000000000000" pitchFamily="2" charset="2"/>
              </a:rPr>
              <a:t> $7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Revenue per borrow (readthrough)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$4  $5.50 </a:t>
            </a:r>
          </a:p>
        </p:txBody>
      </p:sp>
    </p:spTree>
    <p:extLst>
      <p:ext uri="{BB962C8B-B14F-4D97-AF65-F5344CB8AC3E}">
        <p14:creationId xmlns:p14="http://schemas.microsoft.com/office/powerpoint/2010/main" val="2361603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35D24-61C8-47DB-B4BD-98C43C66CE98}"/>
              </a:ext>
            </a:extLst>
          </p:cNvPr>
          <p:cNvSpPr txBox="1"/>
          <p:nvPr/>
        </p:nvSpPr>
        <p:spPr>
          <a:xfrm>
            <a:off x="2231136" y="2092052"/>
            <a:ext cx="77297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Most powerful over </a:t>
            </a:r>
            <a:r>
              <a:rPr lang="en-US" b="1" i="1" dirty="0">
                <a:solidFill>
                  <a:srgbClr val="000000"/>
                </a:solidFill>
                <a:latin typeface="+mj-lt"/>
              </a:rPr>
              <a:t>time</a:t>
            </a:r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This a single week’s worth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Imagine the insights over a year…two years…ten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More testing = more patterns and more winners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This is why Amazon, Facebook etc. are such massive companies: because of these insights.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This becomes a massive asset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Re-use best images / copy / headlines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Spot patterns so improve creative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Improve covers because know what images are more likely to convert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Improve blurbs by incorporating pieces of copy / headlines into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</a:rPr>
              <a:t>Better understand your audience by knowing who your target reader is</a:t>
            </a:r>
          </a:p>
        </p:txBody>
      </p:sp>
    </p:spTree>
    <p:extLst>
      <p:ext uri="{BB962C8B-B14F-4D97-AF65-F5344CB8AC3E}">
        <p14:creationId xmlns:p14="http://schemas.microsoft.com/office/powerpoint/2010/main" val="41140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TESTING: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46C2C-76E9-4A9F-8D8B-73236FA83B10}"/>
              </a:ext>
            </a:extLst>
          </p:cNvPr>
          <p:cNvSpPr txBox="1"/>
          <p:nvPr/>
        </p:nvSpPr>
        <p:spPr>
          <a:xfrm>
            <a:off x="2231136" y="2034073"/>
            <a:ext cx="77297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accurate / what could I use the attribution links for &gt; use an ad platform I was familiar with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well do </a:t>
            </a:r>
            <a:r>
              <a:rPr lang="en-US" dirty="0" err="1"/>
              <a:t>BookBub</a:t>
            </a:r>
            <a:r>
              <a:rPr lang="en-US" dirty="0"/>
              <a:t> Ads convert in sales / KU? &gt; use an attribution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creatives convert better than others? &gt; naming convention for creatives, use a specific attribution link for each specific creative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creative elements convert better than others &gt; coded naming convention for each creative element, use a specific attribution link for each specific creative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audiences convert better than others? &gt; coded naming convention, use a specific attribution link for each specific ad and audience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More granular you get with tracking, the more questions you can answer at once; also future proof your data to answer questions you potentially haven’t thought of yet.</a:t>
            </a:r>
          </a:p>
          <a:p>
            <a:endParaRPr lang="en-US" dirty="0"/>
          </a:p>
          <a:p>
            <a:r>
              <a:rPr lang="en-US" dirty="0"/>
              <a:t>Answering all these questions at once: coded naming convention, use specific links for each specific ad and audience</a:t>
            </a:r>
          </a:p>
        </p:txBody>
      </p:sp>
    </p:spTree>
    <p:extLst>
      <p:ext uri="{BB962C8B-B14F-4D97-AF65-F5344CB8AC3E}">
        <p14:creationId xmlns:p14="http://schemas.microsoft.com/office/powerpoint/2010/main" val="291965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and Link NAMING CONVENTION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46C2C-76E9-4A9F-8D8B-73236FA83B10}"/>
              </a:ext>
            </a:extLst>
          </p:cNvPr>
          <p:cNvSpPr txBox="1"/>
          <p:nvPr/>
        </p:nvSpPr>
        <p:spPr>
          <a:xfrm>
            <a:off x="2231136" y="2034073"/>
            <a:ext cx="7729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you to isolate individual elements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drill down extremely far if you’re comfortable with spreadsheets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still drill down in the ads dashboard even if you have no / minimal spreadsheet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Maintain a creative key in Google Sheets listing creative elements and audiences; can also include various details (see example)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Count up across all books / account from 100 (e.g., if G100 – G107 are all images for Tess Skye, then I switch to Eden Hunter, I’d start at G108)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Image = G100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Headline = H100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Sub-Headline = S100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Audience = A100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Aggregate Audience = AG100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 code must match with corresponding link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5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AD: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3CBC8E88-820A-2DB6-6AF3-F2FC92ED1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59" y="2359421"/>
            <a:ext cx="5968282" cy="24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3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KEY: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A17373-1AAA-CC0F-EA2A-8441D46B8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43" y="2374151"/>
            <a:ext cx="8285714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NAMING: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D909F-80C3-8620-6EDD-40EA4381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3" y="2837078"/>
            <a:ext cx="10408754" cy="994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5B5088-8F80-2D10-DBDF-75A25DB555E5}"/>
              </a:ext>
            </a:extLst>
          </p:cNvPr>
          <p:cNvSpPr txBox="1"/>
          <p:nvPr/>
        </p:nvSpPr>
        <p:spPr>
          <a:xfrm>
            <a:off x="2040367" y="1839510"/>
            <a:ext cx="823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BOOKBUB AD NAME</a:t>
            </a:r>
          </a:p>
          <a:p>
            <a:pPr algn="ctr"/>
            <a:r>
              <a:rPr lang="en-US" sz="1200" dirty="0"/>
              <a:t>This has some additional info in it (L5 = fifth round of testing, 7 = 7</a:t>
            </a:r>
            <a:r>
              <a:rPr lang="en-US" sz="1200" baseline="30000" dirty="0"/>
              <a:t>th</a:t>
            </a:r>
            <a:r>
              <a:rPr lang="en-US" sz="1200" dirty="0"/>
              <a:t> creative testing, 3%+ = audience)</a:t>
            </a:r>
          </a:p>
          <a:p>
            <a:pPr algn="ctr"/>
            <a:r>
              <a:rPr lang="en-US" sz="1200" dirty="0"/>
              <a:t>This is for to actually read as I’m looking at and managing the ads to help me identify what’s running</a:t>
            </a:r>
          </a:p>
          <a:p>
            <a:pPr algn="ctr"/>
            <a:r>
              <a:rPr lang="en-US" sz="1200" dirty="0"/>
              <a:t>I keep the separator consistent here (“&gt;”) so that I can easily use the SPLIT function in Sheets to break the pieces apart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7E32C-A6DD-AB26-31DF-061855D2854A}"/>
              </a:ext>
            </a:extLst>
          </p:cNvPr>
          <p:cNvSpPr txBox="1"/>
          <p:nvPr/>
        </p:nvSpPr>
        <p:spPr>
          <a:xfrm>
            <a:off x="2677019" y="3954544"/>
            <a:ext cx="6958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AMAZON ATTRIBUTION LINK NAME</a:t>
            </a:r>
          </a:p>
          <a:p>
            <a:pPr algn="ctr"/>
            <a:r>
              <a:rPr lang="en-US" sz="1200" dirty="0"/>
              <a:t>Amazon calls the links “ad groups”</a:t>
            </a:r>
          </a:p>
          <a:p>
            <a:pPr algn="ctr"/>
            <a:r>
              <a:rPr lang="en-US" sz="1200" dirty="0"/>
              <a:t>This can also have additional information in it, but I find it easier / cleaner to just have the code.</a:t>
            </a:r>
          </a:p>
          <a:p>
            <a:pPr algn="ctr"/>
            <a:r>
              <a:rPr lang="en-US" sz="1200" dirty="0"/>
              <a:t>I’m generally not spending a lot of time crunching numbers / analyzing data on the Amazon Attribution dashboard itself; I export the data and then crunch it in a spreadsheet.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C988A-2EAB-0BF5-95A3-C6712A08D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1" y="5329540"/>
            <a:ext cx="11300377" cy="4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How Well DO THE ATTRIBUTION LINKS TRACK?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35D24-61C8-47DB-B4BD-98C43C66CE98}"/>
              </a:ext>
            </a:extLst>
          </p:cNvPr>
          <p:cNvSpPr txBox="1"/>
          <p:nvPr/>
        </p:nvSpPr>
        <p:spPr>
          <a:xfrm>
            <a:off x="1252332" y="3126679"/>
            <a:ext cx="104692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When you’re testing a new feature, you need to make sure you have a clear measuring stick.</a:t>
            </a:r>
          </a:p>
          <a:p>
            <a:endParaRPr lang="en-US" b="1" dirty="0"/>
          </a:p>
          <a:p>
            <a:r>
              <a:rPr lang="en-US" dirty="0"/>
              <a:t>I was testing TikTok Ads at the time, but this would introduce two variables: TikTok, and the attribution links.</a:t>
            </a:r>
          </a:p>
          <a:p>
            <a:endParaRPr lang="en-US" dirty="0"/>
          </a:p>
          <a:p>
            <a:r>
              <a:rPr lang="en-US" dirty="0"/>
              <a:t>I’ve run a lot of </a:t>
            </a:r>
            <a:r>
              <a:rPr lang="en-US" dirty="0" err="1"/>
              <a:t>BookBub</a:t>
            </a:r>
            <a:r>
              <a:rPr lang="en-US" dirty="0"/>
              <a:t> ads and have estimated conversion in a variety of ways in the past. </a:t>
            </a:r>
          </a:p>
          <a:p>
            <a:endParaRPr lang="en-US" b="1" dirty="0"/>
          </a:p>
          <a:p>
            <a:r>
              <a:rPr lang="en-US" b="1" dirty="0" err="1"/>
              <a:t>BookBub</a:t>
            </a:r>
            <a:r>
              <a:rPr lang="en-US" b="1" dirty="0"/>
              <a:t> Ads conversion estimate: </a:t>
            </a:r>
            <a:r>
              <a:rPr lang="en-US" dirty="0"/>
              <a:t>5 – 10% for a 99c book in 2022</a:t>
            </a:r>
          </a:p>
          <a:p>
            <a:r>
              <a:rPr lang="en-US" b="1" dirty="0"/>
              <a:t>Attribution links: </a:t>
            </a:r>
            <a:r>
              <a:rPr lang="en-US" dirty="0"/>
              <a:t>5.4% sales, 1.3% KU, 6.7% total</a:t>
            </a:r>
          </a:p>
          <a:p>
            <a:endParaRPr lang="en-US" b="1" dirty="0"/>
          </a:p>
          <a:p>
            <a:pPr algn="ctr"/>
            <a:r>
              <a:rPr lang="en-US" b="1" dirty="0"/>
              <a:t>Tests: </a:t>
            </a:r>
            <a:r>
              <a:rPr lang="en-US" dirty="0"/>
              <a:t>October 5 – October 11 2022</a:t>
            </a:r>
          </a:p>
          <a:p>
            <a:pPr algn="ctr"/>
            <a:r>
              <a:rPr lang="en-US" b="1" dirty="0"/>
              <a:t>Attribution data: </a:t>
            </a:r>
            <a:r>
              <a:rPr lang="en-US" dirty="0"/>
              <a:t>October 5 – October 21 2022</a:t>
            </a:r>
          </a:p>
          <a:p>
            <a:pPr algn="ctr"/>
            <a:r>
              <a:rPr lang="en-US" dirty="0"/>
              <a:t>Reads / clicks continued to be attributed to days after ads were 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6529C-1A03-A660-3684-4965695B8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" y="2205458"/>
            <a:ext cx="1138095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How Well Do </a:t>
            </a:r>
            <a:r>
              <a:rPr lang="en-US" dirty="0" err="1"/>
              <a:t>bookBub</a:t>
            </a:r>
            <a:r>
              <a:rPr lang="en-US" dirty="0"/>
              <a:t> Ads Convert?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92D05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35D24-61C8-47DB-B4BD-98C43C66CE98}"/>
              </a:ext>
            </a:extLst>
          </p:cNvPr>
          <p:cNvSpPr txBox="1"/>
          <p:nvPr/>
        </p:nvSpPr>
        <p:spPr>
          <a:xfrm>
            <a:off x="3593649" y="3429000"/>
            <a:ext cx="54045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This level of data is useful, but doesn’t tell you which ads and audiences are converting.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So you can’t improve anything beyond axing things that have a super high CPC / super low CTR.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This was where we were for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But now we have conversion data, we can track down to specific creatives.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64142-254E-833C-4E7C-705D17BB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" y="2205458"/>
            <a:ext cx="11380952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8349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9667</TotalTime>
  <Words>1360</Words>
  <Application>Microsoft Office PowerPoint</Application>
  <PresentationFormat>Widescreen</PresentationFormat>
  <Paragraphs>200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inherit</vt:lpstr>
      <vt:lpstr>Parcel</vt:lpstr>
      <vt:lpstr>1_Parcel</vt:lpstr>
      <vt:lpstr>Case Study</vt:lpstr>
      <vt:lpstr>TEST BOOK</vt:lpstr>
      <vt:lpstr>TESTING: QUESTIONS</vt:lpstr>
      <vt:lpstr>AD and Link NAMING CONVENTION</vt:lpstr>
      <vt:lpstr>AD: Example</vt:lpstr>
      <vt:lpstr>KEY: EXAMPLE</vt:lpstr>
      <vt:lpstr>NAMING: Example</vt:lpstr>
      <vt:lpstr>DATA: How Well DO THE ATTRIBUTION LINKS TRACK?</vt:lpstr>
      <vt:lpstr>DATA: How Well Do bookBub Ads Convert?</vt:lpstr>
      <vt:lpstr>DATA: WHICH ADS Converted Best?</vt:lpstr>
      <vt:lpstr>DATA: WHICH ADS Converted Best?</vt:lpstr>
      <vt:lpstr>DATA: WHICH ADS Converted Best?</vt:lpstr>
      <vt:lpstr>BUT CONVERSION IS ONLY PART OF THE STORY</vt:lpstr>
      <vt:lpstr>Metrics</vt:lpstr>
      <vt:lpstr>But Conversion is Only Part of the STory</vt:lpstr>
      <vt:lpstr>But Conversion is Only Part of the Story…Which ad performed Best?</vt:lpstr>
      <vt:lpstr>What AUDIENCES Performed Best?</vt:lpstr>
      <vt:lpstr>What Creative Elements Performed Best?</vt:lpstr>
      <vt:lpstr>BUT EVEN THAT’S ONLY HALF THE STORY</vt:lpstr>
      <vt:lpstr>What WAS MOST PROFITABLE?</vt:lpstr>
      <vt:lpstr>The Full sTory…Which ad Was Most Profitable?</vt:lpstr>
      <vt:lpstr>IF I WRITE 3 MORE BOOKS…Which ad WOULD BE Most Profitable?</vt:lpstr>
      <vt:lpstr>DATA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0</dc:title>
  <dc:creator>Nicholas Johansen</dc:creator>
  <cp:lastModifiedBy>Nicholas Johansen</cp:lastModifiedBy>
  <cp:revision>73</cp:revision>
  <dcterms:created xsi:type="dcterms:W3CDTF">2019-03-25T19:38:01Z</dcterms:created>
  <dcterms:modified xsi:type="dcterms:W3CDTF">2022-10-26T11:19:53Z</dcterms:modified>
</cp:coreProperties>
</file>