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2"/>
  </p:notesMasterIdLst>
  <p:sldIdLst>
    <p:sldId id="256" r:id="rId2"/>
    <p:sldId id="298" r:id="rId3"/>
    <p:sldId id="365" r:id="rId4"/>
    <p:sldId id="396" r:id="rId5"/>
    <p:sldId id="431" r:id="rId6"/>
    <p:sldId id="432" r:id="rId7"/>
    <p:sldId id="446" r:id="rId8"/>
    <p:sldId id="438" r:id="rId9"/>
    <p:sldId id="485" r:id="rId10"/>
    <p:sldId id="463" r:id="rId11"/>
    <p:sldId id="464" r:id="rId12"/>
    <p:sldId id="472" r:id="rId13"/>
    <p:sldId id="470" r:id="rId14"/>
    <p:sldId id="455" r:id="rId15"/>
    <p:sldId id="459" r:id="rId16"/>
    <p:sldId id="465" r:id="rId17"/>
    <p:sldId id="460" r:id="rId18"/>
    <p:sldId id="466" r:id="rId19"/>
    <p:sldId id="469" r:id="rId20"/>
    <p:sldId id="467" r:id="rId21"/>
    <p:sldId id="468" r:id="rId22"/>
    <p:sldId id="486" r:id="rId23"/>
    <p:sldId id="478" r:id="rId24"/>
    <p:sldId id="451" r:id="rId25"/>
    <p:sldId id="474" r:id="rId26"/>
    <p:sldId id="471" r:id="rId27"/>
    <p:sldId id="473" r:id="rId28"/>
    <p:sldId id="476" r:id="rId29"/>
    <p:sldId id="487" r:id="rId30"/>
    <p:sldId id="449" r:id="rId31"/>
    <p:sldId id="480" r:id="rId32"/>
    <p:sldId id="481" r:id="rId33"/>
    <p:sldId id="482" r:id="rId34"/>
    <p:sldId id="483" r:id="rId35"/>
    <p:sldId id="488" r:id="rId36"/>
    <p:sldId id="489" r:id="rId37"/>
    <p:sldId id="490" r:id="rId38"/>
    <p:sldId id="452" r:id="rId39"/>
    <p:sldId id="484" r:id="rId40"/>
    <p:sldId id="421"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0B9BB7-4A43-4482-BDE2-A35568353688}" type="datetimeFigureOut">
              <a:rPr lang="en-US" smtClean="0"/>
              <a:t>4/29/2023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499B42-7FC0-4B83-BC3A-8D92D72F6077}" type="slidenum">
              <a:rPr lang="en-US" smtClean="0"/>
              <a:t>‹#›</a:t>
            </a:fld>
            <a:endParaRPr lang="en-US"/>
          </a:p>
        </p:txBody>
      </p:sp>
    </p:spTree>
    <p:extLst>
      <p:ext uri="{BB962C8B-B14F-4D97-AF65-F5344CB8AC3E}">
        <p14:creationId xmlns:p14="http://schemas.microsoft.com/office/powerpoint/2010/main" val="2665046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1</a:t>
            </a:fld>
            <a:endParaRPr lang="en-US"/>
          </a:p>
        </p:txBody>
      </p:sp>
    </p:spTree>
    <p:extLst>
      <p:ext uri="{BB962C8B-B14F-4D97-AF65-F5344CB8AC3E}">
        <p14:creationId xmlns:p14="http://schemas.microsoft.com/office/powerpoint/2010/main" val="32271424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43517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31575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47864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8146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54646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05387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27485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13239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73484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913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65953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36354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0575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53455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07589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436481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717450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44172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11252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56723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27002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16007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7423550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69174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1791411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72473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13075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3836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1069449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42901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5404550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708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823715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0304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8125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41766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37199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89712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6639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3C8DAD57-8B17-454F-B496-8C3794C42BE4}" type="datetime1">
              <a:rPr lang="en-US" smtClean="0"/>
              <a:t>4/29/2023</a:t>
            </a:fld>
            <a:endParaRPr lang="en-US"/>
          </a:p>
        </p:txBody>
      </p:sp>
      <p:sp>
        <p:nvSpPr>
          <p:cNvPr id="8" name="Footer Placeholder 7"/>
          <p:cNvSpPr>
            <a:spLocks noGrp="1"/>
          </p:cNvSpPr>
          <p:nvPr>
            <p:ph type="ftr" sz="quarter" idx="11"/>
          </p:nvPr>
        </p:nvSpPr>
        <p:spPr/>
        <p:txBody>
          <a:bodyPr/>
          <a:lstStyle/>
          <a:p>
            <a:r>
              <a:rPr lang="en-US"/>
              <a:t>NICHOLAS ERIK</a:t>
            </a:r>
          </a:p>
        </p:txBody>
      </p:sp>
      <p:sp>
        <p:nvSpPr>
          <p:cNvPr id="9" name="Slide Number Placeholder 8"/>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257284757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EA4960-C421-47E1-9B44-E624582A514E}" type="datetime1">
              <a:rPr lang="en-US" smtClean="0"/>
              <a:t>4/29/2023</a:t>
            </a:fld>
            <a:endParaRPr lang="en-US"/>
          </a:p>
        </p:txBody>
      </p:sp>
      <p:sp>
        <p:nvSpPr>
          <p:cNvPr id="5" name="Footer Placeholder 4"/>
          <p:cNvSpPr>
            <a:spLocks noGrp="1"/>
          </p:cNvSpPr>
          <p:nvPr>
            <p:ph type="ftr" sz="quarter" idx="11"/>
          </p:nvPr>
        </p:nvSpPr>
        <p:spPr/>
        <p:txBody>
          <a:bodyPr/>
          <a:lstStyle/>
          <a:p>
            <a:r>
              <a:rPr lang="en-US"/>
              <a:t>NICHOLAS ERIK</a:t>
            </a:r>
          </a:p>
        </p:txBody>
      </p:sp>
      <p:sp>
        <p:nvSpPr>
          <p:cNvPr id="6" name="Slide Number Placeholder 5"/>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1922090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7EC8FD-93FD-468E-BBBD-702AF71D9D3C}" type="datetime1">
              <a:rPr lang="en-US" smtClean="0"/>
              <a:t>4/29/2023</a:t>
            </a:fld>
            <a:endParaRPr lang="en-US"/>
          </a:p>
        </p:txBody>
      </p:sp>
      <p:sp>
        <p:nvSpPr>
          <p:cNvPr id="5" name="Footer Placeholder 4"/>
          <p:cNvSpPr>
            <a:spLocks noGrp="1"/>
          </p:cNvSpPr>
          <p:nvPr>
            <p:ph type="ftr" sz="quarter" idx="11"/>
          </p:nvPr>
        </p:nvSpPr>
        <p:spPr/>
        <p:txBody>
          <a:bodyPr/>
          <a:lstStyle/>
          <a:p>
            <a:r>
              <a:rPr lang="en-US"/>
              <a:t>NICHOLAS ERIK</a:t>
            </a:r>
          </a:p>
        </p:txBody>
      </p:sp>
      <p:sp>
        <p:nvSpPr>
          <p:cNvPr id="6" name="Slide Number Placeholder 5"/>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280907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31136" y="523613"/>
            <a:ext cx="7729728" cy="1188720"/>
          </a:xfrm>
        </p:spPr>
        <p:txBody>
          <a:bodyPr/>
          <a:lstStyle>
            <a:lvl1pPr>
              <a:defRPr>
                <a:latin typeface="+mj-lt"/>
              </a:defRPr>
            </a:lvl1pPr>
          </a:lstStyle>
          <a:p>
            <a:r>
              <a:rPr lang="en-US" dirty="0"/>
              <a:t>Click to edit Master title style</a:t>
            </a:r>
          </a:p>
        </p:txBody>
      </p:sp>
      <p:sp>
        <p:nvSpPr>
          <p:cNvPr id="7" name="Date Placeholder 6"/>
          <p:cNvSpPr>
            <a:spLocks noGrp="1"/>
          </p:cNvSpPr>
          <p:nvPr>
            <p:ph type="dt" sz="half" idx="10"/>
          </p:nvPr>
        </p:nvSpPr>
        <p:spPr/>
        <p:txBody>
          <a:bodyPr/>
          <a:lstStyle/>
          <a:p>
            <a:fld id="{58CD4FAE-7BE7-4F58-BBB3-ED079AABB1D1}" type="datetime1">
              <a:rPr lang="en-US" smtClean="0"/>
              <a:t>4/29/2023</a:t>
            </a:fld>
            <a:endParaRPr lang="en-US"/>
          </a:p>
        </p:txBody>
      </p:sp>
      <p:sp>
        <p:nvSpPr>
          <p:cNvPr id="8" name="Footer Placeholder 7"/>
          <p:cNvSpPr>
            <a:spLocks noGrp="1"/>
          </p:cNvSpPr>
          <p:nvPr>
            <p:ph type="ftr" sz="quarter" idx="11"/>
          </p:nvPr>
        </p:nvSpPr>
        <p:spPr/>
        <p:txBody>
          <a:bodyPr/>
          <a:lstStyle/>
          <a:p>
            <a:r>
              <a:rPr lang="en-US"/>
              <a:t>NICHOLAS ERIK</a:t>
            </a:r>
            <a:endParaRPr lang="en-US" dirty="0"/>
          </a:p>
        </p:txBody>
      </p:sp>
      <p:sp>
        <p:nvSpPr>
          <p:cNvPr id="9" name="Slide Number Placeholder 8"/>
          <p:cNvSpPr>
            <a:spLocks noGrp="1"/>
          </p:cNvSpPr>
          <p:nvPr>
            <p:ph type="sldNum" sz="quarter" idx="12"/>
          </p:nvPr>
        </p:nvSpPr>
        <p:spPr>
          <a:solidFill>
            <a:srgbClr val="0070C0">
              <a:alpha val="70000"/>
            </a:srgbClr>
          </a:solidFill>
        </p:spPr>
        <p:txBody>
          <a:bodyPr/>
          <a:lstStyle>
            <a:lvl1pPr>
              <a:defRPr>
                <a:latin typeface="+mn-lt"/>
              </a:defRPr>
            </a:lvl1pPr>
          </a:lstStyle>
          <a:p>
            <a:fld id="{841F31CF-268E-4CF6-8BAE-AFEE307DC6CB}" type="slidenum">
              <a:rPr lang="en-US" smtClean="0"/>
              <a:pPr/>
              <a:t>‹#›</a:t>
            </a:fld>
            <a:endParaRPr lang="en-US" dirty="0"/>
          </a:p>
        </p:txBody>
      </p:sp>
      <p:pic>
        <p:nvPicPr>
          <p:cNvPr id="6" name="Graphic 5">
            <a:extLst>
              <a:ext uri="{FF2B5EF4-FFF2-40B4-BE49-F238E27FC236}">
                <a16:creationId xmlns:a16="http://schemas.microsoft.com/office/drawing/2014/main" id="{AED11402-C53C-4C94-96E7-EA4CBF93BCC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5009" y="6269593"/>
            <a:ext cx="1590302" cy="253270"/>
          </a:xfrm>
          <a:prstGeom prst="rect">
            <a:avLst/>
          </a:prstGeom>
        </p:spPr>
      </p:pic>
    </p:spTree>
    <p:extLst>
      <p:ext uri="{BB962C8B-B14F-4D97-AF65-F5344CB8AC3E}">
        <p14:creationId xmlns:p14="http://schemas.microsoft.com/office/powerpoint/2010/main" val="1479781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A2F7CE11-FFE8-4478-B2DA-9B88AACD4ACB}" type="datetime1">
              <a:rPr lang="en-US" smtClean="0"/>
              <a:t>4/29/2023</a:t>
            </a:fld>
            <a:endParaRPr lang="en-US"/>
          </a:p>
        </p:txBody>
      </p:sp>
      <p:sp>
        <p:nvSpPr>
          <p:cNvPr id="8" name="Footer Placeholder 7"/>
          <p:cNvSpPr>
            <a:spLocks noGrp="1"/>
          </p:cNvSpPr>
          <p:nvPr>
            <p:ph type="ftr" sz="quarter" idx="11"/>
          </p:nvPr>
        </p:nvSpPr>
        <p:spPr/>
        <p:txBody>
          <a:bodyPr/>
          <a:lstStyle/>
          <a:p>
            <a:r>
              <a:rPr lang="en-US"/>
              <a:t>NICHOLAS ERIK</a:t>
            </a:r>
          </a:p>
        </p:txBody>
      </p:sp>
      <p:sp>
        <p:nvSpPr>
          <p:cNvPr id="9" name="Slide Number Placeholder 8"/>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39831856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832038D8-6EED-46BF-B425-27E43448F6E5}" type="datetime1">
              <a:rPr lang="en-US" smtClean="0"/>
              <a:t>4/29/2023</a:t>
            </a:fld>
            <a:endParaRPr lang="en-US"/>
          </a:p>
        </p:txBody>
      </p:sp>
      <p:sp>
        <p:nvSpPr>
          <p:cNvPr id="9" name="Footer Placeholder 8"/>
          <p:cNvSpPr>
            <a:spLocks noGrp="1"/>
          </p:cNvSpPr>
          <p:nvPr>
            <p:ph type="ftr" sz="quarter" idx="11"/>
          </p:nvPr>
        </p:nvSpPr>
        <p:spPr/>
        <p:txBody>
          <a:bodyPr/>
          <a:lstStyle/>
          <a:p>
            <a:r>
              <a:rPr lang="en-US"/>
              <a:t>NICHOLAS ERIK</a:t>
            </a:r>
          </a:p>
        </p:txBody>
      </p:sp>
      <p:sp>
        <p:nvSpPr>
          <p:cNvPr id="10" name="Slide Number Placeholder 9"/>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418483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A882C992-009B-4EEB-8410-5DAC4B67B0EA}" type="datetime1">
              <a:rPr lang="en-US" smtClean="0"/>
              <a:t>4/29/2023</a:t>
            </a:fld>
            <a:endParaRPr lang="en-US"/>
          </a:p>
        </p:txBody>
      </p:sp>
      <p:sp>
        <p:nvSpPr>
          <p:cNvPr id="8" name="Footer Placeholder 7"/>
          <p:cNvSpPr>
            <a:spLocks noGrp="1"/>
          </p:cNvSpPr>
          <p:nvPr>
            <p:ph type="ftr" sz="quarter" idx="11"/>
          </p:nvPr>
        </p:nvSpPr>
        <p:spPr/>
        <p:txBody>
          <a:bodyPr/>
          <a:lstStyle/>
          <a:p>
            <a:r>
              <a:rPr lang="en-US"/>
              <a:t>NICHOLAS ERIK</a:t>
            </a:r>
          </a:p>
        </p:txBody>
      </p:sp>
      <p:sp>
        <p:nvSpPr>
          <p:cNvPr id="9" name="Slide Number Placeholder 8"/>
          <p:cNvSpPr>
            <a:spLocks noGrp="1"/>
          </p:cNvSpPr>
          <p:nvPr>
            <p:ph type="sldNum" sz="quarter" idx="12"/>
          </p:nvPr>
        </p:nvSpPr>
        <p:spPr/>
        <p:txBody>
          <a:bodyPr/>
          <a:lstStyle/>
          <a:p>
            <a:fld id="{841F31CF-268E-4CF6-8BAE-AFEE307DC6C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915513147"/>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4101476-3BA6-484E-885B-69B02E0202B4}" type="datetime1">
              <a:rPr lang="en-US" smtClean="0"/>
              <a:t>4/29/2023</a:t>
            </a:fld>
            <a:endParaRPr lang="en-US"/>
          </a:p>
        </p:txBody>
      </p:sp>
      <p:sp>
        <p:nvSpPr>
          <p:cNvPr id="4" name="Footer Placeholder 3"/>
          <p:cNvSpPr>
            <a:spLocks noGrp="1"/>
          </p:cNvSpPr>
          <p:nvPr>
            <p:ph type="ftr" sz="quarter" idx="11"/>
          </p:nvPr>
        </p:nvSpPr>
        <p:spPr/>
        <p:txBody>
          <a:bodyPr/>
          <a:lstStyle/>
          <a:p>
            <a:r>
              <a:rPr lang="en-US"/>
              <a:t>NICHOLAS ERIK</a:t>
            </a:r>
          </a:p>
        </p:txBody>
      </p:sp>
      <p:sp>
        <p:nvSpPr>
          <p:cNvPr id="5" name="Slide Number Placeholder 4"/>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3986639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5D6383-E65D-41A2-9F95-3025AB51CBA3}" type="datetime1">
              <a:rPr lang="en-US" smtClean="0"/>
              <a:t>4/29/2023</a:t>
            </a:fld>
            <a:endParaRPr lang="en-US"/>
          </a:p>
        </p:txBody>
      </p:sp>
      <p:sp>
        <p:nvSpPr>
          <p:cNvPr id="3" name="Footer Placeholder 2"/>
          <p:cNvSpPr>
            <a:spLocks noGrp="1"/>
          </p:cNvSpPr>
          <p:nvPr>
            <p:ph type="ftr" sz="quarter" idx="11"/>
          </p:nvPr>
        </p:nvSpPr>
        <p:spPr/>
        <p:txBody>
          <a:bodyPr/>
          <a:lstStyle/>
          <a:p>
            <a:r>
              <a:rPr lang="en-US"/>
              <a:t>NICHOLAS ERIK</a:t>
            </a:r>
          </a:p>
        </p:txBody>
      </p:sp>
      <p:sp>
        <p:nvSpPr>
          <p:cNvPr id="4" name="Slide Number Placeholder 3"/>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2071680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A05A1953-6037-4871-961C-94E6C6194F32}" type="datetime1">
              <a:rPr lang="en-US" smtClean="0"/>
              <a:t>4/29/2023</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en-US"/>
              <a:t>NICHOLAS ERIK</a:t>
            </a:r>
          </a:p>
        </p:txBody>
      </p:sp>
      <p:sp>
        <p:nvSpPr>
          <p:cNvPr id="11" name="Slide Number Placeholder 10"/>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1724350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D8E9C43E-DAAF-4453-A40C-2D9E231981C7}" type="datetime1">
              <a:rPr lang="en-US" smtClean="0"/>
              <a:t>4/29/2023</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en-US"/>
              <a:t>NICHOLAS ERIK</a:t>
            </a:r>
          </a:p>
        </p:txBody>
      </p:sp>
      <p:sp>
        <p:nvSpPr>
          <p:cNvPr id="10" name="Slide Number Placeholder 9"/>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3189470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Click to edit Master title style</a:t>
            </a:r>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A882C992-009B-4EEB-8410-5DAC4B67B0EA}" type="datetime1">
              <a:rPr lang="en-US" smtClean="0"/>
              <a:t>4/29/2023</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en-US"/>
              <a:t>NICHOLAS ERIK</a:t>
            </a: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latin typeface="+mn-lt"/>
              </a:defRPr>
            </a:lvl1pPr>
          </a:lstStyle>
          <a:p>
            <a:fld id="{841F31CF-268E-4CF6-8BAE-AFEE307DC6CB}" type="slidenum">
              <a:rPr lang="en-US" smtClean="0"/>
              <a:pPr/>
              <a:t>‹#›</a:t>
            </a:fld>
            <a:endParaRPr lang="en-US" dirty="0"/>
          </a:p>
        </p:txBody>
      </p:sp>
    </p:spTree>
    <p:extLst>
      <p:ext uri="{BB962C8B-B14F-4D97-AF65-F5344CB8AC3E}">
        <p14:creationId xmlns:p14="http://schemas.microsoft.com/office/powerpoint/2010/main" val="1149431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3EB84-5956-4497-BC68-D886322D1AC8}"/>
              </a:ext>
            </a:extLst>
          </p:cNvPr>
          <p:cNvSpPr>
            <a:spLocks noGrp="1"/>
          </p:cNvSpPr>
          <p:nvPr>
            <p:ph type="ctrTitle"/>
          </p:nvPr>
        </p:nvSpPr>
        <p:spPr>
          <a:xfrm>
            <a:off x="751699" y="1107317"/>
            <a:ext cx="10688598" cy="1246645"/>
          </a:xfrm>
          <a:noFill/>
          <a:ln>
            <a:solidFill>
              <a:schemeClr val="tx1"/>
            </a:solidFill>
          </a:ln>
        </p:spPr>
        <p:txBody>
          <a:bodyPr wrap="square" anchor="ctr">
            <a:noAutofit/>
          </a:bodyPr>
          <a:lstStyle/>
          <a:p>
            <a:r>
              <a:rPr lang="en-US" sz="4000" dirty="0">
                <a:solidFill>
                  <a:schemeClr val="tx1"/>
                </a:solidFill>
              </a:rPr>
              <a:t>AI AUTHOR ACCELERATOR WORKSHOP</a:t>
            </a:r>
          </a:p>
        </p:txBody>
      </p:sp>
      <p:sp>
        <p:nvSpPr>
          <p:cNvPr id="3" name="Subtitle 2">
            <a:extLst>
              <a:ext uri="{FF2B5EF4-FFF2-40B4-BE49-F238E27FC236}">
                <a16:creationId xmlns:a16="http://schemas.microsoft.com/office/drawing/2014/main" id="{4CA412EA-84A6-4A19-8C85-CA72B3B8C7FF}"/>
              </a:ext>
            </a:extLst>
          </p:cNvPr>
          <p:cNvSpPr>
            <a:spLocks noGrp="1"/>
          </p:cNvSpPr>
          <p:nvPr>
            <p:ph type="subTitle" idx="1"/>
          </p:nvPr>
        </p:nvSpPr>
        <p:spPr>
          <a:xfrm>
            <a:off x="1896346" y="3429000"/>
            <a:ext cx="8399303" cy="1655762"/>
          </a:xfrm>
        </p:spPr>
        <p:txBody>
          <a:bodyPr>
            <a:normAutofit fontScale="92500" lnSpcReduction="10000"/>
          </a:bodyPr>
          <a:lstStyle/>
          <a:p>
            <a:r>
              <a:rPr lang="en-US" sz="4000" dirty="0">
                <a:solidFill>
                  <a:schemeClr val="tx1"/>
                </a:solidFill>
              </a:rPr>
              <a:t>SESSION 2</a:t>
            </a:r>
          </a:p>
          <a:p>
            <a:r>
              <a:rPr lang="en-US" sz="3600" b="0" i="0" dirty="0">
                <a:solidFill>
                  <a:schemeClr val="tx1"/>
                </a:solidFill>
                <a:effectLst/>
              </a:rPr>
              <a:t>How to Write a Novel in 7 Days (with AI) (that’s actually good)</a:t>
            </a:r>
            <a:endParaRPr lang="en-US" sz="4000" dirty="0">
              <a:solidFill>
                <a:schemeClr val="tx1"/>
              </a:solidFill>
            </a:endParaRPr>
          </a:p>
        </p:txBody>
      </p:sp>
      <p:pic>
        <p:nvPicPr>
          <p:cNvPr id="8" name="Graphic 7">
            <a:extLst>
              <a:ext uri="{FF2B5EF4-FFF2-40B4-BE49-F238E27FC236}">
                <a16:creationId xmlns:a16="http://schemas.microsoft.com/office/drawing/2014/main" id="{9068C1A7-EE8F-4CCB-9413-9BDC8A3423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15917" y="6065912"/>
            <a:ext cx="2560160" cy="407729"/>
          </a:xfrm>
          <a:prstGeom prst="rect">
            <a:avLst/>
          </a:prstGeom>
        </p:spPr>
      </p:pic>
    </p:spTree>
    <p:extLst>
      <p:ext uri="{BB962C8B-B14F-4D97-AF65-F5344CB8AC3E}">
        <p14:creationId xmlns:p14="http://schemas.microsoft.com/office/powerpoint/2010/main" val="4053819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7 Day Plan</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10</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1987716"/>
            <a:ext cx="2858449" cy="2031325"/>
          </a:xfrm>
          <a:prstGeom prst="rect">
            <a:avLst/>
          </a:prstGeom>
          <a:noFill/>
        </p:spPr>
        <p:txBody>
          <a:bodyPr wrap="square" rtlCol="0">
            <a:spAutoFit/>
          </a:bodyPr>
          <a:lstStyle/>
          <a:p>
            <a:pPr marL="342900" indent="-342900">
              <a:buFont typeface="+mj-lt"/>
              <a:buAutoNum type="arabicPeriod"/>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Research / Outlining</a:t>
            </a:r>
          </a:p>
          <a:p>
            <a:pPr marL="342900" indent="-342900">
              <a:buFont typeface="+mj-lt"/>
              <a:buAutoNum type="arabicPeriod"/>
              <a:defRPr/>
            </a:pPr>
            <a:r>
              <a:rPr lang="en-US" dirty="0">
                <a:solidFill>
                  <a:srgbClr val="000000"/>
                </a:solidFill>
                <a:latin typeface="Gill Sans MT" panose="020B0502020104020203"/>
              </a:rPr>
              <a:t>Draft</a:t>
            </a:r>
          </a:p>
          <a:p>
            <a:pPr marL="342900" indent="-342900">
              <a:buFont typeface="+mj-lt"/>
              <a:buAutoNum type="arabicPeriod"/>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Draft</a:t>
            </a:r>
          </a:p>
          <a:p>
            <a:pPr marL="342900" indent="-342900">
              <a:buFont typeface="+mj-lt"/>
              <a:buAutoNum type="arabicPeriod"/>
              <a:defRPr/>
            </a:pPr>
            <a:r>
              <a:rPr lang="en-US" dirty="0">
                <a:solidFill>
                  <a:srgbClr val="000000"/>
                </a:solidFill>
                <a:latin typeface="Gill Sans MT" panose="020B0502020104020203"/>
              </a:rPr>
              <a:t>Draft</a:t>
            </a:r>
          </a:p>
          <a:p>
            <a:pPr marL="342900" indent="-342900">
              <a:buFont typeface="+mj-lt"/>
              <a:buAutoNum type="arabicPeriod"/>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Draft</a:t>
            </a:r>
          </a:p>
          <a:p>
            <a:pPr marL="342900" indent="-342900">
              <a:buFont typeface="+mj-lt"/>
              <a:buAutoNum type="arabicPeriod"/>
              <a:defRPr/>
            </a:pPr>
            <a:r>
              <a:rPr lang="en-US" dirty="0">
                <a:solidFill>
                  <a:srgbClr val="000000"/>
                </a:solidFill>
                <a:latin typeface="Gill Sans MT" panose="020B0502020104020203"/>
              </a:rPr>
              <a:t>Revise</a:t>
            </a:r>
          </a:p>
          <a:p>
            <a:pPr marL="342900" indent="-342900">
              <a:buFont typeface="+mj-lt"/>
              <a:buAutoNum type="arabicPeriod"/>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Revise</a:t>
            </a:r>
          </a:p>
        </p:txBody>
      </p:sp>
      <p:sp>
        <p:nvSpPr>
          <p:cNvPr id="5" name="TextBox 4">
            <a:extLst>
              <a:ext uri="{FF2B5EF4-FFF2-40B4-BE49-F238E27FC236}">
                <a16:creationId xmlns:a16="http://schemas.microsoft.com/office/drawing/2014/main" id="{5301ABC7-F7DC-0537-1FAF-2305863E7FDC}"/>
              </a:ext>
            </a:extLst>
          </p:cNvPr>
          <p:cNvSpPr txBox="1"/>
          <p:nvPr/>
        </p:nvSpPr>
        <p:spPr>
          <a:xfrm>
            <a:off x="5796838" y="1973183"/>
            <a:ext cx="2550302" cy="2031325"/>
          </a:xfrm>
          <a:prstGeom prst="rect">
            <a:avLst/>
          </a:prstGeom>
          <a:noFill/>
        </p:spPr>
        <p:txBody>
          <a:bodyPr wrap="square" rtlCol="0">
            <a:spAutoFit/>
          </a:bodyPr>
          <a:lstStyle/>
          <a:p>
            <a:pPr marL="342900" indent="-342900">
              <a:buFont typeface="+mj-lt"/>
              <a:buAutoNum type="arabicPeriod"/>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Research / Outlining</a:t>
            </a:r>
          </a:p>
          <a:p>
            <a:pPr marL="342900" indent="-342900">
              <a:buFont typeface="+mj-lt"/>
              <a:buAutoNum type="arabicPeriod"/>
              <a:defRPr/>
            </a:pPr>
            <a:r>
              <a:rPr lang="en-US" dirty="0">
                <a:solidFill>
                  <a:srgbClr val="000000"/>
                </a:solidFill>
                <a:latin typeface="Gill Sans MT" panose="020B0502020104020203"/>
              </a:rPr>
              <a:t>Draft</a:t>
            </a:r>
          </a:p>
          <a:p>
            <a:pPr marL="342900" indent="-342900">
              <a:buFont typeface="+mj-lt"/>
              <a:buAutoNum type="arabicPeriod"/>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Draft</a:t>
            </a:r>
          </a:p>
          <a:p>
            <a:pPr marL="342900" indent="-342900">
              <a:buFont typeface="+mj-lt"/>
              <a:buAutoNum type="arabicPeriod"/>
              <a:defRPr/>
            </a:pPr>
            <a:r>
              <a:rPr lang="en-US" dirty="0">
                <a:solidFill>
                  <a:srgbClr val="000000"/>
                </a:solidFill>
                <a:latin typeface="Gill Sans MT" panose="020B0502020104020203"/>
              </a:rPr>
              <a:t>Draft / Revise</a:t>
            </a:r>
          </a:p>
          <a:p>
            <a:pPr marL="342900" indent="-342900">
              <a:buFont typeface="+mj-lt"/>
              <a:buAutoNum type="arabicPeriod"/>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Draft / Revise</a:t>
            </a:r>
          </a:p>
          <a:p>
            <a:pPr marL="342900" indent="-342900">
              <a:buFont typeface="+mj-lt"/>
              <a:buAutoNum type="arabicPeriod"/>
              <a:defRPr/>
            </a:pPr>
            <a:r>
              <a:rPr lang="en-US" dirty="0">
                <a:solidFill>
                  <a:srgbClr val="000000"/>
                </a:solidFill>
                <a:latin typeface="Gill Sans MT" panose="020B0502020104020203"/>
              </a:rPr>
              <a:t>Draft</a:t>
            </a:r>
          </a:p>
          <a:p>
            <a:pPr marL="342900" indent="-342900">
              <a:buFont typeface="+mj-lt"/>
              <a:buAutoNum type="arabicPeriod"/>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Revise</a:t>
            </a:r>
          </a:p>
        </p:txBody>
      </p:sp>
      <p:sp>
        <p:nvSpPr>
          <p:cNvPr id="6" name="Arrow: Right 5">
            <a:extLst>
              <a:ext uri="{FF2B5EF4-FFF2-40B4-BE49-F238E27FC236}">
                <a16:creationId xmlns:a16="http://schemas.microsoft.com/office/drawing/2014/main" id="{5795261C-387D-BB24-021B-BA052C71F493}"/>
              </a:ext>
            </a:extLst>
          </p:cNvPr>
          <p:cNvSpPr/>
          <p:nvPr/>
        </p:nvSpPr>
        <p:spPr>
          <a:xfrm>
            <a:off x="4666834" y="2572620"/>
            <a:ext cx="776377" cy="8324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8DB82A51-322F-5563-DADA-FD6158168A05}"/>
              </a:ext>
            </a:extLst>
          </p:cNvPr>
          <p:cNvSpPr txBox="1"/>
          <p:nvPr/>
        </p:nvSpPr>
        <p:spPr>
          <a:xfrm>
            <a:off x="1540892" y="4705514"/>
            <a:ext cx="9802843" cy="1200329"/>
          </a:xfrm>
          <a:prstGeom prst="rect">
            <a:avLst/>
          </a:prstGeom>
          <a:noFill/>
        </p:spPr>
        <p:txBody>
          <a:bodyPr wrap="square">
            <a:spAutoFit/>
          </a:bodyPr>
          <a:lstStyle/>
          <a:p>
            <a:pPr marR="0" lvl="0" algn="l" defTabSz="457200" rtl="0" eaLnBrk="1" fontAlgn="auto" latinLnBrk="0" hangingPunct="1">
              <a:lnSpc>
                <a:spcPct val="100000"/>
              </a:lnSpc>
              <a:spcBef>
                <a:spcPts val="0"/>
              </a:spcBef>
              <a:spcAft>
                <a:spcPts val="0"/>
              </a:spcAft>
              <a:buClrTx/>
              <a:buSzTx/>
              <a:tabLst/>
              <a:defRPr/>
            </a:pPr>
            <a:r>
              <a:rPr lang="en-US" dirty="0">
                <a:solidFill>
                  <a:srgbClr val="000000"/>
                </a:solidFill>
                <a:latin typeface="Gill Sans MT" panose="020B0502020104020203"/>
              </a:rPr>
              <a:t>Clean up continuity, add in details etc. as you go, rather than writing a “sloppy” first draft and then waiting to fix everything at end. </a:t>
            </a:r>
          </a:p>
          <a:p>
            <a:pPr marR="0" lvl="0" algn="l" defTabSz="457200" rtl="0" eaLnBrk="1" fontAlgn="auto" latinLnBrk="0" hangingPunct="1">
              <a:lnSpc>
                <a:spcPct val="100000"/>
              </a:lnSpc>
              <a:spcBef>
                <a:spcPts val="0"/>
              </a:spcBef>
              <a:spcAft>
                <a:spcPts val="0"/>
              </a:spcAft>
              <a:buClrTx/>
              <a:buSzTx/>
              <a:tabLst/>
              <a:defRPr/>
            </a:pPr>
            <a:r>
              <a:rPr lang="en-US" dirty="0">
                <a:solidFill>
                  <a:srgbClr val="000000"/>
                </a:solidFill>
                <a:latin typeface="Gill Sans MT" panose="020B0502020104020203"/>
              </a:rPr>
              <a:t>Reduces your words per hour in the moment, but generally increases finished words per hour overall + quality</a:t>
            </a:r>
          </a:p>
        </p:txBody>
      </p:sp>
      <p:sp>
        <p:nvSpPr>
          <p:cNvPr id="7" name="TextBox 6">
            <a:extLst>
              <a:ext uri="{FF2B5EF4-FFF2-40B4-BE49-F238E27FC236}">
                <a16:creationId xmlns:a16="http://schemas.microsoft.com/office/drawing/2014/main" id="{4D2E1ADD-F6DA-AAC7-BEF8-EF06A2160824}"/>
              </a:ext>
            </a:extLst>
          </p:cNvPr>
          <p:cNvSpPr txBox="1"/>
          <p:nvPr/>
        </p:nvSpPr>
        <p:spPr>
          <a:xfrm>
            <a:off x="9290649" y="2024410"/>
            <a:ext cx="2611159" cy="2031325"/>
          </a:xfrm>
          <a:prstGeom prst="rect">
            <a:avLst/>
          </a:prstGeom>
          <a:noFill/>
        </p:spPr>
        <p:txBody>
          <a:bodyPr wrap="square" rtlCol="0">
            <a:spAutoFit/>
          </a:bodyPr>
          <a:lstStyle/>
          <a:p>
            <a:pPr marL="342900" indent="-342900">
              <a:buFont typeface="+mj-lt"/>
              <a:buAutoNum type="arabicPeriod"/>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Draft / revise</a:t>
            </a:r>
            <a:endParaRPr lang="en-US" dirty="0">
              <a:solidFill>
                <a:srgbClr val="000000"/>
              </a:solidFill>
              <a:latin typeface="Gill Sans MT" panose="020B0502020104020203"/>
            </a:endParaRPr>
          </a:p>
          <a:p>
            <a:pPr marL="342900" indent="-342900">
              <a:buFont typeface="+mj-lt"/>
              <a:buAutoNum type="arabicPeriod"/>
              <a:defRPr/>
            </a:pPr>
            <a:r>
              <a:rPr lang="en-US" dirty="0">
                <a:solidFill>
                  <a:srgbClr val="000000"/>
                </a:solidFill>
                <a:latin typeface="Gill Sans MT" panose="020B0502020104020203"/>
              </a:rPr>
              <a:t>Draft / Revise</a:t>
            </a:r>
          </a:p>
          <a:p>
            <a:pPr marL="342900" indent="-342900">
              <a:buFont typeface="+mj-lt"/>
              <a:buAutoNum type="arabicPeriod"/>
              <a:defRPr/>
            </a:pPr>
            <a:r>
              <a:rPr lang="en-US" dirty="0">
                <a:solidFill>
                  <a:srgbClr val="000000"/>
                </a:solidFill>
                <a:latin typeface="Gill Sans MT" panose="020B0502020104020203"/>
              </a:rPr>
              <a:t>Draft / Revise</a:t>
            </a:r>
          </a:p>
          <a:p>
            <a:pPr marL="342900" indent="-342900">
              <a:buFont typeface="+mj-lt"/>
              <a:buAutoNum type="arabicPeriod"/>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Draft / Revise</a:t>
            </a:r>
          </a:p>
          <a:p>
            <a:pPr marL="342900" indent="-342900">
              <a:buFont typeface="+mj-lt"/>
              <a:buAutoNum type="arabicPeriod"/>
              <a:defRPr/>
            </a:pPr>
            <a:r>
              <a:rPr lang="en-US" dirty="0">
                <a:solidFill>
                  <a:srgbClr val="000000"/>
                </a:solidFill>
                <a:latin typeface="Gill Sans MT" panose="020B0502020104020203"/>
              </a:rPr>
              <a:t>Draft / Revise</a:t>
            </a:r>
          </a:p>
          <a:p>
            <a:pPr marL="342900" indent="-342900">
              <a:buFont typeface="+mj-lt"/>
              <a:buAutoNum type="arabicPeriod"/>
              <a:defRPr/>
            </a:pPr>
            <a:r>
              <a:rPr lang="en-US" dirty="0">
                <a:solidFill>
                  <a:srgbClr val="000000"/>
                </a:solidFill>
                <a:latin typeface="Gill Sans MT" panose="020B0502020104020203"/>
              </a:rPr>
              <a:t>Draft / Revise</a:t>
            </a:r>
          </a:p>
          <a:p>
            <a:pPr marL="342900" indent="-342900">
              <a:buFont typeface="+mj-lt"/>
              <a:buAutoNum type="arabicPeriod"/>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Final revision</a:t>
            </a:r>
          </a:p>
        </p:txBody>
      </p:sp>
      <p:sp>
        <p:nvSpPr>
          <p:cNvPr id="9" name="TextBox 8">
            <a:extLst>
              <a:ext uri="{FF2B5EF4-FFF2-40B4-BE49-F238E27FC236}">
                <a16:creationId xmlns:a16="http://schemas.microsoft.com/office/drawing/2014/main" id="{9D7DA82D-3565-B938-9DF2-4AE14EA83D6E}"/>
              </a:ext>
            </a:extLst>
          </p:cNvPr>
          <p:cNvSpPr txBox="1"/>
          <p:nvPr/>
        </p:nvSpPr>
        <p:spPr>
          <a:xfrm>
            <a:off x="8522540" y="2804179"/>
            <a:ext cx="592708" cy="369332"/>
          </a:xfrm>
          <a:prstGeom prst="rect">
            <a:avLst/>
          </a:prstGeom>
          <a:noFill/>
        </p:spPr>
        <p:txBody>
          <a:bodyPr wrap="square">
            <a:spAutoFit/>
          </a:bodyPr>
          <a:lstStyle/>
          <a:p>
            <a:pPr marR="0" lvl="0" algn="l" defTabSz="457200" rtl="0" eaLnBrk="1" fontAlgn="auto" latinLnBrk="0" hangingPunct="1">
              <a:lnSpc>
                <a:spcPct val="100000"/>
              </a:lnSpc>
              <a:spcBef>
                <a:spcPts val="0"/>
              </a:spcBef>
              <a:spcAft>
                <a:spcPts val="0"/>
              </a:spcAft>
              <a:buClrTx/>
              <a:buSzTx/>
              <a:tabLst/>
              <a:defRPr/>
            </a:pPr>
            <a:r>
              <a:rPr lang="en-US" b="1" dirty="0">
                <a:solidFill>
                  <a:srgbClr val="000000"/>
                </a:solidFill>
                <a:latin typeface="Gill Sans MT" panose="020B0502020104020203"/>
              </a:rPr>
              <a:t>OR</a:t>
            </a:r>
          </a:p>
        </p:txBody>
      </p:sp>
    </p:spTree>
    <p:extLst>
      <p:ext uri="{BB962C8B-B14F-4D97-AF65-F5344CB8AC3E}">
        <p14:creationId xmlns:p14="http://schemas.microsoft.com/office/powerpoint/2010/main" val="1819241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A Tale of Two (Three?) Speeds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11</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1932202" y="2065354"/>
            <a:ext cx="8327596" cy="4247317"/>
          </a:xfrm>
          <a:prstGeom prst="rect">
            <a:avLst/>
          </a:prstGeom>
          <a:noFill/>
        </p:spPr>
        <p:txBody>
          <a:bodyPr wrap="square" rtlCol="0">
            <a:spAutoFit/>
          </a:bodyPr>
          <a:lstStyle/>
          <a:p>
            <a:pPr marL="342900" indent="-342900">
              <a:buFont typeface="+mj-lt"/>
              <a:buAutoNum type="arabicPeriod"/>
              <a:defRPr/>
            </a:pPr>
            <a:r>
              <a:rPr kumimoji="0" lang="en-US" b="1" i="0" u="none" strike="noStrike" kern="1200" cap="none" spc="0" normalizeH="0" baseline="0" noProof="0" dirty="0" err="1">
                <a:ln>
                  <a:noFill/>
                </a:ln>
                <a:solidFill>
                  <a:srgbClr val="000000"/>
                </a:solidFill>
                <a:effectLst/>
                <a:uLnTx/>
                <a:uFillTx/>
                <a:latin typeface="Gill Sans MT" panose="020B0502020104020203"/>
                <a:ea typeface="+mn-ea"/>
                <a:cs typeface="+mn-cs"/>
              </a:rPr>
              <a:t>Draf</a:t>
            </a:r>
            <a:r>
              <a:rPr lang="en-US" b="1" dirty="0">
                <a:solidFill>
                  <a:srgbClr val="000000"/>
                </a:solidFill>
                <a:latin typeface="Gill Sans MT" panose="020B0502020104020203"/>
              </a:rPr>
              <a:t>t speed</a:t>
            </a:r>
            <a:r>
              <a:rPr lang="en-US" dirty="0">
                <a:solidFill>
                  <a:srgbClr val="000000"/>
                </a:solidFill>
                <a:latin typeface="Gill Sans MT" panose="020B0502020104020203"/>
              </a:rPr>
              <a:t>: most people focus on this</a:t>
            </a:r>
          </a:p>
          <a:p>
            <a:pPr marL="800100" lvl="1" indent="-342900">
              <a:buFont typeface="Arial" panose="020B0604020202020204" pitchFamily="34" charset="0"/>
              <a:buChar char="•"/>
              <a:defRPr/>
            </a:pPr>
            <a:r>
              <a:rPr lang="en-US" dirty="0">
                <a:solidFill>
                  <a:srgbClr val="000000"/>
                </a:solidFill>
                <a:latin typeface="Gill Sans MT" panose="020B0502020104020203"/>
              </a:rPr>
              <a:t>Include time for outlining etc.</a:t>
            </a:r>
          </a:p>
          <a:p>
            <a:pPr marL="342900" indent="-342900">
              <a:buFont typeface="+mj-lt"/>
              <a:buAutoNum type="arabicPeriod"/>
              <a:defRPr/>
            </a:pPr>
            <a:r>
              <a:rPr kumimoji="0" lang="en-US" b="1" i="0" u="none" strike="noStrike" kern="1200" cap="none" spc="0" normalizeH="0" baseline="0" noProof="0" dirty="0">
                <a:ln>
                  <a:noFill/>
                </a:ln>
                <a:solidFill>
                  <a:srgbClr val="000000"/>
                </a:solidFill>
                <a:effectLst/>
                <a:uLnTx/>
                <a:uFillTx/>
                <a:latin typeface="Gill Sans MT" panose="020B0502020104020203"/>
                <a:ea typeface="+mn-ea"/>
                <a:cs typeface="+mn-cs"/>
              </a:rPr>
              <a:t>Revision speed</a:t>
            </a: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 this is usually the biggest leverage point</a:t>
            </a:r>
          </a:p>
          <a:p>
            <a:pPr marL="800100" lvl="1" indent="-342900">
              <a:buFont typeface="Arial" panose="020B0604020202020204" pitchFamily="34" charset="0"/>
              <a:buChar char="•"/>
              <a:defRPr/>
            </a:pPr>
            <a:r>
              <a:rPr lang="en-US" dirty="0">
                <a:solidFill>
                  <a:srgbClr val="000000"/>
                </a:solidFill>
                <a:latin typeface="Gill Sans MT" panose="020B0502020104020203"/>
              </a:rPr>
              <a:t>Include time for editing / copyediting</a:t>
            </a:r>
          </a:p>
          <a:p>
            <a:pPr marL="342900" indent="-342900">
              <a:buFont typeface="+mj-lt"/>
              <a:buAutoNum type="arabicPeriod"/>
              <a:defRPr/>
            </a:pPr>
            <a:r>
              <a:rPr kumimoji="0" lang="en-US" b="1" i="0" u="none" strike="noStrike" kern="1200" cap="none" spc="0" normalizeH="0" baseline="0" noProof="0" dirty="0">
                <a:ln>
                  <a:noFill/>
                </a:ln>
                <a:solidFill>
                  <a:srgbClr val="000000"/>
                </a:solidFill>
                <a:effectLst/>
                <a:uLnTx/>
                <a:uFillTx/>
                <a:latin typeface="Gill Sans MT" panose="020B0502020104020203"/>
                <a:ea typeface="+mn-ea"/>
                <a:cs typeface="+mn-cs"/>
              </a:rPr>
              <a:t>Outlining / research speed</a:t>
            </a: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 if this is a major aspect of your workflow</a:t>
            </a:r>
          </a:p>
          <a:p>
            <a:pPr marL="342900" indent="-342900">
              <a:buFont typeface="+mj-lt"/>
              <a:buAutoNum type="arabicPeriod"/>
              <a:defRPr/>
            </a:pPr>
            <a:endParaRPr lang="en-US" dirty="0">
              <a:solidFill>
                <a:srgbClr val="000000"/>
              </a:solidFill>
              <a:latin typeface="Gill Sans MT" panose="020B0502020104020203"/>
            </a:endParaRPr>
          </a:p>
          <a:p>
            <a:pPr algn="ctr">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Look at overall finished words per hour (e.g. publishable), not just draft speed.</a:t>
            </a:r>
          </a:p>
          <a:p>
            <a:pPr algn="ctr">
              <a:defRPr/>
            </a:pPr>
            <a:r>
              <a:rPr lang="en-US" b="1" dirty="0">
                <a:solidFill>
                  <a:srgbClr val="000000"/>
                </a:solidFill>
                <a:latin typeface="Gill Sans MT" panose="020B0502020104020203"/>
              </a:rPr>
              <a:t>Finished words per hour </a:t>
            </a:r>
            <a:r>
              <a:rPr lang="en-US" dirty="0">
                <a:solidFill>
                  <a:srgbClr val="000000"/>
                </a:solidFill>
                <a:latin typeface="Gill Sans MT" panose="020B0502020104020203"/>
              </a:rPr>
              <a:t>= # of words in final book / (draft hours + revision hours + outlining and research hours)</a:t>
            </a: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algn="ctr">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algn="ctr">
              <a:defRPr/>
            </a:pPr>
            <a:r>
              <a:rPr lang="en-US" b="1" dirty="0">
                <a:solidFill>
                  <a:srgbClr val="000000"/>
                </a:solidFill>
                <a:latin typeface="Gill Sans MT" panose="020B0502020104020203"/>
              </a:rPr>
              <a:t>Projecting how long a new book will take</a:t>
            </a:r>
          </a:p>
          <a:p>
            <a:pPr algn="ctr">
              <a:defRPr/>
            </a:pPr>
            <a:r>
              <a:rPr lang="en-US" dirty="0">
                <a:solidFill>
                  <a:srgbClr val="000000"/>
                </a:solidFill>
                <a:latin typeface="Gill Sans MT" panose="020B0502020104020203"/>
              </a:rPr>
              <a:t># of words in book / finished words per hour = # of hours required</a:t>
            </a:r>
          </a:p>
          <a:p>
            <a:pPr algn="ctr">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E.g., 50,000 words / 1357 finished words per hour = </a:t>
            </a:r>
            <a:r>
              <a:rPr kumimoji="0" lang="en-US" b="1" i="0" u="none" strike="noStrike" kern="1200" cap="none" spc="0" normalizeH="0" baseline="0" noProof="0" dirty="0">
                <a:ln>
                  <a:noFill/>
                </a:ln>
                <a:solidFill>
                  <a:srgbClr val="000000"/>
                </a:solidFill>
                <a:effectLst/>
                <a:uLnTx/>
                <a:uFillTx/>
                <a:latin typeface="Gill Sans MT" panose="020B0502020104020203"/>
                <a:ea typeface="+mn-ea"/>
                <a:cs typeface="+mn-cs"/>
              </a:rPr>
              <a:t>37 hours</a:t>
            </a:r>
          </a:p>
          <a:p>
            <a:pPr algn="ctr">
              <a:defRPr/>
            </a:pPr>
            <a:r>
              <a:rPr lang="en-US" b="1" dirty="0">
                <a:solidFill>
                  <a:srgbClr val="000000"/>
                </a:solidFill>
                <a:latin typeface="Gill Sans MT" panose="020B0502020104020203"/>
              </a:rPr>
              <a:t>37 hours / 7 days = </a:t>
            </a:r>
            <a:r>
              <a:rPr lang="en-US" dirty="0">
                <a:solidFill>
                  <a:srgbClr val="000000"/>
                </a:solidFill>
                <a:latin typeface="Gill Sans MT" panose="020B0502020104020203"/>
              </a:rPr>
              <a:t>5.3 hours a day </a:t>
            </a:r>
          </a:p>
          <a:p>
            <a:pPr algn="ctr">
              <a:defRPr/>
            </a:pPr>
            <a:endParaRPr lang="en-US" dirty="0">
              <a:solidFill>
                <a:srgbClr val="000000"/>
              </a:solidFill>
              <a:latin typeface="Gill Sans MT" panose="020B0502020104020203"/>
            </a:endParaRPr>
          </a:p>
        </p:txBody>
      </p:sp>
    </p:spTree>
    <p:extLst>
      <p:ext uri="{BB962C8B-B14F-4D97-AF65-F5344CB8AC3E}">
        <p14:creationId xmlns:p14="http://schemas.microsoft.com/office/powerpoint/2010/main" val="242752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Note on Speed</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12</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1987716"/>
            <a:ext cx="7729728" cy="3693319"/>
          </a:xfrm>
          <a:prstGeom prst="rect">
            <a:avLst/>
          </a:prstGeom>
          <a:noFill/>
        </p:spPr>
        <p:txBody>
          <a:bodyPr wrap="square" rtlCol="0">
            <a:spAutoFit/>
          </a:bodyPr>
          <a:lstStyle/>
          <a:p>
            <a:pPr marL="342900" indent="-342900">
              <a:buFont typeface="Arial" panose="020B0604020202020204" pitchFamily="34" charset="0"/>
              <a:buChar char="•"/>
              <a:defRPr/>
            </a:pPr>
            <a:r>
              <a:rPr lang="en-US" dirty="0">
                <a:solidFill>
                  <a:srgbClr val="000000"/>
                </a:solidFill>
                <a:latin typeface="Gill Sans MT" panose="020B0502020104020203"/>
              </a:rPr>
              <a:t>Speed, past a certain point, is generally over-rated. How fast / smooth the writing feels matters </a:t>
            </a:r>
            <a:r>
              <a:rPr lang="en-US" i="1" dirty="0">
                <a:solidFill>
                  <a:srgbClr val="000000"/>
                </a:solidFill>
                <a:latin typeface="Gill Sans MT" panose="020B0502020104020203"/>
              </a:rPr>
              <a:t>way </a:t>
            </a:r>
            <a:r>
              <a:rPr lang="en-US" dirty="0">
                <a:solidFill>
                  <a:srgbClr val="000000"/>
                </a:solidFill>
                <a:latin typeface="Gill Sans MT" panose="020B0502020104020203"/>
              </a:rPr>
              <a:t>more than the actual speed</a:t>
            </a:r>
          </a:p>
          <a:p>
            <a:pPr marL="800100" lvl="1" indent="-342900">
              <a:buFont typeface="Arial" panose="020B0604020202020204" pitchFamily="34" charset="0"/>
              <a:buChar char="•"/>
              <a:defRPr/>
            </a:pPr>
            <a:r>
              <a:rPr lang="en-US" dirty="0">
                <a:solidFill>
                  <a:srgbClr val="000000"/>
                </a:solidFill>
                <a:latin typeface="Gill Sans MT" panose="020B0502020104020203"/>
              </a:rPr>
              <a:t>This is because of adherence </a:t>
            </a:r>
          </a:p>
          <a:p>
            <a:pPr marL="800100" lvl="1" indent="-342900">
              <a:buFont typeface="Arial" panose="020B0604020202020204" pitchFamily="34" charset="0"/>
              <a:buChar char="•"/>
              <a:defRPr/>
            </a:pPr>
            <a:r>
              <a:rPr lang="en-US" dirty="0">
                <a:solidFill>
                  <a:srgbClr val="000000"/>
                </a:solidFill>
                <a:latin typeface="Gill Sans MT" panose="020B0502020104020203"/>
              </a:rPr>
              <a:t>If it’s consistently mentally painful / exhausting to write beyond a certain speed, then you’re going to show up less. Less time in chair = less output.</a:t>
            </a:r>
          </a:p>
          <a:p>
            <a:pPr marL="800100" lvl="1" indent="-342900">
              <a:buFont typeface="Arial" panose="020B0604020202020204" pitchFamily="34" charset="0"/>
              <a:buChar char="•"/>
              <a:defRPr/>
            </a:pPr>
            <a:r>
              <a:rPr lang="en-US" dirty="0">
                <a:solidFill>
                  <a:srgbClr val="000000"/>
                </a:solidFill>
                <a:latin typeface="Gill Sans MT" panose="020B0502020104020203"/>
              </a:rPr>
              <a:t>That being said, if you’re trying to push speed, pretty much inevitable that building beyond your current speed will be uncomfortable and intense. This will often pass as you build the skill and acclimate to the new level of speed. However, we all eventually hit a point beyond which writing is not pleasant or conducive to quality. </a:t>
            </a:r>
          </a:p>
          <a:p>
            <a:pPr algn="ctr">
              <a:defRPr/>
            </a:pPr>
            <a:endParaRPr lang="en-US" b="1" dirty="0">
              <a:solidFill>
                <a:srgbClr val="000000"/>
              </a:solidFill>
              <a:latin typeface="Gill Sans MT" panose="020B0502020104020203"/>
            </a:endParaRPr>
          </a:p>
          <a:p>
            <a:pPr algn="ctr">
              <a:defRPr/>
            </a:pPr>
            <a:endParaRPr lang="en-US" dirty="0">
              <a:solidFill>
                <a:srgbClr val="000000"/>
              </a:solidFill>
              <a:latin typeface="Gill Sans MT" panose="020B0502020104020203"/>
            </a:endParaRPr>
          </a:p>
        </p:txBody>
      </p:sp>
    </p:spTree>
    <p:extLst>
      <p:ext uri="{BB962C8B-B14F-4D97-AF65-F5344CB8AC3E}">
        <p14:creationId xmlns:p14="http://schemas.microsoft.com/office/powerpoint/2010/main" val="2875810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Research</a:t>
            </a:r>
          </a:p>
        </p:txBody>
      </p:sp>
    </p:spTree>
    <p:extLst>
      <p:ext uri="{BB962C8B-B14F-4D97-AF65-F5344CB8AC3E}">
        <p14:creationId xmlns:p14="http://schemas.microsoft.com/office/powerpoint/2010/main" val="2135147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Plotting v. </a:t>
            </a:r>
            <a:r>
              <a:rPr lang="en-US" dirty="0" err="1"/>
              <a:t>Pantsing</a:t>
            </a:r>
            <a:r>
              <a:rPr lang="en-US" dirty="0"/>
              <a:t>?</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14</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1200329"/>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Can just hop directly into writing, but research upfront helpful</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AI will be most helpful and generate the biggest speed / quality boosts for people who do at least some plotting.</a:t>
            </a:r>
          </a:p>
          <a:p>
            <a:pPr marL="342900" indent="-342900">
              <a:buFont typeface="Arial" panose="020B0604020202020204" pitchFamily="34" charset="0"/>
              <a:buChar char="•"/>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2049599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 Genre Research</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15</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1970464"/>
            <a:ext cx="7729728" cy="64633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b="1"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indent="-342900">
              <a:buFont typeface="Arial" panose="020B0604020202020204" pitchFamily="34" charset="0"/>
              <a:buChar char="•"/>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5" name="TextBox 4">
            <a:extLst>
              <a:ext uri="{FF2B5EF4-FFF2-40B4-BE49-F238E27FC236}">
                <a16:creationId xmlns:a16="http://schemas.microsoft.com/office/drawing/2014/main" id="{1AEEA96B-5703-91FC-B7BC-DED9BE020546}"/>
              </a:ext>
            </a:extLst>
          </p:cNvPr>
          <p:cNvSpPr txBox="1"/>
          <p:nvPr/>
        </p:nvSpPr>
        <p:spPr>
          <a:xfrm>
            <a:off x="2231136" y="2004969"/>
            <a:ext cx="7729728" cy="2031325"/>
          </a:xfrm>
          <a:prstGeom prst="rect">
            <a:avLst/>
          </a:prstGeom>
          <a:noFill/>
        </p:spPr>
        <p:txBody>
          <a:bodyPr wrap="square" rtlCol="0">
            <a:spAutoFit/>
          </a:bodyPr>
          <a:lstStyle/>
          <a:p>
            <a:pPr marL="342900" indent="-342900">
              <a:buFont typeface="Arial" panose="020B0604020202020204" pitchFamily="34" charset="0"/>
              <a:buChar char="•"/>
              <a:defRPr/>
            </a:pPr>
            <a:r>
              <a:rPr lang="en-US" b="0" i="0" dirty="0">
                <a:solidFill>
                  <a:srgbClr val="000000"/>
                </a:solidFill>
                <a:effectLst/>
              </a:rPr>
              <a:t>Pretend you are </a:t>
            </a:r>
            <a:r>
              <a:rPr lang="en-US" b="0" i="0" dirty="0" err="1">
                <a:solidFill>
                  <a:srgbClr val="000000"/>
                </a:solidFill>
                <a:effectLst/>
              </a:rPr>
              <a:t>FictionWriterGPT</a:t>
            </a:r>
            <a:r>
              <a:rPr lang="en-US" b="0" i="0" dirty="0">
                <a:solidFill>
                  <a:srgbClr val="000000"/>
                </a:solidFill>
                <a:effectLst/>
              </a:rPr>
              <a:t> with 30 years of experience writing bestselling novels. You are an expert in all aspects of [genre], including characters, plot structure, theme, setting, and more. I am currently writing a [genre] novel and would like your help. Can you tell me the most common types of plots in [genre], e.g., quest, adventure and so forth? </a:t>
            </a:r>
            <a:br>
              <a:rPr lang="en-US" dirty="0"/>
            </a:br>
            <a:br>
              <a:rPr lang="en-US" dirty="0"/>
            </a:br>
            <a:endParaRPr kumimoji="0" lang="en-US" b="0" i="0" u="none" strike="noStrike" kern="1200" cap="none" spc="0" normalizeH="0" baseline="0" noProof="0" dirty="0">
              <a:ln>
                <a:noFill/>
              </a:ln>
              <a:solidFill>
                <a:srgbClr val="000000"/>
              </a:solidFill>
              <a:effectLst/>
              <a:uLnTx/>
              <a:uFillTx/>
              <a:ea typeface="+mn-ea"/>
              <a:cs typeface="+mn-cs"/>
            </a:endParaRPr>
          </a:p>
        </p:txBody>
      </p:sp>
    </p:spTree>
    <p:extLst>
      <p:ext uri="{BB962C8B-B14F-4D97-AF65-F5344CB8AC3E}">
        <p14:creationId xmlns:p14="http://schemas.microsoft.com/office/powerpoint/2010/main" val="7578533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2: Genre Research</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16</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1970464"/>
            <a:ext cx="7729728" cy="64633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b="1"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indent="-342900">
              <a:buFont typeface="Arial" panose="020B0604020202020204" pitchFamily="34" charset="0"/>
              <a:buChar char="•"/>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5" name="TextBox 4">
            <a:extLst>
              <a:ext uri="{FF2B5EF4-FFF2-40B4-BE49-F238E27FC236}">
                <a16:creationId xmlns:a16="http://schemas.microsoft.com/office/drawing/2014/main" id="{1AEEA96B-5703-91FC-B7BC-DED9BE020546}"/>
              </a:ext>
            </a:extLst>
          </p:cNvPr>
          <p:cNvSpPr txBox="1"/>
          <p:nvPr/>
        </p:nvSpPr>
        <p:spPr>
          <a:xfrm>
            <a:off x="2231136" y="2004969"/>
            <a:ext cx="7729728" cy="1477328"/>
          </a:xfrm>
          <a:prstGeom prst="rect">
            <a:avLst/>
          </a:prstGeom>
          <a:noFill/>
        </p:spPr>
        <p:txBody>
          <a:bodyPr wrap="square" rtlCol="0">
            <a:spAutoFit/>
          </a:bodyPr>
          <a:lstStyle/>
          <a:p>
            <a:pPr marL="342900" indent="-342900">
              <a:buFont typeface="Arial" panose="020B0604020202020204" pitchFamily="34" charset="0"/>
              <a:buChar char="•"/>
              <a:defRPr/>
            </a:pPr>
            <a:r>
              <a:rPr lang="en-US" b="0" i="0" dirty="0">
                <a:solidFill>
                  <a:srgbClr val="000000"/>
                </a:solidFill>
                <a:effectLst/>
              </a:rPr>
              <a:t>Can you give me an example of a bestselling book that uses Plot [whatever # you want]?</a:t>
            </a:r>
          </a:p>
          <a:p>
            <a:pPr marL="342900" indent="-342900">
              <a:buFont typeface="Arial" panose="020B0604020202020204" pitchFamily="34" charset="0"/>
              <a:buChar char="•"/>
              <a:defRPr/>
            </a:pPr>
            <a:endParaRPr kumimoji="0" lang="en-US" u="none" strike="noStrike" kern="1200" cap="none" spc="0" normalizeH="0" baseline="0" noProof="0" dirty="0">
              <a:ln>
                <a:noFill/>
              </a:ln>
              <a:solidFill>
                <a:srgbClr val="1F1F1F"/>
              </a:solidFill>
              <a:uLnTx/>
              <a:uFillTx/>
              <a:ea typeface="+mn-ea"/>
              <a:cs typeface="+mn-cs"/>
            </a:endParaRPr>
          </a:p>
          <a:p>
            <a:pPr>
              <a:defRPr/>
            </a:pPr>
            <a:r>
              <a:rPr lang="en-US" b="0" i="0" dirty="0">
                <a:solidFill>
                  <a:srgbClr val="1F1F1F"/>
                </a:solidFill>
                <a:effectLst/>
              </a:rPr>
              <a:t>Note: if you get something super popular that’s an absolute mega hit (like Harry Potter), then can ask for another example. </a:t>
            </a:r>
            <a:endParaRPr kumimoji="0" lang="en-US" b="0" i="0" u="none" strike="noStrike" kern="1200" cap="none" spc="0" normalizeH="0" baseline="0" noProof="0" dirty="0">
              <a:ln>
                <a:noFill/>
              </a:ln>
              <a:solidFill>
                <a:srgbClr val="000000"/>
              </a:solidFill>
              <a:effectLst/>
              <a:uLnTx/>
              <a:uFillTx/>
              <a:ea typeface="+mn-ea"/>
              <a:cs typeface="+mn-cs"/>
            </a:endParaRPr>
          </a:p>
        </p:txBody>
      </p:sp>
    </p:spTree>
    <p:extLst>
      <p:ext uri="{BB962C8B-B14F-4D97-AF65-F5344CB8AC3E}">
        <p14:creationId xmlns:p14="http://schemas.microsoft.com/office/powerpoint/2010/main" val="7487988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3: Plot Structure</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17</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1970464"/>
            <a:ext cx="7729728" cy="64633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b="1"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indent="-342900">
              <a:buFont typeface="Arial" panose="020B0604020202020204" pitchFamily="34" charset="0"/>
              <a:buChar char="•"/>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5" name="TextBox 4">
            <a:extLst>
              <a:ext uri="{FF2B5EF4-FFF2-40B4-BE49-F238E27FC236}">
                <a16:creationId xmlns:a16="http://schemas.microsoft.com/office/drawing/2014/main" id="{1AEEA96B-5703-91FC-B7BC-DED9BE020546}"/>
              </a:ext>
            </a:extLst>
          </p:cNvPr>
          <p:cNvSpPr txBox="1"/>
          <p:nvPr/>
        </p:nvSpPr>
        <p:spPr>
          <a:xfrm>
            <a:off x="2231136" y="2004969"/>
            <a:ext cx="7729728" cy="369332"/>
          </a:xfrm>
          <a:prstGeom prst="rect">
            <a:avLst/>
          </a:prstGeom>
          <a:noFill/>
        </p:spPr>
        <p:txBody>
          <a:bodyPr wrap="square" rtlCol="0">
            <a:spAutoFit/>
          </a:bodyPr>
          <a:lstStyle/>
          <a:p>
            <a:pPr marL="342900" indent="-342900">
              <a:buFont typeface="Arial" panose="020B0604020202020204" pitchFamily="34" charset="0"/>
              <a:buChar char="•"/>
              <a:defRPr/>
            </a:pPr>
            <a:r>
              <a:rPr lang="en-US" b="0" i="0" dirty="0">
                <a:solidFill>
                  <a:srgbClr val="1F1F1F"/>
                </a:solidFill>
                <a:effectLst/>
              </a:rPr>
              <a:t>What plot structure (hero's journey, etc.) does this book use?</a:t>
            </a:r>
            <a:endParaRPr kumimoji="0" lang="en-US" b="0" i="0" u="none" strike="noStrike" kern="1200" cap="none" spc="0" normalizeH="0" baseline="0" noProof="0" dirty="0">
              <a:ln>
                <a:noFill/>
              </a:ln>
              <a:solidFill>
                <a:srgbClr val="000000"/>
              </a:solidFill>
              <a:effectLst/>
              <a:uLnTx/>
              <a:uFillTx/>
              <a:ea typeface="+mn-ea"/>
              <a:cs typeface="+mn-cs"/>
            </a:endParaRPr>
          </a:p>
        </p:txBody>
      </p:sp>
    </p:spTree>
    <p:extLst>
      <p:ext uri="{BB962C8B-B14F-4D97-AF65-F5344CB8AC3E}">
        <p14:creationId xmlns:p14="http://schemas.microsoft.com/office/powerpoint/2010/main" val="1611810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4: Plot Structure</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18</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1970464"/>
            <a:ext cx="7729728" cy="64633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b="1"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indent="-342900">
              <a:buFont typeface="Arial" panose="020B0604020202020204" pitchFamily="34" charset="0"/>
              <a:buChar char="•"/>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5" name="TextBox 4">
            <a:extLst>
              <a:ext uri="{FF2B5EF4-FFF2-40B4-BE49-F238E27FC236}">
                <a16:creationId xmlns:a16="http://schemas.microsoft.com/office/drawing/2014/main" id="{1AEEA96B-5703-91FC-B7BC-DED9BE020546}"/>
              </a:ext>
            </a:extLst>
          </p:cNvPr>
          <p:cNvSpPr txBox="1"/>
          <p:nvPr/>
        </p:nvSpPr>
        <p:spPr>
          <a:xfrm>
            <a:off x="2231136" y="2004969"/>
            <a:ext cx="7729728" cy="923330"/>
          </a:xfrm>
          <a:prstGeom prst="rect">
            <a:avLst/>
          </a:prstGeom>
          <a:noFill/>
        </p:spPr>
        <p:txBody>
          <a:bodyPr wrap="square" rtlCol="0">
            <a:spAutoFit/>
          </a:bodyPr>
          <a:lstStyle/>
          <a:p>
            <a:pPr marL="342900" indent="-342900">
              <a:buFont typeface="Arial" panose="020B0604020202020204" pitchFamily="34" charset="0"/>
              <a:buChar char="•"/>
              <a:defRPr/>
            </a:pPr>
            <a:r>
              <a:rPr lang="en-US" b="0" i="0" dirty="0">
                <a:solidFill>
                  <a:srgbClr val="000000"/>
                </a:solidFill>
                <a:effectLst/>
              </a:rPr>
              <a:t>Great. Let's use [plot type] and [plot structure]. Can you give me an example of 5 character archetypes for a hero in this genre that would use this type of plot and plot structure?</a:t>
            </a:r>
            <a:endParaRPr kumimoji="0" lang="en-US" b="0" i="0" u="none" strike="noStrike" kern="1200" cap="none" spc="0" normalizeH="0" baseline="0" noProof="0" dirty="0">
              <a:ln>
                <a:noFill/>
              </a:ln>
              <a:solidFill>
                <a:srgbClr val="000000"/>
              </a:solidFill>
              <a:effectLst/>
              <a:uLnTx/>
              <a:uFillTx/>
              <a:ea typeface="+mn-ea"/>
              <a:cs typeface="+mn-cs"/>
            </a:endParaRPr>
          </a:p>
        </p:txBody>
      </p:sp>
    </p:spTree>
    <p:extLst>
      <p:ext uri="{BB962C8B-B14F-4D97-AF65-F5344CB8AC3E}">
        <p14:creationId xmlns:p14="http://schemas.microsoft.com/office/powerpoint/2010/main" val="18433193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5: Character Archetypes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19</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1970464"/>
            <a:ext cx="7729728" cy="64633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b="1"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indent="-342900">
              <a:buFont typeface="Arial" panose="020B0604020202020204" pitchFamily="34" charset="0"/>
              <a:buChar char="•"/>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5" name="TextBox 4">
            <a:extLst>
              <a:ext uri="{FF2B5EF4-FFF2-40B4-BE49-F238E27FC236}">
                <a16:creationId xmlns:a16="http://schemas.microsoft.com/office/drawing/2014/main" id="{1AEEA96B-5703-91FC-B7BC-DED9BE020546}"/>
              </a:ext>
            </a:extLst>
          </p:cNvPr>
          <p:cNvSpPr txBox="1"/>
          <p:nvPr/>
        </p:nvSpPr>
        <p:spPr>
          <a:xfrm>
            <a:off x="2231136" y="2004969"/>
            <a:ext cx="7729728" cy="646331"/>
          </a:xfrm>
          <a:prstGeom prst="rect">
            <a:avLst/>
          </a:prstGeom>
          <a:noFill/>
        </p:spPr>
        <p:txBody>
          <a:bodyPr wrap="square" rtlCol="0">
            <a:spAutoFit/>
          </a:bodyPr>
          <a:lstStyle/>
          <a:p>
            <a:pPr marL="342900" indent="-342900">
              <a:buFont typeface="Arial" panose="020B0604020202020204" pitchFamily="34" charset="0"/>
              <a:buChar char="•"/>
              <a:defRPr/>
            </a:pPr>
            <a:r>
              <a:rPr lang="en-US" b="0" i="0" dirty="0">
                <a:solidFill>
                  <a:srgbClr val="1F1F1F"/>
                </a:solidFill>
                <a:effectLst/>
              </a:rPr>
              <a:t>Great. Let's use [character archetype]. What are 5 themes that would fit this genre, character archetype, plot, and plot structure?</a:t>
            </a:r>
            <a:endParaRPr kumimoji="0" lang="en-US" b="0" i="0" u="none" strike="noStrike" kern="1200" cap="none" spc="0" normalizeH="0" baseline="0" noProof="0" dirty="0">
              <a:ln>
                <a:noFill/>
              </a:ln>
              <a:solidFill>
                <a:srgbClr val="000000"/>
              </a:solidFill>
              <a:effectLst/>
              <a:uLnTx/>
              <a:uFillTx/>
              <a:ea typeface="+mn-ea"/>
              <a:cs typeface="+mn-cs"/>
            </a:endParaRPr>
          </a:p>
        </p:txBody>
      </p:sp>
    </p:spTree>
    <p:extLst>
      <p:ext uri="{BB962C8B-B14F-4D97-AF65-F5344CB8AC3E}">
        <p14:creationId xmlns:p14="http://schemas.microsoft.com/office/powerpoint/2010/main" val="1737401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Overview</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30848"/>
            <a:ext cx="7729728" cy="1477328"/>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rPr>
              <a:t>AI Fiction Writing Use Cases</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lang="en-US" dirty="0">
                <a:solidFill>
                  <a:srgbClr val="000000"/>
                </a:solidFill>
                <a:latin typeface="Gill Sans MT" panose="020B0502020104020203"/>
              </a:rPr>
              <a:t>How to Write a Novel in 7 Days</a:t>
            </a:r>
            <a:endPar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R="0" lvl="0" algn="l" defTabSz="457200" rtl="0" eaLnBrk="1" fontAlgn="auto" latinLnBrk="0" hangingPunct="1">
              <a:lnSpc>
                <a:spcPct val="100000"/>
              </a:lnSpc>
              <a:spcBef>
                <a:spcPts val="0"/>
              </a:spcBef>
              <a:spcAft>
                <a:spcPts val="0"/>
              </a:spcAft>
              <a:buClrTx/>
              <a:buSzTx/>
              <a:tabLst/>
              <a:defRPr/>
            </a:pPr>
            <a:endPar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lang="en-US" dirty="0">
              <a:solidFill>
                <a:srgbClr val="000000"/>
              </a:solidFill>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1014020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6: Tropes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20</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1970464"/>
            <a:ext cx="7729728" cy="64633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b="1"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indent="-342900">
              <a:buFont typeface="Arial" panose="020B0604020202020204" pitchFamily="34" charset="0"/>
              <a:buChar char="•"/>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5" name="TextBox 4">
            <a:extLst>
              <a:ext uri="{FF2B5EF4-FFF2-40B4-BE49-F238E27FC236}">
                <a16:creationId xmlns:a16="http://schemas.microsoft.com/office/drawing/2014/main" id="{1AEEA96B-5703-91FC-B7BC-DED9BE020546}"/>
              </a:ext>
            </a:extLst>
          </p:cNvPr>
          <p:cNvSpPr txBox="1"/>
          <p:nvPr/>
        </p:nvSpPr>
        <p:spPr>
          <a:xfrm>
            <a:off x="2231136" y="2004969"/>
            <a:ext cx="7729728" cy="1200329"/>
          </a:xfrm>
          <a:prstGeom prst="rect">
            <a:avLst/>
          </a:prstGeom>
          <a:noFill/>
        </p:spPr>
        <p:txBody>
          <a:bodyPr wrap="square" rtlCol="0">
            <a:spAutoFit/>
          </a:bodyPr>
          <a:lstStyle/>
          <a:p>
            <a:pPr marL="342900" indent="-342900">
              <a:buFont typeface="Arial" panose="020B0604020202020204" pitchFamily="34" charset="0"/>
              <a:buChar char="•"/>
              <a:defRPr/>
            </a:pPr>
            <a:r>
              <a:rPr lang="en-US" b="0" i="0" dirty="0">
                <a:solidFill>
                  <a:srgbClr val="1F1F1F"/>
                </a:solidFill>
                <a:effectLst/>
              </a:rPr>
              <a:t>What are the 3 most important tropes and reader expectations in this genre that I should make sure to incorporate into my book based on what we've already discussed? </a:t>
            </a:r>
            <a:br>
              <a:rPr lang="en-US" dirty="0"/>
            </a:b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24620246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7: Setting</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21</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1970464"/>
            <a:ext cx="7729728" cy="64633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b="1"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indent="-342900">
              <a:buFont typeface="Arial" panose="020B0604020202020204" pitchFamily="34" charset="0"/>
              <a:buChar char="•"/>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5" name="TextBox 4">
            <a:extLst>
              <a:ext uri="{FF2B5EF4-FFF2-40B4-BE49-F238E27FC236}">
                <a16:creationId xmlns:a16="http://schemas.microsoft.com/office/drawing/2014/main" id="{1AEEA96B-5703-91FC-B7BC-DED9BE020546}"/>
              </a:ext>
            </a:extLst>
          </p:cNvPr>
          <p:cNvSpPr txBox="1"/>
          <p:nvPr/>
        </p:nvSpPr>
        <p:spPr>
          <a:xfrm>
            <a:off x="2231136" y="2004969"/>
            <a:ext cx="7729728" cy="1200329"/>
          </a:xfrm>
          <a:prstGeom prst="rect">
            <a:avLst/>
          </a:prstGeom>
          <a:noFill/>
        </p:spPr>
        <p:txBody>
          <a:bodyPr wrap="square" rtlCol="0">
            <a:spAutoFit/>
          </a:bodyPr>
          <a:lstStyle/>
          <a:p>
            <a:pPr marL="342900" indent="-342900">
              <a:buFont typeface="Arial" panose="020B0604020202020204" pitchFamily="34" charset="0"/>
              <a:buChar char="•"/>
              <a:defRPr/>
            </a:pPr>
            <a:r>
              <a:rPr lang="en-US" b="0" i="0" dirty="0">
                <a:solidFill>
                  <a:srgbClr val="000000"/>
                </a:solidFill>
                <a:effectLst/>
              </a:rPr>
              <a:t>List 5 potential settings that would fit [genre] and serve to highlight the [character archetype], [main theme], [three main tropes], [plot type], and [plot structure]. </a:t>
            </a:r>
            <a:br>
              <a:rPr lang="en-US" dirty="0"/>
            </a:br>
            <a:endParaRPr kumimoji="0" lang="en-US" b="0" i="0" u="none" strike="noStrike" kern="1200" cap="none" spc="0" normalizeH="0" baseline="0" noProof="0" dirty="0">
              <a:ln>
                <a:noFill/>
              </a:ln>
              <a:solidFill>
                <a:srgbClr val="000000"/>
              </a:solidFill>
              <a:effectLst/>
              <a:uLnTx/>
              <a:uFillTx/>
              <a:ea typeface="+mn-ea"/>
              <a:cs typeface="+mn-cs"/>
            </a:endParaRPr>
          </a:p>
        </p:txBody>
      </p:sp>
    </p:spTree>
    <p:extLst>
      <p:ext uri="{BB962C8B-B14F-4D97-AF65-F5344CB8AC3E}">
        <p14:creationId xmlns:p14="http://schemas.microsoft.com/office/powerpoint/2010/main" val="3067244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7b: Outline</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22</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1970464"/>
            <a:ext cx="7729728" cy="64633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b="1"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indent="-342900">
              <a:buFont typeface="Arial" panose="020B0604020202020204" pitchFamily="34" charset="0"/>
              <a:buChar char="•"/>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5" name="TextBox 4">
            <a:extLst>
              <a:ext uri="{FF2B5EF4-FFF2-40B4-BE49-F238E27FC236}">
                <a16:creationId xmlns:a16="http://schemas.microsoft.com/office/drawing/2014/main" id="{1AEEA96B-5703-91FC-B7BC-DED9BE020546}"/>
              </a:ext>
            </a:extLst>
          </p:cNvPr>
          <p:cNvSpPr txBox="1"/>
          <p:nvPr/>
        </p:nvSpPr>
        <p:spPr>
          <a:xfrm>
            <a:off x="2231136" y="2004969"/>
            <a:ext cx="7729728" cy="1477328"/>
          </a:xfrm>
          <a:prstGeom prst="rect">
            <a:avLst/>
          </a:prstGeom>
          <a:noFill/>
        </p:spPr>
        <p:txBody>
          <a:bodyPr wrap="square" rtlCol="0">
            <a:spAutoFit/>
          </a:bodyPr>
          <a:lstStyle/>
          <a:p>
            <a:pPr marL="342900" indent="-342900">
              <a:buFont typeface="Arial" panose="020B0604020202020204" pitchFamily="34" charset="0"/>
              <a:buChar char="•"/>
              <a:defRPr/>
            </a:pPr>
            <a:r>
              <a:rPr lang="en-US" b="0" i="0" dirty="0">
                <a:solidFill>
                  <a:srgbClr val="000000"/>
                </a:solidFill>
                <a:effectLst/>
              </a:rPr>
              <a:t>Can you give me a plot outline using what we've talked about in regards to the plot structure, plot type, character archetype, Theme [#], three main tropes, and setting [#]? Be detailed and specific. Think this through step-by-step.</a:t>
            </a:r>
            <a:br>
              <a:rPr lang="en-US" dirty="0"/>
            </a:br>
            <a:endParaRPr kumimoji="0" lang="en-US" b="0" i="0" u="none" strike="noStrike" kern="1200" cap="none" spc="0" normalizeH="0" baseline="0" noProof="0" dirty="0">
              <a:ln>
                <a:noFill/>
              </a:ln>
              <a:solidFill>
                <a:srgbClr val="000000"/>
              </a:solidFill>
              <a:effectLst/>
              <a:uLnTx/>
              <a:uFillTx/>
              <a:ea typeface="+mn-ea"/>
              <a:cs typeface="+mn-cs"/>
            </a:endParaRPr>
          </a:p>
        </p:txBody>
      </p:sp>
    </p:spTree>
    <p:extLst>
      <p:ext uri="{BB962C8B-B14F-4D97-AF65-F5344CB8AC3E}">
        <p14:creationId xmlns:p14="http://schemas.microsoft.com/office/powerpoint/2010/main" val="31153438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Outlining</a:t>
            </a:r>
          </a:p>
        </p:txBody>
      </p:sp>
    </p:spTree>
    <p:extLst>
      <p:ext uri="{BB962C8B-B14F-4D97-AF65-F5344CB8AC3E}">
        <p14:creationId xmlns:p14="http://schemas.microsoft.com/office/powerpoint/2010/main" val="32519648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Exercises 8a and 8b: Outline</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24</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6" name="TextBox 5">
            <a:extLst>
              <a:ext uri="{FF2B5EF4-FFF2-40B4-BE49-F238E27FC236}">
                <a16:creationId xmlns:a16="http://schemas.microsoft.com/office/drawing/2014/main" id="{4D876B97-2322-2117-AA9F-F711B68D218C}"/>
              </a:ext>
            </a:extLst>
          </p:cNvPr>
          <p:cNvSpPr txBox="1"/>
          <p:nvPr/>
        </p:nvSpPr>
        <p:spPr>
          <a:xfrm>
            <a:off x="2231136" y="1956138"/>
            <a:ext cx="7835890" cy="4524315"/>
          </a:xfrm>
          <a:prstGeom prst="rect">
            <a:avLst/>
          </a:prstGeom>
          <a:noFill/>
        </p:spPr>
        <p:txBody>
          <a:bodyPr wrap="square">
            <a:spAutoFit/>
          </a:bodyPr>
          <a:lstStyle/>
          <a:p>
            <a:r>
              <a:rPr lang="en-US" b="1" i="0" dirty="0">
                <a:solidFill>
                  <a:srgbClr val="1F1F1F"/>
                </a:solidFill>
                <a:effectLst/>
              </a:rPr>
              <a:t>New series or existing work in progress</a:t>
            </a:r>
            <a:r>
              <a:rPr lang="en-US" i="0" dirty="0">
                <a:solidFill>
                  <a:srgbClr val="1F1F1F"/>
                </a:solidFill>
                <a:effectLst/>
              </a:rPr>
              <a:t>: </a:t>
            </a:r>
            <a:r>
              <a:rPr lang="en-US" b="0" i="0" dirty="0">
                <a:solidFill>
                  <a:srgbClr val="000000"/>
                </a:solidFill>
                <a:effectLst/>
              </a:rPr>
              <a:t>Pretend you are </a:t>
            </a:r>
            <a:r>
              <a:rPr lang="en-US" b="0" i="0" dirty="0" err="1">
                <a:solidFill>
                  <a:srgbClr val="000000"/>
                </a:solidFill>
                <a:effectLst/>
              </a:rPr>
              <a:t>FictionWriterGPT</a:t>
            </a:r>
            <a:r>
              <a:rPr lang="en-US" b="0" i="0" dirty="0">
                <a:solidFill>
                  <a:srgbClr val="000000"/>
                </a:solidFill>
                <a:effectLst/>
              </a:rPr>
              <a:t> with 30 years of experience writing bestselling novels. You are an expert in plot structure and writing page-turning, exciting plots. I am currently writing a [genre] novel and would like your help. Can you give me a plot outline using [whatever plot formula you want - Hero's Journey, 3 Act Structure etc.] based on the information below? </a:t>
            </a:r>
          </a:p>
          <a:p>
            <a:endParaRPr lang="en-US" dirty="0">
              <a:solidFill>
                <a:srgbClr val="000000"/>
              </a:solidFill>
            </a:endParaRPr>
          </a:p>
          <a:p>
            <a:r>
              <a:rPr lang="en-US" b="0" i="0" dirty="0">
                <a:solidFill>
                  <a:srgbClr val="000000"/>
                </a:solidFill>
                <a:effectLst/>
              </a:rPr>
              <a:t>[summary of your work in progress or story idea] </a:t>
            </a:r>
            <a:br>
              <a:rPr lang="en-US" dirty="0"/>
            </a:br>
            <a:endParaRPr lang="en-US" dirty="0">
              <a:solidFill>
                <a:srgbClr val="1F1F1F"/>
              </a:solidFill>
            </a:endParaRPr>
          </a:p>
          <a:p>
            <a:r>
              <a:rPr lang="en-US" b="1" i="0" dirty="0">
                <a:solidFill>
                  <a:srgbClr val="1F1F1F"/>
                </a:solidFill>
                <a:effectLst/>
              </a:rPr>
              <a:t>Sequel</a:t>
            </a:r>
            <a:r>
              <a:rPr lang="en-US" i="0" dirty="0">
                <a:solidFill>
                  <a:srgbClr val="1F1F1F"/>
                </a:solidFill>
                <a:effectLst/>
              </a:rPr>
              <a:t>: </a:t>
            </a:r>
            <a:r>
              <a:rPr lang="en-US" b="0" i="0" dirty="0">
                <a:solidFill>
                  <a:srgbClr val="000000"/>
                </a:solidFill>
                <a:effectLst/>
              </a:rPr>
              <a:t>Pretend you are </a:t>
            </a:r>
            <a:r>
              <a:rPr lang="en-US" b="0" i="0" dirty="0" err="1">
                <a:solidFill>
                  <a:srgbClr val="000000"/>
                </a:solidFill>
                <a:effectLst/>
              </a:rPr>
              <a:t>FictionWriterGPT</a:t>
            </a:r>
            <a:r>
              <a:rPr lang="en-US" b="0" i="0" dirty="0">
                <a:solidFill>
                  <a:srgbClr val="000000"/>
                </a:solidFill>
                <a:effectLst/>
              </a:rPr>
              <a:t> with 30 years of experience writing bestselling novels. You are an expert in plot structure and writing page-turning, exciting plots. I am currently writing a [genre] novel and would like your help. Can you give me a plot outline using [whatever formula you want] for a sequel to the book detailed below? </a:t>
            </a:r>
          </a:p>
          <a:p>
            <a:endParaRPr lang="en-US" dirty="0">
              <a:solidFill>
                <a:srgbClr val="000000"/>
              </a:solidFill>
            </a:endParaRPr>
          </a:p>
          <a:p>
            <a:r>
              <a:rPr lang="en-US" b="0" i="0" dirty="0">
                <a:solidFill>
                  <a:srgbClr val="000000"/>
                </a:solidFill>
                <a:effectLst/>
              </a:rPr>
              <a:t>[summary of previous book in series] </a:t>
            </a:r>
            <a:endParaRPr lang="en-US" b="0" i="0" dirty="0">
              <a:solidFill>
                <a:srgbClr val="1F1F1F"/>
              </a:solidFill>
              <a:effectLst/>
            </a:endParaRPr>
          </a:p>
        </p:txBody>
      </p:sp>
    </p:spTree>
    <p:extLst>
      <p:ext uri="{BB962C8B-B14F-4D97-AF65-F5344CB8AC3E}">
        <p14:creationId xmlns:p14="http://schemas.microsoft.com/office/powerpoint/2010/main" val="19676851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Outlining: Continued</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25</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AEEFFF08-7F72-4595-B677-E4D019629AAC}"/>
              </a:ext>
            </a:extLst>
          </p:cNvPr>
          <p:cNvSpPr txBox="1"/>
          <p:nvPr/>
        </p:nvSpPr>
        <p:spPr>
          <a:xfrm>
            <a:off x="2231136" y="2004969"/>
            <a:ext cx="7729728" cy="2585323"/>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Can follow up this chat </a:t>
            </a:r>
            <a:r>
              <a:rPr lang="en-US" dirty="0">
                <a:solidFill>
                  <a:srgbClr val="000000"/>
                </a:solidFill>
                <a:latin typeface="Gill Sans MT" panose="020B0502020104020203"/>
              </a:rPr>
              <a:t>by asking it for specific story beats, character lists, settings, themes, and so forth.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Want to do this in phases (e.g., ask for story beats, let it generate them, then ask for character suggestions, rather than cramming everything into a single prompt)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Will eventually have to start a new chat if the conversation gets pretty long because otherwise </a:t>
            </a:r>
            <a:r>
              <a:rPr lang="en-US" dirty="0" err="1">
                <a:solidFill>
                  <a:srgbClr val="000000"/>
                </a:solidFill>
                <a:latin typeface="Gill Sans MT" panose="020B0502020104020203"/>
              </a:rPr>
              <a:t>ChatGPT</a:t>
            </a:r>
            <a:r>
              <a:rPr lang="en-US" dirty="0">
                <a:solidFill>
                  <a:srgbClr val="000000"/>
                </a:solidFill>
                <a:latin typeface="Gill Sans MT" panose="020B0502020104020203"/>
              </a:rPr>
              <a:t> will get overloaded and lose thread of conversation. </a:t>
            </a:r>
          </a:p>
          <a:p>
            <a:pPr marL="342900" indent="-342900">
              <a:buFont typeface="Arial" panose="020B0604020202020204" pitchFamily="34" charset="0"/>
              <a:buChar char="•"/>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5346518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Writing</a:t>
            </a:r>
          </a:p>
        </p:txBody>
      </p:sp>
    </p:spTree>
    <p:extLst>
      <p:ext uri="{BB962C8B-B14F-4D97-AF65-F5344CB8AC3E}">
        <p14:creationId xmlns:p14="http://schemas.microsoft.com/office/powerpoint/2010/main" val="38710512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9: Speed</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27</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923330"/>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rPr>
              <a:t>S</a:t>
            </a:r>
            <a:r>
              <a:rPr lang="en-US" b="0" i="0" dirty="0">
                <a:solidFill>
                  <a:srgbClr val="000000"/>
                </a:solidFill>
                <a:effectLst/>
              </a:rPr>
              <a:t>et a timer for 10 minutes and write.  At end, calculate words per hour (WPH = (words / minutes) * 60; e.g., (525 words / 10 minutes) * 60 = 3,150 words per hour</a:t>
            </a:r>
          </a:p>
        </p:txBody>
      </p:sp>
    </p:spTree>
    <p:extLst>
      <p:ext uri="{BB962C8B-B14F-4D97-AF65-F5344CB8AC3E}">
        <p14:creationId xmlns:p14="http://schemas.microsoft.com/office/powerpoint/2010/main" val="21949983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10: Series Bible</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28</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4524315"/>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00000"/>
                </a:solidFill>
                <a:effectLst/>
              </a:rPr>
              <a:t>Please summarize the following chapter in a table with the following columns:</a:t>
            </a:r>
          </a:p>
          <a:p>
            <a:pPr marL="800100" lvl="1" indent="-342900">
              <a:buFont typeface="Arial" panose="020B0604020202020204" pitchFamily="34" charset="0"/>
              <a:buChar char="•"/>
              <a:defRPr/>
            </a:pPr>
            <a:r>
              <a:rPr lang="en-US" b="0" i="0" dirty="0">
                <a:solidFill>
                  <a:srgbClr val="000000"/>
                </a:solidFill>
                <a:effectLst/>
              </a:rPr>
              <a:t>Summary of Events </a:t>
            </a:r>
          </a:p>
          <a:p>
            <a:pPr marL="800100" lvl="1" indent="-342900">
              <a:buFont typeface="Arial" panose="020B0604020202020204" pitchFamily="34" charset="0"/>
              <a:buChar char="•"/>
              <a:defRPr/>
            </a:pPr>
            <a:r>
              <a:rPr lang="en-US" b="0" i="0" dirty="0">
                <a:solidFill>
                  <a:srgbClr val="000000"/>
                </a:solidFill>
                <a:effectLst/>
              </a:rPr>
              <a:t>Setting </a:t>
            </a:r>
          </a:p>
          <a:p>
            <a:pPr marL="800100" lvl="1" indent="-342900">
              <a:buFont typeface="Arial" panose="020B0604020202020204" pitchFamily="34" charset="0"/>
              <a:buChar char="•"/>
              <a:defRPr/>
            </a:pPr>
            <a:r>
              <a:rPr lang="en-US" b="0" i="0" dirty="0">
                <a:solidFill>
                  <a:srgbClr val="000000"/>
                </a:solidFill>
                <a:effectLst/>
              </a:rPr>
              <a:t>Characters Featured in Chapter </a:t>
            </a:r>
          </a:p>
          <a:p>
            <a:pPr marL="800100" lvl="1" indent="-342900">
              <a:buFont typeface="Arial" panose="020B0604020202020204" pitchFamily="34" charset="0"/>
              <a:buChar char="•"/>
              <a:defRPr/>
            </a:pPr>
            <a:r>
              <a:rPr lang="en-US" b="0" i="0" dirty="0">
                <a:solidFill>
                  <a:srgbClr val="000000"/>
                </a:solidFill>
                <a:effectLst/>
              </a:rPr>
              <a:t>Important Plot Objects in Chapter </a:t>
            </a:r>
          </a:p>
          <a:p>
            <a:pPr marL="800100" lvl="1" indent="-342900">
              <a:buFont typeface="Arial" panose="020B0604020202020204" pitchFamily="34" charset="0"/>
              <a:buChar char="•"/>
              <a:defRPr/>
            </a:pPr>
            <a:r>
              <a:rPr lang="en-US" b="0" i="0" dirty="0">
                <a:solidFill>
                  <a:srgbClr val="000000"/>
                </a:solidFill>
                <a:effectLst/>
              </a:rPr>
              <a:t>Time of Day </a:t>
            </a:r>
          </a:p>
          <a:p>
            <a:pPr marL="800100" lvl="1" indent="-342900">
              <a:buFont typeface="Arial" panose="020B0604020202020204" pitchFamily="34" charset="0"/>
              <a:buChar char="•"/>
              <a:defRPr/>
            </a:pPr>
            <a:r>
              <a:rPr lang="en-US" b="0" i="0" dirty="0">
                <a:solidFill>
                  <a:srgbClr val="000000"/>
                </a:solidFill>
                <a:effectLst/>
              </a:rPr>
              <a:t>Weather in Chapter </a:t>
            </a:r>
          </a:p>
          <a:p>
            <a:pPr marL="800100" lvl="1" indent="-342900">
              <a:buFont typeface="Arial" panose="020B0604020202020204" pitchFamily="34" charset="0"/>
              <a:buChar char="•"/>
              <a:defRPr/>
            </a:pPr>
            <a:r>
              <a:rPr lang="en-US" b="0" i="0" dirty="0">
                <a:solidFill>
                  <a:srgbClr val="000000"/>
                </a:solidFill>
                <a:effectLst/>
              </a:rPr>
              <a:t>Any Wounds the Characters Sustain </a:t>
            </a:r>
          </a:p>
          <a:p>
            <a:pPr marL="800100" lvl="1" indent="-342900">
              <a:buFont typeface="Arial" panose="020B0604020202020204" pitchFamily="34" charset="0"/>
              <a:buChar char="•"/>
              <a:defRPr/>
            </a:pPr>
            <a:r>
              <a:rPr lang="en-US" b="0" i="0" dirty="0">
                <a:solidFill>
                  <a:srgbClr val="000000"/>
                </a:solidFill>
                <a:effectLst/>
              </a:rPr>
              <a:t>Main Character's Clothes </a:t>
            </a:r>
          </a:p>
          <a:p>
            <a:pPr marL="800100" lvl="1" indent="-342900">
              <a:buFont typeface="Arial" panose="020B0604020202020204" pitchFamily="34" charset="0"/>
              <a:buChar char="•"/>
              <a:defRPr/>
            </a:pPr>
            <a:r>
              <a:rPr lang="en-US" b="0" i="0" dirty="0">
                <a:solidFill>
                  <a:srgbClr val="000000"/>
                </a:solidFill>
                <a:effectLst/>
              </a:rPr>
              <a:t>Character Development </a:t>
            </a:r>
          </a:p>
          <a:p>
            <a:pPr marL="800100" lvl="1" indent="-342900">
              <a:buFont typeface="Arial" panose="020B0604020202020204" pitchFamily="34" charset="0"/>
              <a:buChar char="•"/>
              <a:defRPr/>
            </a:pPr>
            <a:r>
              <a:rPr lang="en-US" b="0" i="0" dirty="0">
                <a:solidFill>
                  <a:srgbClr val="000000"/>
                </a:solidFill>
                <a:effectLst/>
              </a:rPr>
              <a:t>Plot Development </a:t>
            </a:r>
          </a:p>
          <a:p>
            <a:pPr marL="800100" lvl="1" indent="-342900">
              <a:buFont typeface="Arial" panose="020B0604020202020204" pitchFamily="34" charset="0"/>
              <a:buChar char="•"/>
              <a:defRPr/>
            </a:pPr>
            <a:r>
              <a:rPr lang="en-US" b="0" i="0" dirty="0">
                <a:solidFill>
                  <a:srgbClr val="000000"/>
                </a:solidFill>
                <a:effectLst/>
              </a:rPr>
              <a:t>Four Questions the Reader Might Have After Reading the Chapter (Including One Unusual Question):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rPr>
              <a:t>[scene you just wrote or another chapter] </a:t>
            </a:r>
            <a:br>
              <a:rPr lang="en-US" dirty="0"/>
            </a:br>
            <a:endParaRPr kumimoji="0" lang="en-US" b="0" i="0" u="none" strike="noStrike" kern="1200" cap="none" spc="0" normalizeH="0" baseline="0" noProof="0" dirty="0">
              <a:ln>
                <a:noFill/>
              </a:ln>
              <a:effectLst/>
              <a:uLnTx/>
              <a:uFillTx/>
              <a:ea typeface="+mn-ea"/>
              <a:cs typeface="+mn-cs"/>
            </a:endParaRPr>
          </a:p>
        </p:txBody>
      </p:sp>
    </p:spTree>
    <p:extLst>
      <p:ext uri="{BB962C8B-B14F-4D97-AF65-F5344CB8AC3E}">
        <p14:creationId xmlns:p14="http://schemas.microsoft.com/office/powerpoint/2010/main" val="8258821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11: Gathering Marketing Details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29</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4770537"/>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i="0" dirty="0">
                <a:solidFill>
                  <a:srgbClr val="000000"/>
                </a:solidFill>
                <a:effectLst/>
              </a:rPr>
              <a:t>Pretend you are </a:t>
            </a:r>
            <a:r>
              <a:rPr lang="en-US" sz="1600" b="0" i="0" dirty="0" err="1">
                <a:solidFill>
                  <a:srgbClr val="000000"/>
                </a:solidFill>
                <a:effectLst/>
              </a:rPr>
              <a:t>BookExpertGPT</a:t>
            </a:r>
            <a:r>
              <a:rPr lang="en-US" sz="1600" b="0" i="0" dirty="0">
                <a:solidFill>
                  <a:srgbClr val="000000"/>
                </a:solidFill>
                <a:effectLst/>
              </a:rPr>
              <a:t>. Can you summarize the following chapter in 150 words or less? Please include details about the setting, characters, and plot that would appeal to readers.  </a:t>
            </a:r>
          </a:p>
          <a:p>
            <a:pPr marR="0" lvl="0" algn="l" defTabSz="457200" rtl="0" eaLnBrk="1" fontAlgn="auto" latinLnBrk="0" hangingPunct="1">
              <a:lnSpc>
                <a:spcPct val="100000"/>
              </a:lnSpc>
              <a:spcBef>
                <a:spcPts val="0"/>
              </a:spcBef>
              <a:spcAft>
                <a:spcPts val="0"/>
              </a:spcAft>
              <a:buClrTx/>
              <a:buSzTx/>
              <a:tabLst/>
              <a:defRPr/>
            </a:pPr>
            <a:endParaRPr lang="en-US" sz="1600" b="0" i="0" dirty="0">
              <a:solidFill>
                <a:srgbClr val="000000"/>
              </a:solidFill>
              <a:effectLst/>
            </a:endParaRPr>
          </a:p>
          <a:p>
            <a:pPr marR="0" lvl="0" algn="l" defTabSz="457200" rtl="0" eaLnBrk="1" fontAlgn="auto" latinLnBrk="0" hangingPunct="1">
              <a:lnSpc>
                <a:spcPct val="100000"/>
              </a:lnSpc>
              <a:spcBef>
                <a:spcPts val="0"/>
              </a:spcBef>
              <a:spcAft>
                <a:spcPts val="0"/>
              </a:spcAft>
              <a:buClrTx/>
              <a:buSzTx/>
              <a:tabLst/>
              <a:defRPr/>
            </a:pPr>
            <a:r>
              <a:rPr lang="en-US" sz="1600" b="0" i="0" dirty="0">
                <a:solidFill>
                  <a:srgbClr val="000000"/>
                </a:solidFill>
                <a:effectLst/>
              </a:rPr>
              <a:t>Also include the following:  </a:t>
            </a:r>
          </a:p>
          <a:p>
            <a:pPr marR="0" lvl="0" algn="l" defTabSz="457200" rtl="0" eaLnBrk="1" fontAlgn="auto" latinLnBrk="0" hangingPunct="1">
              <a:lnSpc>
                <a:spcPct val="100000"/>
              </a:lnSpc>
              <a:spcBef>
                <a:spcPts val="0"/>
              </a:spcBef>
              <a:spcAft>
                <a:spcPts val="0"/>
              </a:spcAft>
              <a:buClrTx/>
              <a:buSzTx/>
              <a:tabLst/>
              <a:defRPr/>
            </a:pPr>
            <a:endParaRPr lang="en-US" sz="1600"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r>
              <a:rPr lang="en-US" sz="1600" b="0" i="0" dirty="0">
                <a:solidFill>
                  <a:srgbClr val="000000"/>
                </a:solidFill>
                <a:effectLst/>
              </a:rPr>
              <a:t>A section highlighting three parts, with the first sentence of the part, that you think would be good for marketing. </a:t>
            </a:r>
          </a:p>
          <a:p>
            <a:pPr marR="0" lvl="0" algn="l" defTabSz="457200" rtl="0" eaLnBrk="1" fontAlgn="auto" latinLnBrk="0" hangingPunct="1">
              <a:lnSpc>
                <a:spcPct val="100000"/>
              </a:lnSpc>
              <a:spcBef>
                <a:spcPts val="0"/>
              </a:spcBef>
              <a:spcAft>
                <a:spcPts val="0"/>
              </a:spcAft>
              <a:buClrTx/>
              <a:buSzTx/>
              <a:tabLst/>
              <a:defRPr/>
            </a:pPr>
            <a:endParaRPr lang="en-US" sz="1600"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r>
              <a:rPr lang="en-US" sz="1600" b="0" i="0" dirty="0">
                <a:solidFill>
                  <a:srgbClr val="000000"/>
                </a:solidFill>
                <a:effectLst/>
              </a:rPr>
              <a:t>A list of five marketing angles (can be setting details, tropes, character interactions, plots, subplots, themes; can have more than one example of each) that would appeal to readers. </a:t>
            </a:r>
          </a:p>
          <a:p>
            <a:pPr marR="0" lvl="0" algn="l" defTabSz="457200" rtl="0" eaLnBrk="1" fontAlgn="auto" latinLnBrk="0" hangingPunct="1">
              <a:lnSpc>
                <a:spcPct val="100000"/>
              </a:lnSpc>
              <a:spcBef>
                <a:spcPts val="0"/>
              </a:spcBef>
              <a:spcAft>
                <a:spcPts val="0"/>
              </a:spcAft>
              <a:buClrTx/>
              <a:buSzTx/>
              <a:tabLst/>
              <a:defRPr/>
            </a:pPr>
            <a:endParaRPr lang="en-US" sz="1600"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r>
              <a:rPr lang="en-US" sz="1600" b="0" i="0" dirty="0">
                <a:solidFill>
                  <a:srgbClr val="000000"/>
                </a:solidFill>
                <a:effectLst/>
              </a:rPr>
              <a:t>Focus on unique and innovative angles for a {genre} novel. Name the specific angle and be detailed and specific about why the angle will appeal to {genre} readers. List what angle this is from the list provided. </a:t>
            </a:r>
          </a:p>
          <a:p>
            <a:pPr marR="0" lvl="0" algn="l" defTabSz="457200" rtl="0" eaLnBrk="1" fontAlgn="auto" latinLnBrk="0" hangingPunct="1">
              <a:lnSpc>
                <a:spcPct val="100000"/>
              </a:lnSpc>
              <a:spcBef>
                <a:spcPts val="0"/>
              </a:spcBef>
              <a:spcAft>
                <a:spcPts val="0"/>
              </a:spcAft>
              <a:buClrTx/>
              <a:buSzTx/>
              <a:tabLst/>
              <a:defRPr/>
            </a:pPr>
            <a:endParaRPr lang="en-US" sz="1600"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r>
              <a:rPr lang="en-US" sz="1600" b="0" i="0" dirty="0">
                <a:solidFill>
                  <a:srgbClr val="000000"/>
                </a:solidFill>
                <a:effectLst/>
              </a:rPr>
              <a:t>Genre = [genre] </a:t>
            </a:r>
          </a:p>
          <a:p>
            <a:pPr marR="0" lvl="0" algn="l" defTabSz="457200" rtl="0" eaLnBrk="1" fontAlgn="auto" latinLnBrk="0" hangingPunct="1">
              <a:lnSpc>
                <a:spcPct val="100000"/>
              </a:lnSpc>
              <a:spcBef>
                <a:spcPts val="0"/>
              </a:spcBef>
              <a:spcAft>
                <a:spcPts val="0"/>
              </a:spcAft>
              <a:buClrTx/>
              <a:buSzTx/>
              <a:tabLst/>
              <a:defRPr/>
            </a:pPr>
            <a:endParaRPr lang="en-US" sz="1600"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r>
              <a:rPr lang="en-US" sz="1600" b="0" i="0" dirty="0">
                <a:solidFill>
                  <a:srgbClr val="000000"/>
                </a:solidFill>
                <a:effectLst/>
              </a:rPr>
              <a:t>[chapter or scene]</a:t>
            </a:r>
            <a:endParaRPr kumimoji="0" lang="en-US" sz="1600" b="0" i="0" u="none" strike="noStrike" kern="1200" cap="none" spc="0" normalizeH="0" baseline="0" noProof="0" dirty="0">
              <a:ln>
                <a:noFill/>
              </a:ln>
              <a:effectLst/>
              <a:uLnTx/>
              <a:uFillTx/>
              <a:ea typeface="+mn-ea"/>
              <a:cs typeface="+mn-cs"/>
            </a:endParaRPr>
          </a:p>
        </p:txBody>
      </p:sp>
    </p:spTree>
    <p:extLst>
      <p:ext uri="{BB962C8B-B14F-4D97-AF65-F5344CB8AC3E}">
        <p14:creationId xmlns:p14="http://schemas.microsoft.com/office/powerpoint/2010/main" val="3601910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072516" y="3136612"/>
            <a:ext cx="7729728" cy="1077218"/>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US" sz="3200" b="1" dirty="0">
                <a:solidFill>
                  <a:srgbClr val="000000"/>
                </a:solidFill>
                <a:latin typeface="Gill Sans MT" panose="020B0502020104020203"/>
              </a:rPr>
              <a:t>nicholaserik.com/ai-novel-exercises</a:t>
            </a:r>
          </a:p>
          <a:p>
            <a:pPr marR="0" lvl="0" algn="ctr" defTabSz="457200" rtl="0" eaLnBrk="1" fontAlgn="auto" latinLnBrk="0" hangingPunct="1">
              <a:lnSpc>
                <a:spcPct val="100000"/>
              </a:lnSpc>
              <a:spcBef>
                <a:spcPts val="0"/>
              </a:spcBef>
              <a:spcAft>
                <a:spcPts val="0"/>
              </a:spcAft>
              <a:buClrTx/>
              <a:buSzTx/>
              <a:tabLst/>
              <a:defRPr/>
            </a:pPr>
            <a:endParaRPr kumimoji="0" lang="en-US" sz="3200" b="1"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23250648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12: Creating Marketing Materials As You Go</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30</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4678204"/>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rPr>
              <a:t>Pretend you are </a:t>
            </a:r>
            <a:r>
              <a:rPr lang="en-US" b="0" i="0" dirty="0" err="1">
                <a:solidFill>
                  <a:srgbClr val="000000"/>
                </a:solidFill>
                <a:effectLst/>
              </a:rPr>
              <a:t>BookMarketerGPT</a:t>
            </a:r>
            <a:r>
              <a:rPr lang="en-US" b="0" i="0" dirty="0">
                <a:solidFill>
                  <a:srgbClr val="000000"/>
                </a:solidFill>
                <a:effectLst/>
              </a:rPr>
              <a:t> and have 30 years of experience advertising bestselling {genre} novels. Can you write me [#] pieces of ad copy for this {genre} novel using Formula 1, based on the information I entered above? </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rPr>
              <a:t>Please use imaginative language and prioritize more unusual ideas for the genre. </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rPr>
              <a:t>Genre = [genre] </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rPr>
              <a:t>Formula 1: Establishes the book’s core character(s) / stakes / conflict in 1 – 2 sentences. </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rPr>
              <a:t>Example of ad copy using this formula:  Ruby Callaway has spent two centuries scrapping to survive. But none of that can prepare her for a day that doesn’t end. </a:t>
            </a:r>
            <a:br>
              <a:rPr lang="en-US" dirty="0"/>
            </a:br>
            <a:br>
              <a:rPr lang="en-US" sz="1400" dirty="0"/>
            </a:br>
            <a:endParaRPr lang="en-US" sz="1400" b="0" dirty="0">
              <a:effectLst/>
            </a:endParaRPr>
          </a:p>
          <a:p>
            <a:br>
              <a:rPr lang="en-US" dirty="0"/>
            </a:br>
            <a:endPar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9169131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normAutofit/>
          </a:bodyPr>
          <a:lstStyle/>
          <a:p>
            <a:r>
              <a:rPr lang="en-US" dirty="0"/>
              <a:t>Exercises 13a and B: Sensory Details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31</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3416320"/>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effectLst/>
              </a:rPr>
              <a:t>Go to </a:t>
            </a:r>
            <a:r>
              <a:rPr lang="en-US" b="0" i="0" dirty="0" err="1">
                <a:effectLst/>
              </a:rPr>
              <a:t>Sudowrite</a:t>
            </a:r>
            <a:r>
              <a:rPr lang="en-US" b="0" i="0" dirty="0">
                <a:effectLst/>
              </a:rPr>
              <a:t> (sudowrite.com) and import or copy and paste in your scene.</a:t>
            </a:r>
            <a:r>
              <a:rPr lang="en-US" dirty="0"/>
              <a:t> Select some of the details and click “Describe.”</a:t>
            </a:r>
          </a:p>
          <a:p>
            <a:pPr marR="0" lvl="0" algn="l" defTabSz="457200" rtl="0" eaLnBrk="1" fontAlgn="auto" latinLnBrk="0" hangingPunct="1">
              <a:lnSpc>
                <a:spcPct val="100000"/>
              </a:lnSpc>
              <a:spcBef>
                <a:spcPts val="0"/>
              </a:spcBef>
              <a:spcAft>
                <a:spcPts val="0"/>
              </a:spcAft>
              <a:buClrTx/>
              <a:buSzTx/>
              <a:tabLst/>
              <a:defRPr/>
            </a:pPr>
            <a:endParaRPr lang="en-US" dirty="0"/>
          </a:p>
          <a:p>
            <a:pPr marR="0" lvl="0" algn="l" defTabSz="457200" rtl="0" eaLnBrk="1" fontAlgn="auto" latinLnBrk="0" hangingPunct="1">
              <a:lnSpc>
                <a:spcPct val="100000"/>
              </a:lnSpc>
              <a:spcBef>
                <a:spcPts val="0"/>
              </a:spcBef>
              <a:spcAft>
                <a:spcPts val="0"/>
              </a:spcAft>
              <a:buClrTx/>
              <a:buSzTx/>
              <a:tabLst/>
              <a:defRPr/>
            </a:pPr>
            <a:r>
              <a:rPr lang="en-US" b="0" i="0" dirty="0">
                <a:effectLst/>
              </a:rPr>
              <a:t>OR</a:t>
            </a:r>
          </a:p>
          <a:p>
            <a:pPr marR="0" lvl="0" algn="l" defTabSz="457200" rtl="0" eaLnBrk="1" fontAlgn="auto" latinLnBrk="0" hangingPunct="1">
              <a:lnSpc>
                <a:spcPct val="100000"/>
              </a:lnSpc>
              <a:spcBef>
                <a:spcPts val="0"/>
              </a:spcBef>
              <a:spcAft>
                <a:spcPts val="0"/>
              </a:spcAft>
              <a:buClrTx/>
              <a:buSzTx/>
              <a:tabLst/>
              <a:defRPr/>
            </a:pPr>
            <a:endParaRPr lang="en-US" dirty="0"/>
          </a:p>
          <a:p>
            <a:pPr marL="285750" indent="-285750">
              <a:buFont typeface="Arial" panose="020B0604020202020204" pitchFamily="34" charset="0"/>
              <a:buChar char="•"/>
              <a:defRPr/>
            </a:pPr>
            <a:r>
              <a:rPr lang="en-US" i="0" dirty="0">
                <a:solidFill>
                  <a:srgbClr val="1F1F1F"/>
                </a:solidFill>
                <a:effectLst/>
              </a:rPr>
              <a:t>Pretend</a:t>
            </a:r>
            <a:r>
              <a:rPr lang="en-US" b="0" i="0" dirty="0">
                <a:solidFill>
                  <a:srgbClr val="1F1F1F"/>
                </a:solidFill>
                <a:effectLst/>
              </a:rPr>
              <a:t> you are </a:t>
            </a:r>
            <a:r>
              <a:rPr lang="en-US" b="0" i="0" dirty="0" err="1">
                <a:solidFill>
                  <a:srgbClr val="1F1F1F"/>
                </a:solidFill>
                <a:effectLst/>
              </a:rPr>
              <a:t>FictionWriterGPT</a:t>
            </a:r>
            <a:r>
              <a:rPr lang="en-US" b="0" i="0" dirty="0">
                <a:solidFill>
                  <a:srgbClr val="1F1F1F"/>
                </a:solidFill>
                <a:effectLst/>
              </a:rPr>
              <a:t> with 30 years of experience writing bestselling novels. You are an expert in world building and creating vivid settings. I need your help with some sensory details for a [genre] novel. </a:t>
            </a:r>
            <a:r>
              <a:rPr lang="en-US" b="0" i="0" dirty="0">
                <a:effectLst/>
              </a:rPr>
              <a:t>Please list five sensory details (sight, sound, touch, smell, taste) for the following scene that would help ground the reader in the book. Prioritize unusual or unexpected examples. </a:t>
            </a:r>
            <a:endParaRPr lang="en-US" dirty="0"/>
          </a:p>
          <a:p>
            <a:pPr marR="0" lvl="0" algn="l" defTabSz="457200" rtl="0" eaLnBrk="1" fontAlgn="auto" latinLnBrk="0" hangingPunct="1">
              <a:lnSpc>
                <a:spcPct val="100000"/>
              </a:lnSpc>
              <a:spcBef>
                <a:spcPts val="0"/>
              </a:spcBef>
              <a:spcAft>
                <a:spcPts val="0"/>
              </a:spcAft>
              <a:buClrTx/>
              <a:buSzTx/>
              <a:tabLst/>
              <a:defRPr/>
            </a:pPr>
            <a:endParaRPr lang="en-US" b="0" i="0" dirty="0">
              <a:effectLst/>
            </a:endParaRPr>
          </a:p>
        </p:txBody>
      </p:sp>
    </p:spTree>
    <p:extLst>
      <p:ext uri="{BB962C8B-B14F-4D97-AF65-F5344CB8AC3E}">
        <p14:creationId xmlns:p14="http://schemas.microsoft.com/office/powerpoint/2010/main" val="7575145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14: Rewrite / Rephrase</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32</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2308324"/>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00000"/>
                </a:solidFill>
                <a:effectLst/>
              </a:rPr>
              <a:t>Pretend you are </a:t>
            </a:r>
            <a:r>
              <a:rPr lang="en-US" b="0" i="0" dirty="0" err="1">
                <a:solidFill>
                  <a:srgbClr val="000000"/>
                </a:solidFill>
                <a:effectLst/>
              </a:rPr>
              <a:t>FictionWriterGPT</a:t>
            </a:r>
            <a:r>
              <a:rPr lang="en-US" b="0" i="0" dirty="0">
                <a:solidFill>
                  <a:srgbClr val="000000"/>
                </a:solidFill>
                <a:effectLst/>
              </a:rPr>
              <a:t> with 30 years of experience writing bestselling novels. You are an expert in excellent prose. I need your help rewriting a short passage for a [genre] novel. Please take the following passage and rewrite it in [style]: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solidFill>
                <a:srgbClr val="000000"/>
              </a:solidFill>
            </a:endParaRP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rPr>
              <a:t>[passage] </a:t>
            </a:r>
            <a:br>
              <a:rPr lang="en-US" dirty="0"/>
            </a:br>
            <a:br>
              <a:rPr lang="en-US" dirty="0"/>
            </a:br>
            <a:endParaRPr lang="en-US" b="0" i="0" dirty="0">
              <a:effectLst/>
            </a:endParaRPr>
          </a:p>
        </p:txBody>
      </p:sp>
    </p:spTree>
    <p:extLst>
      <p:ext uri="{BB962C8B-B14F-4D97-AF65-F5344CB8AC3E}">
        <p14:creationId xmlns:p14="http://schemas.microsoft.com/office/powerpoint/2010/main" val="3640886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15: Feedback 1</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33</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2585323"/>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1F1F1F"/>
                </a:solidFill>
                <a:effectLst/>
              </a:rPr>
              <a:t>Pretend you are </a:t>
            </a:r>
            <a:r>
              <a:rPr lang="en-US" b="0" i="0" dirty="0" err="1">
                <a:solidFill>
                  <a:srgbClr val="1F1F1F"/>
                </a:solidFill>
                <a:effectLst/>
              </a:rPr>
              <a:t>FictionEditorGPT</a:t>
            </a:r>
            <a:r>
              <a:rPr lang="en-US" b="0" i="0" dirty="0">
                <a:solidFill>
                  <a:srgbClr val="1F1F1F"/>
                </a:solidFill>
                <a:effectLst/>
              </a:rPr>
              <a:t> with 30 years of experience writing bestselling novels. You are an expert in all aspects of [genre], including characters, plot structure, theme, setting, and more and excel at giving clear, concise feedback for improving books. I am currently writing a [genre] novel and would like your help. Can you list three ways this scene could be stronger?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solidFill>
                <a:srgbClr val="1F1F1F"/>
              </a:solidFill>
            </a:endParaRPr>
          </a:p>
          <a:p>
            <a:pPr marR="0" lvl="0" algn="l" defTabSz="457200" rtl="0" eaLnBrk="1" fontAlgn="auto" latinLnBrk="0" hangingPunct="1">
              <a:lnSpc>
                <a:spcPct val="100000"/>
              </a:lnSpc>
              <a:spcBef>
                <a:spcPts val="0"/>
              </a:spcBef>
              <a:spcAft>
                <a:spcPts val="0"/>
              </a:spcAft>
              <a:buClrTx/>
              <a:buSzTx/>
              <a:tabLst/>
              <a:defRPr/>
            </a:pPr>
            <a:r>
              <a:rPr lang="en-US" b="0" i="0" dirty="0">
                <a:solidFill>
                  <a:srgbClr val="1F1F1F"/>
                </a:solidFill>
                <a:effectLst/>
              </a:rPr>
              <a:t>[passage]</a:t>
            </a:r>
            <a:br>
              <a:rPr lang="en-US" dirty="0"/>
            </a:br>
            <a:endParaRPr lang="en-US" b="0" i="0" dirty="0">
              <a:effectLst/>
            </a:endParaRPr>
          </a:p>
        </p:txBody>
      </p:sp>
    </p:spTree>
    <p:extLst>
      <p:ext uri="{BB962C8B-B14F-4D97-AF65-F5344CB8AC3E}">
        <p14:creationId xmlns:p14="http://schemas.microsoft.com/office/powerpoint/2010/main" val="9918611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16: Feedback 2</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34</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369332"/>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rPr>
              <a:t>D</a:t>
            </a:r>
            <a:r>
              <a:rPr lang="en-US" b="0" i="0" dirty="0">
                <a:solidFill>
                  <a:srgbClr val="000000"/>
                </a:solidFill>
                <a:effectLst/>
              </a:rPr>
              <a:t>oes this scene follow [trope, structure, theme, etc. of your choice]?</a:t>
            </a:r>
            <a:endParaRPr lang="en-US" b="0" i="0" dirty="0">
              <a:effectLst/>
            </a:endParaRPr>
          </a:p>
        </p:txBody>
      </p:sp>
    </p:spTree>
    <p:extLst>
      <p:ext uri="{BB962C8B-B14F-4D97-AF65-F5344CB8AC3E}">
        <p14:creationId xmlns:p14="http://schemas.microsoft.com/office/powerpoint/2010/main" val="13418670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17: Research Accuracy</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35</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1477328"/>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0" dirty="0">
                <a:effectLst/>
              </a:rPr>
              <a:t>Hi, I'm writing a novel set in Roman times. Can you help me spot any inaccuracies in the short passage below?</a:t>
            </a:r>
            <a:br>
              <a:rPr lang="en-US" i="0" dirty="0">
                <a:effectLst/>
              </a:rPr>
            </a:br>
            <a:br>
              <a:rPr lang="en-US" i="0" dirty="0">
                <a:effectLst/>
              </a:rPr>
            </a:br>
            <a:r>
              <a:rPr lang="en-US" i="0" dirty="0">
                <a:effectLst/>
              </a:rPr>
              <a:t>The centurion took out his .22 rifle and aimed it toward the opposing line of cannons. A man stepped before him and stopped him. "Put down your rifle."</a:t>
            </a:r>
            <a:endParaRPr lang="en-US" b="0" i="0" dirty="0">
              <a:effectLst/>
            </a:endParaRPr>
          </a:p>
        </p:txBody>
      </p:sp>
    </p:spTree>
    <p:extLst>
      <p:ext uri="{BB962C8B-B14F-4D97-AF65-F5344CB8AC3E}">
        <p14:creationId xmlns:p14="http://schemas.microsoft.com/office/powerpoint/2010/main" val="17592801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18a: Internal Consistency / Continuity</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36</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1754326"/>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0" dirty="0">
                <a:effectLst/>
              </a:rPr>
              <a:t>Hi, I'm writing a fantasy novel. The main character is a vampire who has to be invited into a house to be able to enter. Can you fact check this short passage for me? </a:t>
            </a:r>
            <a:br>
              <a:rPr lang="en-US" i="0" dirty="0">
                <a:effectLst/>
              </a:rPr>
            </a:br>
            <a:br>
              <a:rPr lang="en-US" i="0" dirty="0">
                <a:effectLst/>
              </a:rPr>
            </a:br>
            <a:r>
              <a:rPr lang="en-US" i="0" dirty="0">
                <a:effectLst/>
              </a:rPr>
              <a:t>Marty the vampire looked at the door. It was unlocked. He stepped inside and walked into the kitchen.</a:t>
            </a:r>
            <a:endParaRPr lang="en-US" b="0" i="0" dirty="0">
              <a:effectLst/>
            </a:endParaRPr>
          </a:p>
        </p:txBody>
      </p:sp>
    </p:spTree>
    <p:extLst>
      <p:ext uri="{BB962C8B-B14F-4D97-AF65-F5344CB8AC3E}">
        <p14:creationId xmlns:p14="http://schemas.microsoft.com/office/powerpoint/2010/main" val="18774743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18B: Internal Consistency / Continuity</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37</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2031325"/>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00000"/>
                </a:solidFill>
                <a:effectLst/>
                <a:cs typeface="Arial" panose="020B0604020202020204" pitchFamily="34" charset="0"/>
              </a:rPr>
              <a:t>Pretend you are </a:t>
            </a:r>
            <a:r>
              <a:rPr lang="en-US" b="0" i="0" dirty="0" err="1">
                <a:solidFill>
                  <a:srgbClr val="000000"/>
                </a:solidFill>
                <a:effectLst/>
                <a:cs typeface="Arial" panose="020B0604020202020204" pitchFamily="34" charset="0"/>
              </a:rPr>
              <a:t>FictionEditorGPT</a:t>
            </a:r>
            <a:r>
              <a:rPr lang="en-US" b="0" i="0" dirty="0">
                <a:solidFill>
                  <a:srgbClr val="000000"/>
                </a:solidFill>
                <a:effectLst/>
                <a:cs typeface="Arial" panose="020B0604020202020204" pitchFamily="34" charset="0"/>
              </a:rPr>
              <a:t>. I'm writing a fantasy novel. The main character is a vampire. In the book, vampires have to be invited into a house to be able to enter. Can you check this short passage for me to make sure it makes sense in the context of the world?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solidFill>
                <a:srgbClr val="000000"/>
              </a:solidFill>
              <a:cs typeface="Arial" panose="020B0604020202020204" pitchFamily="34" charset="0"/>
            </a:endParaRP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cs typeface="Arial" panose="020B0604020202020204" pitchFamily="34" charset="0"/>
              </a:rPr>
              <a:t>Marty the vampire looked at the door. It was unlocked. He stepped inside and walked into the kitchen.</a:t>
            </a:r>
            <a:endParaRPr lang="en-US" b="0" i="0" dirty="0">
              <a:effectLst/>
              <a:cs typeface="Arial" panose="020B0604020202020204" pitchFamily="34" charset="0"/>
            </a:endParaRPr>
          </a:p>
        </p:txBody>
      </p:sp>
    </p:spTree>
    <p:extLst>
      <p:ext uri="{BB962C8B-B14F-4D97-AF65-F5344CB8AC3E}">
        <p14:creationId xmlns:p14="http://schemas.microsoft.com/office/powerpoint/2010/main" val="6866487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19: Scene + Sequel</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38</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4801314"/>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00000"/>
                </a:solidFill>
                <a:effectLst/>
                <a:cs typeface="Arial" panose="020B0604020202020204" pitchFamily="34" charset="0"/>
              </a:rPr>
              <a:t>Add your own role at the beginning of the prompt (e.g., </a:t>
            </a:r>
            <a:r>
              <a:rPr lang="en-US" b="0" i="0" dirty="0" err="1">
                <a:solidFill>
                  <a:srgbClr val="000000"/>
                </a:solidFill>
                <a:effectLst/>
                <a:cs typeface="Arial" panose="020B0604020202020204" pitchFamily="34" charset="0"/>
              </a:rPr>
              <a:t>FictionEditorGPT</a:t>
            </a:r>
            <a:r>
              <a:rPr lang="en-US" b="0" i="0" dirty="0">
                <a:solidFill>
                  <a:srgbClr val="000000"/>
                </a:solidFill>
                <a:effectLst/>
                <a:cs typeface="Arial" panose="020B0604020202020204" pitchFamily="34" charset="0"/>
              </a:rPr>
              <a:t>, or "pretend you are...")</a:t>
            </a:r>
            <a:endParaRPr lang="en-US" b="0" i="0" dirty="0">
              <a:solidFill>
                <a:srgbClr val="1F1F1F"/>
              </a:solidFill>
              <a:effectLst/>
              <a:cs typeface="Arial" panose="020B0604020202020204" pitchFamily="34" charset="0"/>
            </a:endParaRPr>
          </a:p>
          <a:p>
            <a:pPr marR="0" lvl="0" algn="l" defTabSz="457200" rtl="0" eaLnBrk="1" fontAlgn="auto" latinLnBrk="0" hangingPunct="1">
              <a:lnSpc>
                <a:spcPct val="100000"/>
              </a:lnSpc>
              <a:spcBef>
                <a:spcPts val="0"/>
              </a:spcBef>
              <a:spcAft>
                <a:spcPts val="0"/>
              </a:spcAft>
              <a:buClrTx/>
              <a:buSzTx/>
              <a:tabLst/>
              <a:defRPr/>
            </a:pPr>
            <a:endParaRPr lang="en-US" b="0" i="0" dirty="0">
              <a:solidFill>
                <a:srgbClr val="000000"/>
              </a:solidFill>
              <a:effectLst/>
              <a:cs typeface="Arial" panose="020B0604020202020204" pitchFamily="34" charset="0"/>
            </a:endParaRP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cs typeface="Arial" panose="020B0604020202020204" pitchFamily="34" charset="0"/>
              </a:rPr>
              <a:t>Please create a scene outline for a {genre} novel based on the following {formula}. It should build and follow on in continuity from the information found in {previous chapter}. </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cs typeface="Arial" panose="020B0604020202020204" pitchFamily="34" charset="0"/>
            </a:endParaRP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cs typeface="Arial" panose="020B0604020202020204" pitchFamily="34" charset="0"/>
              </a:rPr>
              <a:t>Previous Chapter = [scene you wrote earlier] </a:t>
            </a: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cs typeface="Arial" panose="020B0604020202020204" pitchFamily="34" charset="0"/>
              </a:rPr>
              <a:t>Genre = [your book's genre] </a:t>
            </a: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cs typeface="Arial" panose="020B0604020202020204" pitchFamily="34" charset="0"/>
              </a:rPr>
              <a:t>Formula = </a:t>
            </a: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cs typeface="Arial" panose="020B0604020202020204" pitchFamily="34" charset="0"/>
              </a:rPr>
              <a:t>Setting: give a setting, with some vivid details and unique descriptions </a:t>
            </a: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cs typeface="Arial" panose="020B0604020202020204" pitchFamily="34" charset="0"/>
              </a:rPr>
              <a:t>Goal: give the protagonist a clear goal </a:t>
            </a: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cs typeface="Arial" panose="020B0604020202020204" pitchFamily="34" charset="0"/>
              </a:rPr>
              <a:t>Conflict: another character should come into conflict with that goal. Choose one of the following—directly stated through dialogue, implied through the main character's actions, or stated as internal monologue. </a:t>
            </a:r>
            <a:endParaRPr lang="en-US" dirty="0">
              <a:solidFill>
                <a:srgbClr val="000000"/>
              </a:solidFill>
              <a:cs typeface="Arial" panose="020B0604020202020204" pitchFamily="34" charset="0"/>
            </a:endParaRPr>
          </a:p>
          <a:p>
            <a:pPr marR="0" lvl="0" algn="l" defTabSz="457200" rtl="0" eaLnBrk="1" fontAlgn="auto" latinLnBrk="0" hangingPunct="1">
              <a:lnSpc>
                <a:spcPct val="100000"/>
              </a:lnSpc>
              <a:spcBef>
                <a:spcPts val="0"/>
              </a:spcBef>
              <a:spcAft>
                <a:spcPts val="0"/>
              </a:spcAft>
              <a:buClrTx/>
              <a:buSzTx/>
              <a:tabLst/>
              <a:defRPr/>
            </a:pPr>
            <a:r>
              <a:rPr lang="en-US" b="0" i="0" dirty="0">
                <a:solidFill>
                  <a:srgbClr val="000000"/>
                </a:solidFill>
                <a:effectLst/>
                <a:cs typeface="Arial" panose="020B0604020202020204" pitchFamily="34" charset="0"/>
              </a:rPr>
              <a:t>Resolution: the main character should discover something new, but end up worse off.</a:t>
            </a:r>
            <a:endParaRPr kumimoji="0" lang="en-US" b="0" i="0" u="none" strike="noStrike" kern="1200" cap="none" spc="0" normalizeH="0" baseline="0" noProof="0" dirty="0">
              <a:ln>
                <a:noFill/>
              </a:ln>
              <a:solidFill>
                <a:srgbClr val="000000"/>
              </a:solidFill>
              <a:effectLst/>
              <a:uLnTx/>
              <a:uFillTx/>
              <a:cs typeface="Arial" panose="020B0604020202020204" pitchFamily="34" charset="0"/>
            </a:endParaRPr>
          </a:p>
        </p:txBody>
      </p:sp>
    </p:spTree>
    <p:extLst>
      <p:ext uri="{BB962C8B-B14F-4D97-AF65-F5344CB8AC3E}">
        <p14:creationId xmlns:p14="http://schemas.microsoft.com/office/powerpoint/2010/main" val="12740425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Exercise 20: Writing in Your Style</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39</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64633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000000"/>
                </a:solidFill>
                <a:effectLst/>
              </a:rPr>
              <a:t>Write the scene in a similar style to the writing sample in the original prompt.</a:t>
            </a:r>
            <a:endParaRPr kumimoji="0" lang="en-US" b="0" i="0" u="none" strike="noStrike" kern="1200" cap="none" spc="0" normalizeH="0" baseline="0" noProof="0" dirty="0">
              <a:ln>
                <a:noFill/>
              </a:ln>
              <a:solidFill>
                <a:srgbClr val="000000"/>
              </a:solidFill>
              <a:effectLst/>
              <a:uLnTx/>
              <a:uFillTx/>
              <a:ea typeface="+mn-ea"/>
              <a:cs typeface="+mn-cs"/>
            </a:endParaRPr>
          </a:p>
        </p:txBody>
      </p:sp>
    </p:spTree>
    <p:extLst>
      <p:ext uri="{BB962C8B-B14F-4D97-AF65-F5344CB8AC3E}">
        <p14:creationId xmlns:p14="http://schemas.microsoft.com/office/powerpoint/2010/main" val="2488855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Tools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2308324"/>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i="0" u="none" strike="noStrike" kern="1200" cap="none" spc="0" normalizeH="0" baseline="0" noProof="0" dirty="0" err="1">
                <a:ln>
                  <a:noFill/>
                </a:ln>
                <a:solidFill>
                  <a:srgbClr val="000000"/>
                </a:solidFill>
                <a:effectLst/>
                <a:uLnTx/>
                <a:uFillTx/>
                <a:latin typeface="Gill Sans MT" panose="020B0502020104020203"/>
                <a:ea typeface="+mn-ea"/>
                <a:cs typeface="+mn-cs"/>
              </a:rPr>
              <a:t>ChatGPT</a:t>
            </a:r>
            <a:endParaRPr lang="en-US" dirty="0">
              <a:solidFill>
                <a:srgbClr val="000000"/>
              </a:solidFill>
              <a:latin typeface="Gill Sans MT" panose="020B0502020104020203"/>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i="0" u="none" strike="noStrike" kern="1200" cap="none" spc="0" normalizeH="0" baseline="0" noProof="0" dirty="0" err="1">
                <a:ln>
                  <a:noFill/>
                </a:ln>
                <a:solidFill>
                  <a:srgbClr val="000000"/>
                </a:solidFill>
                <a:effectLst/>
                <a:uLnTx/>
                <a:uFillTx/>
                <a:latin typeface="Gill Sans MT" panose="020B0502020104020203"/>
                <a:ea typeface="+mn-ea"/>
                <a:cs typeface="+mn-cs"/>
              </a:rPr>
              <a:t>Sudowrite</a:t>
            </a:r>
            <a:r>
              <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rPr>
              <a:t> (sudowrite.com)</a:t>
            </a:r>
          </a:p>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latin typeface="Gill Sans MT" panose="020B0502020104020203"/>
            </a:endParaRPr>
          </a:p>
          <a:p>
            <a:pPr algn="ctr">
              <a:defRPr/>
            </a:pPr>
            <a:r>
              <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rPr>
              <a:t>Read the TOS of the tools you use to generate AI content (commercial use) and also the platform wherever you’re planning to use the AI generated content.</a:t>
            </a:r>
            <a:endParaRPr lang="en-US" dirty="0">
              <a:solidFill>
                <a:srgbClr val="000000"/>
              </a:solidFill>
              <a:latin typeface="Gill Sans MT" panose="020B0502020104020203"/>
            </a:endParaRPr>
          </a:p>
          <a:p>
            <a:pPr marR="0" lvl="0" algn="l" defTabSz="457200" rtl="0" eaLnBrk="1" fontAlgn="auto" latinLnBrk="0" hangingPunct="1">
              <a:lnSpc>
                <a:spcPct val="100000"/>
              </a:lnSpc>
              <a:spcBef>
                <a:spcPts val="0"/>
              </a:spcBef>
              <a:spcAft>
                <a:spcPts val="0"/>
              </a:spcAft>
              <a:buClrTx/>
              <a:buSzTx/>
              <a:tabLst/>
              <a:defRPr/>
            </a:pPr>
            <a:endPar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lang="en-US" b="1" dirty="0">
              <a:solidFill>
                <a:srgbClr val="000000"/>
              </a:solidFill>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20056209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END</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40</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Tree>
    <p:extLst>
      <p:ext uri="{BB962C8B-B14F-4D97-AF65-F5344CB8AC3E}">
        <p14:creationId xmlns:p14="http://schemas.microsoft.com/office/powerpoint/2010/main" val="3016961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1: AI Use Cases</a:t>
            </a:r>
          </a:p>
        </p:txBody>
      </p:sp>
    </p:spTree>
    <p:extLst>
      <p:ext uri="{BB962C8B-B14F-4D97-AF65-F5344CB8AC3E}">
        <p14:creationId xmlns:p14="http://schemas.microsoft.com/office/powerpoint/2010/main" val="4211085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USES</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6</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5047536"/>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srgbClr val="000000"/>
                </a:solidFill>
                <a:latin typeface="Gill Sans MT" panose="020B0502020104020203"/>
              </a:rPr>
              <a:t>Chapter-by-chapter outlines</a:t>
            </a:r>
          </a:p>
          <a:p>
            <a:pPr marL="800100" lvl="1" indent="-342900">
              <a:buFont typeface="Arial" panose="020B0604020202020204" pitchFamily="34" charset="0"/>
              <a:buChar char="•"/>
              <a:defRPr/>
            </a:pPr>
            <a:r>
              <a:rPr lang="en-US" sz="1400" dirty="0">
                <a:solidFill>
                  <a:srgbClr val="000000"/>
                </a:solidFill>
                <a:latin typeface="Gill Sans MT" panose="020B0502020104020203"/>
              </a:rPr>
              <a:t>Summarize previous chapter(s) first, then include in prompt for outline to have continuity if you want it </a:t>
            </a:r>
          </a:p>
          <a:p>
            <a:pPr marL="342900" indent="-342900">
              <a:buFont typeface="Arial" panose="020B0604020202020204" pitchFamily="34" charset="0"/>
              <a:buChar char="•"/>
              <a:defRPr/>
            </a:pPr>
            <a:r>
              <a:rPr lang="en-US" sz="1400" dirty="0">
                <a:solidFill>
                  <a:srgbClr val="000000"/>
                </a:solidFill>
                <a:latin typeface="Gill Sans MT" panose="020B0502020104020203"/>
              </a:rPr>
              <a:t>Scene-sequel outlines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Gill Sans MT" panose="020B0502020104020203"/>
                <a:ea typeface="+mn-ea"/>
                <a:cs typeface="+mn-cs"/>
              </a:rPr>
              <a:t>Ch</a:t>
            </a:r>
            <a:r>
              <a:rPr lang="en-US" sz="1400" dirty="0" err="1">
                <a:solidFill>
                  <a:srgbClr val="000000"/>
                </a:solidFill>
                <a:latin typeface="Gill Sans MT" panose="020B0502020104020203"/>
              </a:rPr>
              <a:t>aracter</a:t>
            </a:r>
            <a:r>
              <a:rPr lang="en-US" sz="1400" dirty="0">
                <a:solidFill>
                  <a:srgbClr val="000000"/>
                </a:solidFill>
                <a:latin typeface="Gill Sans MT" panose="020B0502020104020203"/>
              </a:rPr>
              <a:t> arcs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Gill Sans MT" panose="020B0502020104020203"/>
                <a:ea typeface="+mn-ea"/>
                <a:cs typeface="+mn-cs"/>
              </a:rPr>
              <a:t>Story structure / arcs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srgbClr val="000000"/>
                </a:solidFill>
                <a:latin typeface="Gill Sans MT" panose="020B0502020104020203"/>
              </a:rPr>
              <a:t>Characters, themes, settings, etc. </a:t>
            </a:r>
          </a:p>
          <a:p>
            <a:pPr marL="342900" indent="-342900">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Gill Sans MT" panose="020B0502020104020203"/>
                <a:ea typeface="+mn-ea"/>
                <a:cs typeface="+mn-cs"/>
              </a:rPr>
              <a:t>Unusual / innovative / unlikely scenarios</a:t>
            </a:r>
            <a:endParaRPr lang="en-US" sz="1400" dirty="0">
              <a:solidFill>
                <a:srgbClr val="000000"/>
              </a:solidFill>
              <a:latin typeface="Gill Sans MT" panose="020B0502020104020203"/>
            </a:endParaRPr>
          </a:p>
          <a:p>
            <a:pPr marL="342900" indent="-342900">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Gill Sans MT" panose="020B0502020104020203"/>
                <a:ea typeface="+mn-ea"/>
                <a:cs typeface="+mn-cs"/>
              </a:rPr>
              <a:t>List of common tropes and why readers like them</a:t>
            </a:r>
          </a:p>
          <a:p>
            <a:pPr marL="342900" indent="-342900">
              <a:buFont typeface="Arial" panose="020B0604020202020204" pitchFamily="34" charset="0"/>
              <a:buChar char="•"/>
              <a:defRPr/>
            </a:pPr>
            <a:r>
              <a:rPr lang="en-US" sz="1400" dirty="0">
                <a:solidFill>
                  <a:srgbClr val="000000"/>
                </a:solidFill>
                <a:latin typeface="Gill Sans MT" panose="020B0502020104020203"/>
              </a:rPr>
              <a:t>Quotes / themes that might match chapter or book</a:t>
            </a:r>
            <a:endParaRPr kumimoji="0" lang="en-US" sz="14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Gill Sans MT" panose="020B0502020104020203"/>
                <a:ea typeface="+mn-ea"/>
                <a:cs typeface="+mn-cs"/>
              </a:rPr>
              <a:t>Series bibles: summarize chapters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srgbClr val="000000"/>
                </a:solidFill>
                <a:latin typeface="Gill Sans MT" panose="020B0502020104020203"/>
              </a:rPr>
              <a:t>Translations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srgbClr val="000000"/>
                </a:solidFill>
                <a:latin typeface="Gill Sans MT" panose="020B0502020104020203"/>
              </a:rPr>
              <a:t>Proofreading</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srgbClr val="000000"/>
                </a:solidFill>
                <a:latin typeface="Gill Sans MT" panose="020B0502020104020203"/>
              </a:rPr>
              <a:t>Dictation transcription (descript.com)</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srgbClr val="000000"/>
                </a:solidFill>
                <a:latin typeface="Gill Sans MT" panose="020B0502020104020203"/>
              </a:rPr>
              <a:t>Feedback (can ask for normal or more unusual suggestions)</a:t>
            </a:r>
          </a:p>
          <a:p>
            <a:pPr marL="800100" lvl="1" indent="-342900">
              <a:buFont typeface="Arial" panose="020B0604020202020204" pitchFamily="34" charset="0"/>
              <a:buChar char="•"/>
              <a:defRPr/>
            </a:pPr>
            <a:r>
              <a:rPr lang="en-US" sz="1400" dirty="0">
                <a:solidFill>
                  <a:srgbClr val="000000"/>
                </a:solidFill>
                <a:latin typeface="Gill Sans MT" panose="020B0502020104020203"/>
              </a:rPr>
              <a:t>Suggest stronger adjectives / verbs</a:t>
            </a:r>
          </a:p>
          <a:p>
            <a:pPr marL="800100" lvl="1" indent="-342900">
              <a:buFont typeface="Arial" panose="020B0604020202020204" pitchFamily="34" charset="0"/>
              <a:buChar char="•"/>
              <a:defRPr/>
            </a:pPr>
            <a:r>
              <a:rPr lang="en-US" sz="1400" dirty="0">
                <a:solidFill>
                  <a:srgbClr val="000000"/>
                </a:solidFill>
                <a:latin typeface="Gill Sans MT" panose="020B0502020104020203"/>
              </a:rPr>
              <a:t>Find repetitive phrases</a:t>
            </a:r>
          </a:p>
          <a:p>
            <a:pPr marL="800100" lvl="1" indent="-342900">
              <a:buFont typeface="Arial" panose="020B0604020202020204" pitchFamily="34" charset="0"/>
              <a:buChar char="•"/>
              <a:defRPr/>
            </a:pPr>
            <a:r>
              <a:rPr lang="en-US" sz="1400" dirty="0">
                <a:solidFill>
                  <a:srgbClr val="000000"/>
                </a:solidFill>
                <a:latin typeface="Gill Sans MT" panose="020B0502020104020203"/>
              </a:rPr>
              <a:t>What could be stronger?</a:t>
            </a:r>
          </a:p>
          <a:p>
            <a:pPr marL="800100" lvl="1" indent="-342900">
              <a:buFont typeface="Arial" panose="020B0604020202020204" pitchFamily="34" charset="0"/>
              <a:buChar char="•"/>
              <a:defRPr/>
            </a:pPr>
            <a:r>
              <a:rPr lang="en-US" sz="1400" dirty="0">
                <a:solidFill>
                  <a:srgbClr val="000000"/>
                </a:solidFill>
                <a:latin typeface="Gill Sans MT" panose="020B0502020104020203"/>
              </a:rPr>
              <a:t>How could this scene be improved?</a:t>
            </a:r>
          </a:p>
          <a:p>
            <a:pPr marL="800100" lvl="1" indent="-342900">
              <a:buFont typeface="Arial" panose="020B0604020202020204" pitchFamily="34" charset="0"/>
              <a:buChar char="•"/>
              <a:defRPr/>
            </a:pPr>
            <a:r>
              <a:rPr lang="en-US" sz="1400" dirty="0">
                <a:solidFill>
                  <a:srgbClr val="000000"/>
                </a:solidFill>
                <a:latin typeface="Gill Sans MT" panose="020B0502020104020203"/>
              </a:rPr>
              <a:t>What questions would the reader have?</a:t>
            </a:r>
          </a:p>
          <a:p>
            <a:pPr marL="800100" lvl="1" indent="-342900">
              <a:buFont typeface="Arial" panose="020B0604020202020204" pitchFamily="34" charset="0"/>
              <a:buChar char="•"/>
              <a:defRPr/>
            </a:pPr>
            <a:r>
              <a:rPr lang="en-US" sz="1400" dirty="0">
                <a:solidFill>
                  <a:srgbClr val="000000"/>
                </a:solidFill>
                <a:latin typeface="Gill Sans MT" panose="020B0502020104020203"/>
              </a:rPr>
              <a:t>What themes are present / would make sense to add?</a:t>
            </a:r>
          </a:p>
          <a:p>
            <a:pPr marL="800100" lvl="1" indent="-342900">
              <a:buFont typeface="Arial" panose="020B0604020202020204" pitchFamily="34" charset="0"/>
              <a:buChar char="•"/>
              <a:defRPr/>
            </a:pPr>
            <a:r>
              <a:rPr lang="en-US" sz="1400" dirty="0">
                <a:solidFill>
                  <a:srgbClr val="000000"/>
                </a:solidFill>
                <a:latin typeface="Gill Sans MT" panose="020B0502020104020203"/>
              </a:rPr>
              <a:t>What characters would be good foils / antagonists etc.</a:t>
            </a:r>
          </a:p>
          <a:p>
            <a:pPr marL="342900" indent="-342900">
              <a:buFont typeface="Arial" panose="020B0604020202020204" pitchFamily="34" charset="0"/>
              <a:buChar char="•"/>
              <a:defRPr/>
            </a:pPr>
            <a:endParaRPr kumimoji="0" lang="en-US" sz="14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822717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Hallucinating</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7</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8B1CB2D5-4D53-4C63-A22B-6C8511016323}"/>
              </a:ext>
            </a:extLst>
          </p:cNvPr>
          <p:cNvSpPr txBox="1"/>
          <p:nvPr/>
        </p:nvSpPr>
        <p:spPr>
          <a:xfrm>
            <a:off x="2231136" y="2004969"/>
            <a:ext cx="7729728" cy="2031325"/>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i="0" u="none" strike="noStrike" kern="1200" cap="none" spc="0" normalizeH="0" baseline="0" noProof="0" dirty="0" err="1">
                <a:ln>
                  <a:noFill/>
                </a:ln>
                <a:solidFill>
                  <a:srgbClr val="000000"/>
                </a:solidFill>
                <a:effectLst/>
                <a:uLnTx/>
                <a:uFillTx/>
                <a:latin typeface="Gill Sans MT" panose="020B0502020104020203"/>
                <a:ea typeface="+mn-ea"/>
                <a:cs typeface="+mn-cs"/>
              </a:rPr>
              <a:t>ChatGPT’s</a:t>
            </a:r>
            <a:r>
              <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rPr>
              <a:t> sometimes unwanted “creativity” (re: tendency to hallucinate facts) is actually extremely useful in a fiction context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“breaking” the system actually ends up being a huge benefit here because you get weird stuff</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rPr>
              <a:t>Weird stuff = useful for as fiction writers</a:t>
            </a:r>
            <a:endParaRPr lang="en-US" dirty="0">
              <a:solidFill>
                <a:srgbClr val="000000"/>
              </a:solidFill>
              <a:latin typeface="Gill Sans MT" panose="020B0502020104020203"/>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Gill Sans MT" panose="020B0502020104020203"/>
              </a:rPr>
              <a:t>Don’t hesitate to push its limits to see what output results</a:t>
            </a:r>
          </a:p>
          <a:p>
            <a:pPr marL="342900" indent="-342900">
              <a:buFont typeface="Arial" panose="020B0604020202020204" pitchFamily="34" charset="0"/>
              <a:buChar char="•"/>
              <a:defRPr/>
            </a:pPr>
            <a:endParaRPr kumimoji="0" lang="en-US"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731539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2: The Novel in 7 Days System</a:t>
            </a:r>
          </a:p>
        </p:txBody>
      </p:sp>
    </p:spTree>
    <p:extLst>
      <p:ext uri="{BB962C8B-B14F-4D97-AF65-F5344CB8AC3E}">
        <p14:creationId xmlns:p14="http://schemas.microsoft.com/office/powerpoint/2010/main" val="794114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a:xfrm>
            <a:off x="2231136" y="2539026"/>
            <a:ext cx="7729728" cy="1188720"/>
          </a:xfrm>
        </p:spPr>
        <p:txBody>
          <a:bodyPr/>
          <a:lstStyle/>
          <a:p>
            <a:r>
              <a:rPr lang="en-US" dirty="0"/>
              <a:t>Speed</a:t>
            </a:r>
          </a:p>
        </p:txBody>
      </p:sp>
    </p:spTree>
    <p:extLst>
      <p:ext uri="{BB962C8B-B14F-4D97-AF65-F5344CB8AC3E}">
        <p14:creationId xmlns:p14="http://schemas.microsoft.com/office/powerpoint/2010/main" val="2769486316"/>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19022</TotalTime>
  <Words>2470</Words>
  <Application>Microsoft Office PowerPoint</Application>
  <PresentationFormat>Widescreen</PresentationFormat>
  <Paragraphs>278</Paragraphs>
  <Slides>40</Slides>
  <Notes>40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Gill Sans MT</vt:lpstr>
      <vt:lpstr>Parcel</vt:lpstr>
      <vt:lpstr>AI AUTHOR ACCELERATOR WORKSHOP</vt:lpstr>
      <vt:lpstr>Overview</vt:lpstr>
      <vt:lpstr>EXERCISES</vt:lpstr>
      <vt:lpstr>Tools</vt:lpstr>
      <vt:lpstr>1: AI Use Cases</vt:lpstr>
      <vt:lpstr>USES</vt:lpstr>
      <vt:lpstr>Hallucinating</vt:lpstr>
      <vt:lpstr>2: The Novel in 7 Days System</vt:lpstr>
      <vt:lpstr>Speed</vt:lpstr>
      <vt:lpstr>7 Day Plan</vt:lpstr>
      <vt:lpstr>A Tale of Two (Three?) Speeds</vt:lpstr>
      <vt:lpstr>Note on Speed</vt:lpstr>
      <vt:lpstr>Research</vt:lpstr>
      <vt:lpstr>Plotting v. Pantsing?</vt:lpstr>
      <vt:lpstr>Exercise 1: Genre Research</vt:lpstr>
      <vt:lpstr>Exercise 2: Genre Research</vt:lpstr>
      <vt:lpstr>Exercise 3: Plot Structure</vt:lpstr>
      <vt:lpstr>Exercise 4: Plot Structure</vt:lpstr>
      <vt:lpstr>Exercise 5: Character Archetypes</vt:lpstr>
      <vt:lpstr>Exercise 6: Tropes</vt:lpstr>
      <vt:lpstr>Exercise 7: Setting</vt:lpstr>
      <vt:lpstr>Exercise 7b: Outline</vt:lpstr>
      <vt:lpstr>Outlining</vt:lpstr>
      <vt:lpstr>Exercises 8a and 8b: Outline</vt:lpstr>
      <vt:lpstr>Outlining: Continued</vt:lpstr>
      <vt:lpstr>Writing</vt:lpstr>
      <vt:lpstr>Exercise 9: Speed</vt:lpstr>
      <vt:lpstr>Exercise 10: Series Bible</vt:lpstr>
      <vt:lpstr>Exercise 11: Gathering Marketing Details</vt:lpstr>
      <vt:lpstr>Exercise 12: Creating Marketing Materials As You Go</vt:lpstr>
      <vt:lpstr>Exercises 13a and B: Sensory Details</vt:lpstr>
      <vt:lpstr>Exercise 14: Rewrite / Rephrase</vt:lpstr>
      <vt:lpstr>Exercise 15: Feedback 1</vt:lpstr>
      <vt:lpstr>Exercise 16: Feedback 2</vt:lpstr>
      <vt:lpstr>Exercise 17: Research Accuracy</vt:lpstr>
      <vt:lpstr>Exercise 18a: Internal Consistency / Continuity</vt:lpstr>
      <vt:lpstr>Exercise 18B: Internal Consistency / Continuity</vt:lpstr>
      <vt:lpstr>Exercise 19: Scene + Sequel</vt:lpstr>
      <vt:lpstr>Exercise 20: Writing in Your Style</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0</dc:title>
  <dc:creator>Nicholas Johansen</dc:creator>
  <cp:lastModifiedBy>Nicholas Johansen</cp:lastModifiedBy>
  <cp:revision>100</cp:revision>
  <dcterms:created xsi:type="dcterms:W3CDTF">2019-03-25T19:38:01Z</dcterms:created>
  <dcterms:modified xsi:type="dcterms:W3CDTF">2023-04-29T22:58:46Z</dcterms:modified>
</cp:coreProperties>
</file>