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8"/>
  </p:notesMasterIdLst>
  <p:sldIdLst>
    <p:sldId id="256" r:id="rId2"/>
    <p:sldId id="298" r:id="rId3"/>
    <p:sldId id="365" r:id="rId4"/>
    <p:sldId id="396" r:id="rId5"/>
    <p:sldId id="367" r:id="rId6"/>
    <p:sldId id="369" r:id="rId7"/>
    <p:sldId id="413" r:id="rId8"/>
    <p:sldId id="393" r:id="rId9"/>
    <p:sldId id="372" r:id="rId10"/>
    <p:sldId id="398" r:id="rId11"/>
    <p:sldId id="370" r:id="rId12"/>
    <p:sldId id="373" r:id="rId13"/>
    <p:sldId id="377" r:id="rId14"/>
    <p:sldId id="378" r:id="rId15"/>
    <p:sldId id="380" r:id="rId16"/>
    <p:sldId id="381" r:id="rId17"/>
    <p:sldId id="376" r:id="rId18"/>
    <p:sldId id="382" r:id="rId19"/>
    <p:sldId id="383" r:id="rId20"/>
    <p:sldId id="386" r:id="rId21"/>
    <p:sldId id="385" r:id="rId22"/>
    <p:sldId id="384" r:id="rId23"/>
    <p:sldId id="402" r:id="rId24"/>
    <p:sldId id="403" r:id="rId25"/>
    <p:sldId id="410" r:id="rId26"/>
    <p:sldId id="418" r:id="rId27"/>
    <p:sldId id="387" r:id="rId28"/>
    <p:sldId id="389" r:id="rId29"/>
    <p:sldId id="422" r:id="rId30"/>
    <p:sldId id="388" r:id="rId31"/>
    <p:sldId id="414" r:id="rId32"/>
    <p:sldId id="415" r:id="rId33"/>
    <p:sldId id="412" r:id="rId34"/>
    <p:sldId id="419" r:id="rId35"/>
    <p:sldId id="420" r:id="rId36"/>
    <p:sldId id="368" r:id="rId37"/>
    <p:sldId id="399" r:id="rId38"/>
    <p:sldId id="417" r:id="rId39"/>
    <p:sldId id="426" r:id="rId40"/>
    <p:sldId id="366" r:id="rId41"/>
    <p:sldId id="427" r:id="rId42"/>
    <p:sldId id="407" r:id="rId43"/>
    <p:sldId id="423" r:id="rId44"/>
    <p:sldId id="424" r:id="rId45"/>
    <p:sldId id="375" r:id="rId46"/>
    <p:sldId id="391" r:id="rId47"/>
    <p:sldId id="406" r:id="rId48"/>
    <p:sldId id="428" r:id="rId49"/>
    <p:sldId id="390" r:id="rId50"/>
    <p:sldId id="397" r:id="rId51"/>
    <p:sldId id="408" r:id="rId52"/>
    <p:sldId id="425" r:id="rId53"/>
    <p:sldId id="394" r:id="rId54"/>
    <p:sldId id="409" r:id="rId55"/>
    <p:sldId id="400" r:id="rId56"/>
    <p:sldId id="421"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B9BB7-4A43-4482-BDE2-A35568353688}" type="datetimeFigureOut">
              <a:rPr lang="en-US" smtClean="0"/>
              <a:t>4/22/2023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499B42-7FC0-4B83-BC3A-8D92D72F6077}" type="slidenum">
              <a:rPr lang="en-US" smtClean="0"/>
              <a:t>‹#›</a:t>
            </a:fld>
            <a:endParaRPr lang="en-US"/>
          </a:p>
        </p:txBody>
      </p:sp>
    </p:spTree>
    <p:extLst>
      <p:ext uri="{BB962C8B-B14F-4D97-AF65-F5344CB8AC3E}">
        <p14:creationId xmlns:p14="http://schemas.microsoft.com/office/powerpoint/2010/main" val="2665046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a:t>
            </a:fld>
            <a:endParaRPr lang="en-US"/>
          </a:p>
        </p:txBody>
      </p:sp>
    </p:spTree>
    <p:extLst>
      <p:ext uri="{BB962C8B-B14F-4D97-AF65-F5344CB8AC3E}">
        <p14:creationId xmlns:p14="http://schemas.microsoft.com/office/powerpoint/2010/main" val="3227142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0501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3765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4652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0923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8827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43001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14381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65788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09492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0980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65953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91687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66597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5345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6273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8368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15714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03958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79398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24227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2422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16007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03776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1115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82148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41904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91670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53452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28840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28164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372191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1332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2371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36855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978519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48242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641614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115955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5685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965550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96340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278210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2895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731575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215568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709735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36945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21470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54859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218625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030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6057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806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5366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6577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C8DAD57-8B17-454F-B496-8C3794C42BE4}" type="datetime1">
              <a:rPr lang="en-US" smtClean="0"/>
              <a:t>4/22/2023</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57284757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A4960-C421-47E1-9B44-E624582A514E}" type="datetime1">
              <a:rPr lang="en-US" smtClean="0"/>
              <a:t>4/22/2023</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922090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EC8FD-93FD-468E-BBBD-702AF71D9D3C}" type="datetime1">
              <a:rPr lang="en-US" smtClean="0"/>
              <a:t>4/22/2023</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80907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523613"/>
            <a:ext cx="7729728" cy="1188720"/>
          </a:xfrm>
        </p:spPr>
        <p:txBody>
          <a:bodyPr/>
          <a:lstStyle>
            <a:lvl1pPr>
              <a:defRPr>
                <a:latin typeface="+mj-lt"/>
              </a:defRPr>
            </a:lvl1pPr>
          </a:lstStyle>
          <a:p>
            <a:r>
              <a:rPr lang="en-US" dirty="0"/>
              <a:t>Click to edit Master title style</a:t>
            </a:r>
          </a:p>
        </p:txBody>
      </p:sp>
      <p:sp>
        <p:nvSpPr>
          <p:cNvPr id="7" name="Date Placeholder 6"/>
          <p:cNvSpPr>
            <a:spLocks noGrp="1"/>
          </p:cNvSpPr>
          <p:nvPr>
            <p:ph type="dt" sz="half" idx="10"/>
          </p:nvPr>
        </p:nvSpPr>
        <p:spPr/>
        <p:txBody>
          <a:bodyPr/>
          <a:lstStyle/>
          <a:p>
            <a:fld id="{58CD4FAE-7BE7-4F58-BBB3-ED079AABB1D1}" type="datetime1">
              <a:rPr lang="en-US" smtClean="0"/>
              <a:t>4/22/2023</a:t>
            </a:fld>
            <a:endParaRPr lang="en-US"/>
          </a:p>
        </p:txBody>
      </p:sp>
      <p:sp>
        <p:nvSpPr>
          <p:cNvPr id="8" name="Footer Placeholder 7"/>
          <p:cNvSpPr>
            <a:spLocks noGrp="1"/>
          </p:cNvSpPr>
          <p:nvPr>
            <p:ph type="ftr" sz="quarter" idx="11"/>
          </p:nvPr>
        </p:nvSpPr>
        <p:spPr/>
        <p:txBody>
          <a:bodyPr/>
          <a:lstStyle/>
          <a:p>
            <a:r>
              <a:rPr lang="en-US"/>
              <a:t>NICHOLAS ERIK</a:t>
            </a:r>
            <a:endParaRPr lang="en-US" dirty="0"/>
          </a:p>
        </p:txBody>
      </p:sp>
      <p:sp>
        <p:nvSpPr>
          <p:cNvPr id="9" name="Slide Number Placeholder 8"/>
          <p:cNvSpPr>
            <a:spLocks noGrp="1"/>
          </p:cNvSpPr>
          <p:nvPr>
            <p:ph type="sldNum" sz="quarter" idx="12"/>
          </p:nvPr>
        </p:nvSpPr>
        <p:spPr>
          <a:solidFill>
            <a:srgbClr val="0070C0">
              <a:alpha val="70000"/>
            </a:srgbClr>
          </a:solidFill>
        </p:spPr>
        <p:txBody>
          <a:bodyPr/>
          <a:lstStyle>
            <a:lvl1pPr>
              <a:defRPr>
                <a:latin typeface="+mn-lt"/>
              </a:defRPr>
            </a:lvl1pPr>
          </a:lstStyle>
          <a:p>
            <a:fld id="{841F31CF-268E-4CF6-8BAE-AFEE307DC6CB}" type="slidenum">
              <a:rPr lang="en-US" smtClean="0"/>
              <a:pPr/>
              <a:t>‹#›</a:t>
            </a:fld>
            <a:endParaRPr lang="en-US" dirty="0"/>
          </a:p>
        </p:txBody>
      </p:sp>
      <p:pic>
        <p:nvPicPr>
          <p:cNvPr id="6" name="Graphic 5">
            <a:extLst>
              <a:ext uri="{FF2B5EF4-FFF2-40B4-BE49-F238E27FC236}">
                <a16:creationId xmlns:a16="http://schemas.microsoft.com/office/drawing/2014/main" id="{AED11402-C53C-4C94-96E7-EA4CBF93BCC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5009" y="6269593"/>
            <a:ext cx="1590302" cy="253270"/>
          </a:xfrm>
          <a:prstGeom prst="rect">
            <a:avLst/>
          </a:prstGeom>
        </p:spPr>
      </p:pic>
    </p:spTree>
    <p:extLst>
      <p:ext uri="{BB962C8B-B14F-4D97-AF65-F5344CB8AC3E}">
        <p14:creationId xmlns:p14="http://schemas.microsoft.com/office/powerpoint/2010/main" val="147978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A2F7CE11-FFE8-4478-B2DA-9B88AACD4ACB}" type="datetime1">
              <a:rPr lang="en-US" smtClean="0"/>
              <a:t>4/22/2023</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3185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32038D8-6EED-46BF-B425-27E43448F6E5}" type="datetime1">
              <a:rPr lang="en-US" smtClean="0"/>
              <a:t>4/22/2023</a:t>
            </a:fld>
            <a:endParaRPr lang="en-US"/>
          </a:p>
        </p:txBody>
      </p:sp>
      <p:sp>
        <p:nvSpPr>
          <p:cNvPr id="9" name="Footer Placeholder 8"/>
          <p:cNvSpPr>
            <a:spLocks noGrp="1"/>
          </p:cNvSpPr>
          <p:nvPr>
            <p:ph type="ftr" sz="quarter" idx="11"/>
          </p:nvPr>
        </p:nvSpPr>
        <p:spPr/>
        <p:txBody>
          <a:body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41848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A882C992-009B-4EEB-8410-5DAC4B67B0EA}" type="datetime1">
              <a:rPr lang="en-US" smtClean="0"/>
              <a:t>4/22/2023</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1551314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101476-3BA6-484E-885B-69B02E0202B4}" type="datetime1">
              <a:rPr lang="en-US" smtClean="0"/>
              <a:t>4/22/2023</a:t>
            </a:fld>
            <a:endParaRPr lang="en-US"/>
          </a:p>
        </p:txBody>
      </p:sp>
      <p:sp>
        <p:nvSpPr>
          <p:cNvPr id="4" name="Footer Placeholder 3"/>
          <p:cNvSpPr>
            <a:spLocks noGrp="1"/>
          </p:cNvSpPr>
          <p:nvPr>
            <p:ph type="ftr" sz="quarter" idx="11"/>
          </p:nvPr>
        </p:nvSpPr>
        <p:spPr/>
        <p:txBody>
          <a:bodyPr/>
          <a:lstStyle/>
          <a:p>
            <a:r>
              <a:rPr lang="en-US"/>
              <a:t>NICHOLAS ERIK</a:t>
            </a:r>
          </a:p>
        </p:txBody>
      </p:sp>
      <p:sp>
        <p:nvSpPr>
          <p:cNvPr id="5" name="Slide Number Placeholder 4"/>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6639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D6383-E65D-41A2-9F95-3025AB51CBA3}" type="datetime1">
              <a:rPr lang="en-US" smtClean="0"/>
              <a:t>4/22/2023</a:t>
            </a:fld>
            <a:endParaRPr lang="en-US"/>
          </a:p>
        </p:txBody>
      </p:sp>
      <p:sp>
        <p:nvSpPr>
          <p:cNvPr id="3" name="Footer Placeholder 2"/>
          <p:cNvSpPr>
            <a:spLocks noGrp="1"/>
          </p:cNvSpPr>
          <p:nvPr>
            <p:ph type="ftr" sz="quarter" idx="11"/>
          </p:nvPr>
        </p:nvSpPr>
        <p:spPr/>
        <p:txBody>
          <a:bodyPr/>
          <a:lstStyle/>
          <a:p>
            <a:r>
              <a:rPr lang="en-US"/>
              <a:t>NICHOLAS ERIK</a:t>
            </a:r>
          </a:p>
        </p:txBody>
      </p:sp>
      <p:sp>
        <p:nvSpPr>
          <p:cNvPr id="4" name="Slide Number Placeholder 3"/>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07168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A05A1953-6037-4871-961C-94E6C6194F32}" type="datetime1">
              <a:rPr lang="en-US" smtClean="0"/>
              <a:t>4/22/2023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1" name="Slide Number Placeholder 10"/>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72435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8E9C43E-DAAF-4453-A40C-2D9E231981C7}" type="datetime1">
              <a:rPr lang="en-US" smtClean="0"/>
              <a:t>4/22/2023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18947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A882C992-009B-4EEB-8410-5DAC4B67B0EA}" type="datetime1">
              <a:rPr lang="en-US" smtClean="0"/>
              <a:t>4/22/2023</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a:t>NICHOLAS ERIK</a:t>
            </a: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latin typeface="+mn-lt"/>
              </a:defRPr>
            </a:lvl1pPr>
          </a:lstStyle>
          <a:p>
            <a:fld id="{841F31CF-268E-4CF6-8BAE-AFEE307DC6CB}" type="slidenum">
              <a:rPr lang="en-US" smtClean="0"/>
              <a:pPr/>
              <a:t>‹#›</a:t>
            </a:fld>
            <a:endParaRPr lang="en-US" dirty="0"/>
          </a:p>
        </p:txBody>
      </p:sp>
    </p:spTree>
    <p:extLst>
      <p:ext uri="{BB962C8B-B14F-4D97-AF65-F5344CB8AC3E}">
        <p14:creationId xmlns:p14="http://schemas.microsoft.com/office/powerpoint/2010/main" val="1149431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3EB84-5956-4497-BC68-D886322D1AC8}"/>
              </a:ext>
            </a:extLst>
          </p:cNvPr>
          <p:cNvSpPr>
            <a:spLocks noGrp="1"/>
          </p:cNvSpPr>
          <p:nvPr>
            <p:ph type="ctrTitle"/>
          </p:nvPr>
        </p:nvSpPr>
        <p:spPr>
          <a:xfrm>
            <a:off x="751699" y="1107317"/>
            <a:ext cx="10688598" cy="1246645"/>
          </a:xfrm>
          <a:noFill/>
          <a:ln>
            <a:solidFill>
              <a:schemeClr val="tx1"/>
            </a:solidFill>
          </a:ln>
        </p:spPr>
        <p:txBody>
          <a:bodyPr wrap="square" anchor="ctr">
            <a:noAutofit/>
          </a:bodyPr>
          <a:lstStyle/>
          <a:p>
            <a:r>
              <a:rPr lang="en-US" sz="4000" dirty="0">
                <a:solidFill>
                  <a:schemeClr val="tx1"/>
                </a:solidFill>
              </a:rPr>
              <a:t>AI AUTHOR ACCELERATOR WORKSHOP</a:t>
            </a:r>
          </a:p>
        </p:txBody>
      </p:sp>
      <p:sp>
        <p:nvSpPr>
          <p:cNvPr id="3" name="Subtitle 2">
            <a:extLst>
              <a:ext uri="{FF2B5EF4-FFF2-40B4-BE49-F238E27FC236}">
                <a16:creationId xmlns:a16="http://schemas.microsoft.com/office/drawing/2014/main" id="{4CA412EA-84A6-4A19-8C85-CA72B3B8C7FF}"/>
              </a:ext>
            </a:extLst>
          </p:cNvPr>
          <p:cNvSpPr>
            <a:spLocks noGrp="1"/>
          </p:cNvSpPr>
          <p:nvPr>
            <p:ph type="subTitle" idx="1"/>
          </p:nvPr>
        </p:nvSpPr>
        <p:spPr>
          <a:xfrm>
            <a:off x="1896346" y="3429000"/>
            <a:ext cx="8399303" cy="1655762"/>
          </a:xfrm>
        </p:spPr>
        <p:txBody>
          <a:bodyPr>
            <a:normAutofit fontScale="92500" lnSpcReduction="10000"/>
          </a:bodyPr>
          <a:lstStyle/>
          <a:p>
            <a:r>
              <a:rPr lang="en-US" sz="4000" dirty="0">
                <a:solidFill>
                  <a:schemeClr val="tx1"/>
                </a:solidFill>
              </a:rPr>
              <a:t>SESSION 1</a:t>
            </a:r>
          </a:p>
          <a:p>
            <a:r>
              <a:rPr lang="en-US" sz="3600" b="0" i="0" dirty="0">
                <a:solidFill>
                  <a:schemeClr val="tx1"/>
                </a:solidFill>
                <a:effectLst/>
              </a:rPr>
              <a:t>How to 4x Your Marketing Output in 1/2 the Time using Exponential AI Marketing</a:t>
            </a:r>
            <a:endParaRPr lang="en-US" sz="4000" dirty="0">
              <a:solidFill>
                <a:schemeClr val="tx1"/>
              </a:solidFill>
            </a:endParaRPr>
          </a:p>
        </p:txBody>
      </p:sp>
      <p:pic>
        <p:nvPicPr>
          <p:cNvPr id="8" name="Graphic 7">
            <a:extLst>
              <a:ext uri="{FF2B5EF4-FFF2-40B4-BE49-F238E27FC236}">
                <a16:creationId xmlns:a16="http://schemas.microsoft.com/office/drawing/2014/main" id="{9068C1A7-EE8F-4CCB-9413-9BDC8A3423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15917" y="6065912"/>
            <a:ext cx="2560160" cy="407729"/>
          </a:xfrm>
          <a:prstGeom prst="rect">
            <a:avLst/>
          </a:prstGeom>
        </p:spPr>
      </p:pic>
    </p:spTree>
    <p:extLst>
      <p:ext uri="{BB962C8B-B14F-4D97-AF65-F5344CB8AC3E}">
        <p14:creationId xmlns:p14="http://schemas.microsoft.com/office/powerpoint/2010/main" val="4053819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What About Images?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200329"/>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Very impressive</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Copyright not settled for commercial use</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Do not recommend for ads, covers etc.</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Can be used as inspiration for character description / ideation  </a:t>
            </a:r>
          </a:p>
        </p:txBody>
      </p:sp>
    </p:spTree>
    <p:extLst>
      <p:ext uri="{BB962C8B-B14F-4D97-AF65-F5344CB8AC3E}">
        <p14:creationId xmlns:p14="http://schemas.microsoft.com/office/powerpoint/2010/main" val="3167043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2: USE CASES</a:t>
            </a:r>
          </a:p>
        </p:txBody>
      </p:sp>
    </p:spTree>
    <p:extLst>
      <p:ext uri="{BB962C8B-B14F-4D97-AF65-F5344CB8AC3E}">
        <p14:creationId xmlns:p14="http://schemas.microsoft.com/office/powerpoint/2010/main" val="3786477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When Using AI…</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75432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Do I need to use AI for this?</a:t>
            </a:r>
          </a:p>
          <a:p>
            <a:pPr marL="800100" lvl="1" indent="-342900">
              <a:buFont typeface="Arial" panose="020B0604020202020204" pitchFamily="34" charset="0"/>
              <a:buChar char="•"/>
              <a:defRPr/>
            </a:pPr>
            <a:r>
              <a:rPr lang="en-US" dirty="0">
                <a:solidFill>
                  <a:srgbClr val="000000"/>
                </a:solidFill>
                <a:latin typeface="Gill Sans MT" panose="020B0502020104020203"/>
              </a:rPr>
              <a:t>E.g., could use Tome to make these slides, but not needed</a:t>
            </a:r>
          </a:p>
          <a:p>
            <a:pPr marL="800100" lvl="1" indent="-342900">
              <a:buFont typeface="Arial" panose="020B0604020202020204" pitchFamily="34" charset="0"/>
              <a:buChar char="•"/>
              <a:defRPr/>
            </a:pPr>
            <a:r>
              <a:rPr lang="en-US" dirty="0">
                <a:solidFill>
                  <a:srgbClr val="000000"/>
                </a:solidFill>
                <a:latin typeface="Gill Sans MT" panose="020B0502020104020203"/>
              </a:rPr>
              <a:t>Also depends on experience + skill: faster + easier for me to write a blurb than use </a:t>
            </a:r>
            <a:r>
              <a:rPr lang="en-US" dirty="0" err="1">
                <a:solidFill>
                  <a:srgbClr val="000000"/>
                </a:solidFill>
                <a:latin typeface="Gill Sans MT" panose="020B0502020104020203"/>
              </a:rPr>
              <a:t>ChatGPT’s</a:t>
            </a:r>
            <a:r>
              <a:rPr lang="en-US" dirty="0">
                <a:solidFill>
                  <a:srgbClr val="000000"/>
                </a:solidFill>
                <a:latin typeface="Gill Sans MT" panose="020B0502020104020203"/>
              </a:rPr>
              <a:t> formulas. But I’ve written hundreds of blurbs.</a:t>
            </a:r>
          </a:p>
          <a:p>
            <a:pPr marL="342900" indent="-342900">
              <a:buFont typeface="Arial" panose="020B0604020202020204" pitchFamily="34" charset="0"/>
              <a:buChar char="•"/>
              <a:defRPr/>
            </a:pPr>
            <a:r>
              <a:rPr lang="en-US" dirty="0">
                <a:solidFill>
                  <a:srgbClr val="000000"/>
                </a:solidFill>
                <a:latin typeface="Gill Sans MT" panose="020B0502020104020203"/>
              </a:rPr>
              <a:t>Is this the best tool for the job?</a:t>
            </a:r>
          </a:p>
          <a:p>
            <a:pPr marL="800100" lvl="1" indent="-342900">
              <a:buFont typeface="Arial" panose="020B0604020202020204" pitchFamily="34" charset="0"/>
              <a:buChar char="•"/>
              <a:defRPr/>
            </a:pPr>
            <a:r>
              <a:rPr lang="en-US" dirty="0">
                <a:solidFill>
                  <a:srgbClr val="000000"/>
                </a:solidFill>
                <a:latin typeface="Gill Sans MT" panose="020B0502020104020203"/>
              </a:rPr>
              <a:t>Might be easier to use an existing tool (e.g., Google) or do it manually</a:t>
            </a:r>
          </a:p>
        </p:txBody>
      </p:sp>
    </p:spTree>
    <p:extLst>
      <p:ext uri="{BB962C8B-B14F-4D97-AF65-F5344CB8AC3E}">
        <p14:creationId xmlns:p14="http://schemas.microsoft.com/office/powerpoint/2010/main" val="3428191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Strengths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247317"/>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Idea generation (brainstorming tool)</a:t>
            </a:r>
          </a:p>
          <a:p>
            <a:pPr marL="800100" lvl="1" indent="-342900">
              <a:buFont typeface="Arial" panose="020B0604020202020204" pitchFamily="34" charset="0"/>
              <a:buChar char="•"/>
              <a:defRPr/>
            </a:pPr>
            <a:r>
              <a:rPr lang="en-US" dirty="0">
                <a:solidFill>
                  <a:srgbClr val="000000"/>
                </a:solidFill>
                <a:latin typeface="Gill Sans MT" panose="020B0502020104020203"/>
              </a:rPr>
              <a:t>Obvious ideas that have been overlooked (</a:t>
            </a:r>
            <a:r>
              <a:rPr lang="en-US">
                <a:solidFill>
                  <a:srgbClr val="000000"/>
                </a:solidFill>
                <a:latin typeface="Gill Sans MT" panose="020B0502020104020203"/>
              </a:rPr>
              <a:t>beef gnocchi without beef)</a:t>
            </a:r>
            <a:endParaRPr lang="en-US" dirty="0">
              <a:solidFill>
                <a:srgbClr val="000000"/>
              </a:solidFill>
              <a:latin typeface="Gill Sans MT" panose="020B0502020104020203"/>
            </a:endParaRPr>
          </a:p>
          <a:p>
            <a:pPr marL="800100" lvl="1" indent="-342900">
              <a:buFont typeface="Arial" panose="020B0604020202020204" pitchFamily="34" charset="0"/>
              <a:buChar char="•"/>
              <a:defRPr/>
            </a:pPr>
            <a:r>
              <a:rPr lang="en-US" dirty="0">
                <a:solidFill>
                  <a:srgbClr val="000000"/>
                </a:solidFill>
                <a:latin typeface="Gill Sans MT" panose="020B0502020104020203"/>
              </a:rPr>
              <a:t>Unusual ideas that would be too costly from a time / energy perspective to generate (create a blurb in the style of a song)</a:t>
            </a:r>
          </a:p>
          <a:p>
            <a:pPr marL="800100" lvl="1" indent="-342900">
              <a:buFont typeface="Arial" panose="020B0604020202020204" pitchFamily="34" charset="0"/>
              <a:buChar char="•"/>
              <a:defRPr/>
            </a:pPr>
            <a:r>
              <a:rPr lang="en-US" dirty="0">
                <a:solidFill>
                  <a:srgbClr val="000000"/>
                </a:solidFill>
                <a:latin typeface="Gill Sans MT" panose="020B0502020104020203"/>
              </a:rPr>
              <a:t>Testing ideas you wouldn’t otherwise (e.g., playing around with avatars)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Market research</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Synthesizing information—finding patterns, links, commonalities between different pieces of information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Pattern recognition—reverse engineering formulas and core ideas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Automation (e.g., a tool like </a:t>
            </a:r>
            <a:r>
              <a:rPr lang="en-US" dirty="0" err="1">
                <a:solidFill>
                  <a:srgbClr val="000000"/>
                </a:solidFill>
                <a:latin typeface="Gill Sans MT" panose="020B0502020104020203"/>
              </a:rPr>
              <a:t>RevealBot</a:t>
            </a:r>
            <a:r>
              <a:rPr lang="en-US" dirty="0">
                <a:solidFill>
                  <a:srgbClr val="000000"/>
                </a:solidFill>
                <a:latin typeface="Gill Sans MT" panose="020B0502020104020203"/>
              </a:rPr>
              <a:t> can execute complex rules for your ads)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000000"/>
              </a:solidFill>
              <a:latin typeface="Gill Sans MT" panose="020B0502020104020203"/>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Learning tool: feedback, seeing output and recognizing weaknesses in own writing / marketing (e.g., easier to see that you’ve been writing generic materials when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reflects that back at you)</a:t>
            </a:r>
          </a:p>
        </p:txBody>
      </p:sp>
    </p:spTree>
    <p:extLst>
      <p:ext uri="{BB962C8B-B14F-4D97-AF65-F5344CB8AC3E}">
        <p14:creationId xmlns:p14="http://schemas.microsoft.com/office/powerpoint/2010/main" val="813935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Not Good</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75432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Creating entire pieces of long form writing (anything longer than a blurb)</a:t>
            </a:r>
          </a:p>
          <a:p>
            <a:pPr marL="800100" lvl="1" indent="-342900">
              <a:buFont typeface="Arial" panose="020B0604020202020204" pitchFamily="34" charset="0"/>
              <a:buChar char="•"/>
              <a:defRPr/>
            </a:pPr>
            <a:r>
              <a:rPr lang="en-US" dirty="0">
                <a:solidFill>
                  <a:srgbClr val="000000"/>
                </a:solidFill>
                <a:latin typeface="Gill Sans MT" panose="020B0502020104020203"/>
              </a:rPr>
              <a:t>Generic</a:t>
            </a:r>
          </a:p>
          <a:p>
            <a:pPr marL="800100" lvl="1" indent="-342900">
              <a:buFont typeface="Arial" panose="020B0604020202020204" pitchFamily="34" charset="0"/>
              <a:buChar char="•"/>
              <a:defRPr/>
            </a:pPr>
            <a:r>
              <a:rPr lang="en-US" dirty="0">
                <a:solidFill>
                  <a:srgbClr val="000000"/>
                </a:solidFill>
                <a:latin typeface="Gill Sans MT" panose="020B0502020104020203"/>
              </a:rPr>
              <a:t>Repetitive</a:t>
            </a:r>
          </a:p>
          <a:p>
            <a:pPr marL="800100" lvl="1" indent="-342900">
              <a:buFont typeface="Arial" panose="020B0604020202020204" pitchFamily="34" charset="0"/>
              <a:buChar char="•"/>
              <a:defRPr/>
            </a:pPr>
            <a:r>
              <a:rPr lang="en-US" dirty="0">
                <a:solidFill>
                  <a:srgbClr val="000000"/>
                </a:solidFill>
                <a:latin typeface="Gill Sans MT" panose="020B0502020104020203"/>
              </a:rPr>
              <a:t>Stilted / boring</a:t>
            </a:r>
          </a:p>
          <a:p>
            <a:pPr marL="800100" lvl="1" indent="-342900">
              <a:buFont typeface="Arial" panose="020B0604020202020204" pitchFamily="34" charset="0"/>
              <a:buChar char="•"/>
              <a:defRPr/>
            </a:pPr>
            <a:r>
              <a:rPr lang="en-US" dirty="0">
                <a:solidFill>
                  <a:srgbClr val="000000"/>
                </a:solidFill>
                <a:latin typeface="Gill Sans MT" panose="020B0502020104020203"/>
              </a:rPr>
              <a:t>Odd word choices</a:t>
            </a:r>
          </a:p>
          <a:p>
            <a:pPr marL="800100" lvl="1" indent="-342900">
              <a:buFont typeface="Arial" panose="020B0604020202020204" pitchFamily="34" charset="0"/>
              <a:buChar cha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227407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3: FUNDAMENTALS of CHATGPT</a:t>
            </a:r>
          </a:p>
        </p:txBody>
      </p:sp>
    </p:spTree>
    <p:extLst>
      <p:ext uri="{BB962C8B-B14F-4D97-AF65-F5344CB8AC3E}">
        <p14:creationId xmlns:p14="http://schemas.microsoft.com/office/powerpoint/2010/main" val="3815274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Features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30832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Content guidelines: no sexy times, violence, etc.</a:t>
            </a:r>
          </a:p>
          <a:p>
            <a:pPr marL="800100" lvl="1" indent="-342900">
              <a:buFont typeface="Arial" panose="020B0604020202020204" pitchFamily="34" charset="0"/>
              <a:buChar char="•"/>
              <a:defRPr/>
            </a:pPr>
            <a:r>
              <a:rPr lang="en-US" dirty="0">
                <a:solidFill>
                  <a:srgbClr val="000000"/>
                </a:solidFill>
                <a:latin typeface="Gill Sans MT" panose="020B0502020104020203"/>
              </a:rPr>
              <a:t>Expletives fine at this point</a:t>
            </a:r>
          </a:p>
          <a:p>
            <a:pPr marL="800100" lvl="1" indent="-342900">
              <a:buFont typeface="Arial" panose="020B0604020202020204" pitchFamily="34" charset="0"/>
              <a:buChar char="•"/>
              <a:defRPr/>
            </a:pPr>
            <a:r>
              <a:rPr lang="en-US" dirty="0">
                <a:solidFill>
                  <a:srgbClr val="000000"/>
                </a:solidFill>
                <a:latin typeface="Gill Sans MT" panose="020B0502020104020203"/>
              </a:rPr>
              <a:t>Scrub excerpts / chapters before putting them into </a:t>
            </a:r>
            <a:r>
              <a:rPr lang="en-US" dirty="0" err="1">
                <a:solidFill>
                  <a:srgbClr val="000000"/>
                </a:solidFill>
                <a:latin typeface="Gill Sans MT" panose="020B0502020104020203"/>
              </a:rPr>
              <a:t>ChatGPT</a:t>
            </a:r>
            <a:endParaRPr lang="en-US" dirty="0">
              <a:solidFill>
                <a:srgbClr val="000000"/>
              </a:solidFill>
              <a:latin typeface="Gill Sans MT" panose="020B0502020104020203"/>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Edit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Chat history</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Conversational context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Currently limited to around 3k words of text input </a:t>
            </a:r>
          </a:p>
          <a:p>
            <a:pPr marL="800100" lvl="1" indent="-342900">
              <a:buFont typeface="Arial" panose="020B0604020202020204" pitchFamily="34" charset="0"/>
              <a:buChar cha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3049283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4: Prompts</a:t>
            </a:r>
          </a:p>
        </p:txBody>
      </p:sp>
    </p:spTree>
    <p:extLst>
      <p:ext uri="{BB962C8B-B14F-4D97-AF65-F5344CB8AC3E}">
        <p14:creationId xmlns:p14="http://schemas.microsoft.com/office/powerpoint/2010/main" val="3859129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Prompts: Fundamentals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247317"/>
          </a:xfrm>
          <a:prstGeom prst="rect">
            <a:avLst/>
          </a:prstGeom>
          <a:noFill/>
        </p:spPr>
        <p:txBody>
          <a:bodyPr wrap="square" rtlCol="0">
            <a:spAutoFit/>
          </a:bodyPr>
          <a:lstStyle/>
          <a:p>
            <a:pPr marL="342900" indent="-342900" algn="l">
              <a:buFont typeface="+mj-lt"/>
              <a:buAutoNum type="arabicPeriod"/>
            </a:pPr>
            <a:r>
              <a:rPr lang="en-US" b="1" i="0" dirty="0">
                <a:solidFill>
                  <a:srgbClr val="333333"/>
                </a:solidFill>
                <a:effectLst/>
              </a:rPr>
              <a:t>Instructions</a:t>
            </a:r>
            <a:r>
              <a:rPr lang="en-US" b="0" i="0" dirty="0">
                <a:solidFill>
                  <a:srgbClr val="333333"/>
                </a:solidFill>
                <a:effectLst/>
              </a:rPr>
              <a:t>: what you want it to do (write me a tagline, outline, sonnet, etc.). </a:t>
            </a:r>
            <a:r>
              <a:rPr lang="en-US" b="1" i="0" dirty="0">
                <a:solidFill>
                  <a:srgbClr val="333333"/>
                </a:solidFill>
                <a:effectLst/>
              </a:rPr>
              <a:t>Be clear and specific</a:t>
            </a:r>
            <a:r>
              <a:rPr lang="en-US" b="0" i="0" dirty="0">
                <a:solidFill>
                  <a:srgbClr val="333333"/>
                </a:solidFill>
                <a:effectLst/>
              </a:rPr>
              <a:t>.</a:t>
            </a:r>
          </a:p>
          <a:p>
            <a:pPr marL="342900" indent="-342900" algn="l">
              <a:buFont typeface="+mj-lt"/>
              <a:buAutoNum type="arabicPeriod"/>
            </a:pPr>
            <a:r>
              <a:rPr lang="en-US" b="1" i="0" dirty="0">
                <a:solidFill>
                  <a:srgbClr val="333333"/>
                </a:solidFill>
                <a:effectLst/>
              </a:rPr>
              <a:t>Information</a:t>
            </a:r>
            <a:r>
              <a:rPr lang="en-US" b="0" i="0" dirty="0">
                <a:solidFill>
                  <a:srgbClr val="333333"/>
                </a:solidFill>
                <a:effectLst/>
              </a:rPr>
              <a:t>: additional information you provide it for context (the genre, your book blurb etc.). </a:t>
            </a:r>
            <a:r>
              <a:rPr lang="en-US" b="1" i="0" dirty="0">
                <a:solidFill>
                  <a:srgbClr val="333333"/>
                </a:solidFill>
                <a:effectLst/>
              </a:rPr>
              <a:t>Higher quality and more detailed information leads to better output</a:t>
            </a:r>
            <a:r>
              <a:rPr lang="en-US" b="0" i="0" dirty="0">
                <a:solidFill>
                  <a:srgbClr val="333333"/>
                </a:solidFill>
                <a:effectLst/>
              </a:rPr>
              <a:t>. </a:t>
            </a:r>
          </a:p>
          <a:p>
            <a:pPr marL="342900" indent="-342900" algn="l">
              <a:buFont typeface="+mj-lt"/>
              <a:buAutoNum type="arabicPeriod"/>
            </a:pPr>
            <a:r>
              <a:rPr lang="en-US" b="1" i="0" dirty="0">
                <a:solidFill>
                  <a:srgbClr val="333333"/>
                </a:solidFill>
                <a:effectLst/>
              </a:rPr>
              <a:t>Modifiers</a:t>
            </a:r>
            <a:r>
              <a:rPr lang="en-US" b="0" i="0" dirty="0">
                <a:solidFill>
                  <a:srgbClr val="333333"/>
                </a:solidFill>
                <a:effectLst/>
              </a:rPr>
              <a:t>: ways to calibrate the output to make it more unique (write in a certain style, make it funny, etc.). </a:t>
            </a:r>
            <a:r>
              <a:rPr lang="en-US" b="1" i="0" dirty="0">
                <a:solidFill>
                  <a:srgbClr val="333333"/>
                </a:solidFill>
                <a:effectLst/>
              </a:rPr>
              <a:t>Modifiers are a great creativity amplifier</a:t>
            </a:r>
            <a:r>
              <a:rPr lang="en-US" b="0" i="0" dirty="0">
                <a:solidFill>
                  <a:srgbClr val="333333"/>
                </a:solidFill>
                <a:effectLst/>
              </a:rPr>
              <a:t>. </a:t>
            </a:r>
          </a:p>
          <a:p>
            <a:pPr algn="l"/>
            <a:endParaRPr lang="en-US" dirty="0">
              <a:solidFill>
                <a:srgbClr val="333333"/>
              </a:solidFill>
            </a:endParaRPr>
          </a:p>
          <a:p>
            <a:pPr algn="l"/>
            <a:r>
              <a:rPr lang="en-US" b="0" i="0" dirty="0">
                <a:solidFill>
                  <a:srgbClr val="333333"/>
                </a:solidFill>
                <a:effectLst/>
              </a:rPr>
              <a:t>Instructions + information are the core components; modifiers are like spice that can dramatically alter the flavor of the final output. But without a solid foundation, output generally isn’t useful.</a:t>
            </a:r>
          </a:p>
          <a:p>
            <a:pPr algn="l"/>
            <a:endParaRPr lang="en-US" dirty="0">
              <a:solidFill>
                <a:srgbClr val="333333"/>
              </a:solidFill>
            </a:endParaRPr>
          </a:p>
          <a:p>
            <a:pPr algn="l"/>
            <a:endParaRPr lang="en-US" b="0" i="0" dirty="0">
              <a:solidFill>
                <a:srgbClr val="333333"/>
              </a:solidFill>
              <a:effectLst/>
            </a:endParaRPr>
          </a:p>
          <a:p>
            <a:pPr marL="800100" lvl="1" indent="-342900">
              <a:buFont typeface="Arial" panose="020B0604020202020204" pitchFamily="34" charset="0"/>
              <a:buChar char="•"/>
              <a:defRPr/>
            </a:pPr>
            <a:endParaRPr lang="en-US" dirty="0">
              <a:solidFill>
                <a:srgbClr val="000000"/>
              </a:solidFill>
            </a:endParaRPr>
          </a:p>
        </p:txBody>
      </p:sp>
    </p:spTree>
    <p:extLst>
      <p:ext uri="{BB962C8B-B14F-4D97-AF65-F5344CB8AC3E}">
        <p14:creationId xmlns:p14="http://schemas.microsoft.com/office/powerpoint/2010/main" val="2810395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Basic Prompting: Exercise 1</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139321"/>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Please summarize the following [genre] novel in less than 25 words:</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[your book’s blurb, summary of book, or chapter of book]</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Simple instructions + high quality information can yield useful results for tasks like summarizing information or asking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to analyze the info for themes, tropes, characters (e.g., list the characters in this chapter), etc.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ctr"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nicholaserik.com/ai-mkt-exercises</a:t>
            </a:r>
          </a:p>
        </p:txBody>
      </p:sp>
    </p:spTree>
    <p:extLst>
      <p:ext uri="{BB962C8B-B14F-4D97-AF65-F5344CB8AC3E}">
        <p14:creationId xmlns:p14="http://schemas.microsoft.com/office/powerpoint/2010/main" val="2396019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Overview</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524315"/>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Background</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Use Cases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Fundamentals of </a:t>
            </a:r>
            <a:r>
              <a:rPr lang="en-US" dirty="0" err="1">
                <a:solidFill>
                  <a:srgbClr val="000000"/>
                </a:solidFill>
                <a:latin typeface="Gill Sans MT" panose="020B0502020104020203"/>
              </a:rPr>
              <a:t>ChatGPT</a:t>
            </a:r>
            <a:endParaRPr lang="en-US" dirty="0">
              <a:solidFill>
                <a:srgbClr val="000000"/>
              </a:solidFill>
              <a:latin typeface="Gill Sans MT" panose="020B0502020104020203"/>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Prompts</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The System</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Organize</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Gather Information</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Market Research</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Angles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Formulas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Reverse Engineering</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Exponential Creatives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101402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Intermediate Prompting: Exercise 2</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524315"/>
          </a:xfrm>
          <a:prstGeom prst="rect">
            <a:avLst/>
          </a:prstGeom>
          <a:noFill/>
        </p:spPr>
        <p:txBody>
          <a:bodyPr wrap="square" rtlCol="0">
            <a:spAutoFit/>
          </a:bodyPr>
          <a:lstStyle/>
          <a:p>
            <a:pPr lvl="1">
              <a:defRPr/>
            </a:pPr>
            <a:r>
              <a:rPr lang="en-US" b="0" i="0" dirty="0">
                <a:solidFill>
                  <a:srgbClr val="1F1F1F"/>
                </a:solidFill>
                <a:effectLst/>
              </a:rPr>
              <a:t>Pretend you are </a:t>
            </a:r>
            <a:r>
              <a:rPr lang="en-US" b="0" i="0" dirty="0" err="1">
                <a:solidFill>
                  <a:srgbClr val="1F1F1F"/>
                </a:solidFill>
                <a:effectLst/>
              </a:rPr>
              <a:t>BookMarketerGPT</a:t>
            </a:r>
            <a:r>
              <a:rPr lang="en-US" b="0" i="0" dirty="0">
                <a:solidFill>
                  <a:srgbClr val="1F1F1F"/>
                </a:solidFill>
                <a:effectLst/>
              </a:rPr>
              <a:t> with 30 years of marketing bestselling [genre] novels. I would like your help creating 5 taglines for my book using imaginative, exciting language that will interest people who like [genre]. Here is the information to use for the taglines:</a:t>
            </a:r>
            <a:br>
              <a:rPr lang="en-US" dirty="0"/>
            </a:br>
            <a:endParaRPr lang="en-US" dirty="0">
              <a:solidFill>
                <a:srgbClr val="000000"/>
              </a:solidFill>
              <a:latin typeface="Gill Sans MT" panose="020B0502020104020203"/>
            </a:endParaRPr>
          </a:p>
          <a:p>
            <a:pPr lvl="1">
              <a:defRPr/>
            </a:pPr>
            <a:r>
              <a:rPr lang="en-US" dirty="0">
                <a:solidFill>
                  <a:srgbClr val="000000"/>
                </a:solidFill>
              </a:rPr>
              <a:t>[your book’s blurb, summary of book, or chapter of book]</a:t>
            </a:r>
          </a:p>
          <a:p>
            <a:pPr lvl="1">
              <a:defRPr/>
            </a:pPr>
            <a:br>
              <a:rPr lang="en-US" dirty="0"/>
            </a:br>
            <a:endParaRPr lang="en-US" dirty="0">
              <a:solidFill>
                <a:srgbClr val="000000"/>
              </a:solidFill>
              <a:latin typeface="Gill Sans MT" panose="020B0502020104020203"/>
            </a:endParaRPr>
          </a:p>
          <a:p>
            <a:pPr lvl="1">
              <a:defRPr/>
            </a:pPr>
            <a:r>
              <a:rPr lang="en-US" dirty="0">
                <a:solidFill>
                  <a:srgbClr val="000000"/>
                </a:solidFill>
                <a:latin typeface="Gill Sans MT" panose="020B0502020104020203"/>
              </a:rPr>
              <a:t>This technique is known as </a:t>
            </a:r>
            <a:r>
              <a:rPr lang="en-US" b="1" dirty="0">
                <a:solidFill>
                  <a:srgbClr val="000000"/>
                </a:solidFill>
                <a:latin typeface="Gill Sans MT" panose="020B0502020104020203"/>
              </a:rPr>
              <a:t>pre-framing</a:t>
            </a:r>
            <a:r>
              <a:rPr lang="en-US" dirty="0">
                <a:solidFill>
                  <a:srgbClr val="000000"/>
                </a:solidFill>
                <a:latin typeface="Gill Sans MT" panose="020B0502020104020203"/>
              </a:rPr>
              <a:t>. Since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is a general language model, it is not built for a specific purpose. By giving it a role or identity, you can get output that is better calibrated to the topic. </a:t>
            </a:r>
          </a:p>
          <a:p>
            <a:pPr lvl="1">
              <a:defRPr/>
            </a:pPr>
            <a:endParaRPr lang="en-US" dirty="0">
              <a:solidFill>
                <a:srgbClr val="000000"/>
              </a:solidFill>
              <a:latin typeface="Gill Sans MT" panose="020B0502020104020203"/>
            </a:endParaRPr>
          </a:p>
          <a:p>
            <a:pPr lvl="1">
              <a:defRPr/>
            </a:pPr>
            <a:r>
              <a:rPr lang="en-US" dirty="0">
                <a:solidFill>
                  <a:srgbClr val="000000"/>
                </a:solidFill>
                <a:latin typeface="Gill Sans MT" panose="020B0502020104020203"/>
              </a:rPr>
              <a:t>We also added </a:t>
            </a:r>
            <a:r>
              <a:rPr lang="en-US" b="1" dirty="0" err="1">
                <a:solidFill>
                  <a:srgbClr val="000000"/>
                </a:solidFill>
                <a:latin typeface="Gill Sans MT" panose="020B0502020104020203"/>
              </a:rPr>
              <a:t>modifers</a:t>
            </a:r>
            <a:r>
              <a:rPr lang="en-US" dirty="0">
                <a:solidFill>
                  <a:srgbClr val="000000"/>
                </a:solidFill>
                <a:latin typeface="Gill Sans MT" panose="020B0502020104020203"/>
              </a:rPr>
              <a:t> here in imaginative, exciting language. </a:t>
            </a:r>
          </a:p>
          <a:p>
            <a:pPr lvl="1">
              <a:defRPr/>
            </a:pPr>
            <a:endParaRPr lang="en-US" dirty="0">
              <a:solidFill>
                <a:srgbClr val="000000"/>
              </a:solidFill>
              <a:latin typeface="Gill Sans MT" panose="020B0502020104020203"/>
            </a:endParaRPr>
          </a:p>
          <a:p>
            <a:pPr lvl="1">
              <a:defRPr/>
            </a:pPr>
            <a:r>
              <a:rPr lang="en-US" dirty="0">
                <a:solidFill>
                  <a:srgbClr val="000000"/>
                </a:solidFill>
                <a:latin typeface="Gill Sans MT" panose="020B0502020104020203"/>
              </a:rPr>
              <a:t>This approach is a good general purpose approach for pretty much all use cases.</a:t>
            </a:r>
          </a:p>
        </p:txBody>
      </p:sp>
    </p:spTree>
    <p:extLst>
      <p:ext uri="{BB962C8B-B14F-4D97-AF65-F5344CB8AC3E}">
        <p14:creationId xmlns:p14="http://schemas.microsoft.com/office/powerpoint/2010/main" val="2401805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Advanced Prompting: Exercise 3</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770537"/>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sz="1600" b="0" i="0" dirty="0">
                <a:solidFill>
                  <a:srgbClr val="1F1F1F"/>
                </a:solidFill>
                <a:effectLst/>
              </a:rPr>
              <a:t>Pretend you are </a:t>
            </a:r>
            <a:r>
              <a:rPr lang="en-US" sz="1600" b="0" i="0" dirty="0" err="1">
                <a:solidFill>
                  <a:srgbClr val="1F1F1F"/>
                </a:solidFill>
                <a:effectLst/>
              </a:rPr>
              <a:t>BookMarketerGPT</a:t>
            </a:r>
            <a:r>
              <a:rPr lang="en-US" sz="1600" b="0" i="0" dirty="0">
                <a:solidFill>
                  <a:srgbClr val="1F1F1F"/>
                </a:solidFill>
                <a:effectLst/>
              </a:rPr>
              <a:t> with 30 years of marketing bestselling [genre] novels. I would like your help analyzing the information in Block 1 for tropes featured in Block 2. Please list which tropes are present in Block 1 with a short description of why that trope applies:</a:t>
            </a:r>
            <a:br>
              <a:rPr lang="en-US" sz="1600" b="0" i="0" dirty="0">
                <a:solidFill>
                  <a:srgbClr val="1F1F1F"/>
                </a:solidFill>
                <a:effectLst/>
              </a:rPr>
            </a:br>
            <a:br>
              <a:rPr lang="en-US" sz="1600" b="0" i="0" dirty="0">
                <a:solidFill>
                  <a:srgbClr val="1F1F1F"/>
                </a:solidFill>
                <a:effectLst/>
              </a:rPr>
            </a:br>
            <a:r>
              <a:rPr lang="en-US" sz="1600" dirty="0">
                <a:solidFill>
                  <a:srgbClr val="1F1F1F"/>
                </a:solidFill>
              </a:rPr>
              <a:t>Here is the first set of info. This will be referred to as “Block 1”:</a:t>
            </a:r>
          </a:p>
          <a:p>
            <a:pPr lvl="1">
              <a:defRPr/>
            </a:pPr>
            <a:endParaRPr lang="en-US" sz="1600" dirty="0">
              <a:solidFill>
                <a:srgbClr val="1F1F1F"/>
              </a:solidFill>
            </a:endParaRPr>
          </a:p>
          <a:p>
            <a:pPr>
              <a:defRPr/>
            </a:pPr>
            <a:r>
              <a:rPr lang="en-US" sz="1600" dirty="0">
                <a:solidFill>
                  <a:srgbClr val="000000"/>
                </a:solidFill>
              </a:rPr>
              <a:t>[your book’s blurb, summary of book, or chapter of book]</a:t>
            </a:r>
          </a:p>
          <a:p>
            <a:pPr>
              <a:defRPr/>
            </a:pPr>
            <a:endParaRPr lang="en-US" sz="1600" dirty="0">
              <a:solidFill>
                <a:srgbClr val="000000"/>
              </a:solidFill>
            </a:endParaRPr>
          </a:p>
          <a:p>
            <a:pPr>
              <a:defRPr/>
            </a:pPr>
            <a:r>
              <a:rPr lang="en-US" sz="1600" dirty="0">
                <a:solidFill>
                  <a:srgbClr val="000000"/>
                </a:solidFill>
              </a:rPr>
              <a:t>Here is the second set of info. This will be referred to as “Block 2”:</a:t>
            </a:r>
          </a:p>
          <a:p>
            <a:pPr>
              <a:defRPr/>
            </a:pPr>
            <a:endParaRPr lang="en-US" sz="1600" dirty="0">
              <a:solidFill>
                <a:srgbClr val="000000"/>
              </a:solidFill>
            </a:endParaRPr>
          </a:p>
          <a:p>
            <a:pPr>
              <a:defRPr/>
            </a:pPr>
            <a:r>
              <a:rPr lang="en-US" sz="1600" dirty="0">
                <a:solidFill>
                  <a:srgbClr val="000000"/>
                </a:solidFill>
              </a:rPr>
              <a:t>[list of 5 tropes]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dirty="0">
              <a:solidFill>
                <a:srgbClr val="000000"/>
              </a:solidFil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dirty="0">
                <a:solidFill>
                  <a:srgbClr val="000000"/>
                </a:solidFill>
              </a:rPr>
              <a:t>Info labeling </a:t>
            </a:r>
            <a:r>
              <a:rPr lang="en-US" sz="1600" dirty="0">
                <a:solidFill>
                  <a:srgbClr val="000000"/>
                </a:solidFill>
              </a:rPr>
              <a:t>is extremely useful when prompt chaining (having a long conversation). This allows you to easily reference previous information without having to constantly re-enter it or have </a:t>
            </a:r>
            <a:r>
              <a:rPr lang="en-US" sz="1600" dirty="0" err="1">
                <a:solidFill>
                  <a:srgbClr val="000000"/>
                </a:solidFill>
              </a:rPr>
              <a:t>ChatGPT</a:t>
            </a:r>
            <a:r>
              <a:rPr lang="en-US" sz="1600" dirty="0">
                <a:solidFill>
                  <a:srgbClr val="000000"/>
                </a:solidFill>
              </a:rPr>
              <a:t> forget it.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rgbClr val="000000"/>
                </a:solidFill>
              </a:rPr>
              <a:t>Providing </a:t>
            </a:r>
            <a:r>
              <a:rPr lang="en-US" sz="1600" dirty="0" err="1">
                <a:solidFill>
                  <a:srgbClr val="000000"/>
                </a:solidFill>
              </a:rPr>
              <a:t>ChatGPT</a:t>
            </a:r>
            <a:r>
              <a:rPr lang="en-US" sz="1600" dirty="0">
                <a:solidFill>
                  <a:srgbClr val="000000"/>
                </a:solidFill>
              </a:rPr>
              <a:t> with </a:t>
            </a:r>
            <a:r>
              <a:rPr lang="en-US" sz="1600" b="1" dirty="0">
                <a:solidFill>
                  <a:srgbClr val="000000"/>
                </a:solidFill>
              </a:rPr>
              <a:t>examples</a:t>
            </a:r>
            <a:r>
              <a:rPr lang="en-US" sz="1600" dirty="0">
                <a:solidFill>
                  <a:srgbClr val="000000"/>
                </a:solidFill>
              </a:rPr>
              <a:t> gives it additional context and clear direction regarding the output you want it to generate. However, if you include too much info then that can cause it to lose the thread of the conversation.</a:t>
            </a:r>
          </a:p>
        </p:txBody>
      </p:sp>
    </p:spTree>
    <p:extLst>
      <p:ext uri="{BB962C8B-B14F-4D97-AF65-F5344CB8AC3E}">
        <p14:creationId xmlns:p14="http://schemas.microsoft.com/office/powerpoint/2010/main" val="362270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Prompt Chaining: Exercise 4</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801314"/>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Follow up the conversation in the previous prompt with this prompt:</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Thanks, can you also analyze Block 1 for tropes in Block 3? The following information will be referred to as “Block 3”:</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a:defRPr/>
            </a:pPr>
            <a:r>
              <a:rPr lang="en-US" sz="1800" dirty="0">
                <a:solidFill>
                  <a:srgbClr val="000000"/>
                </a:solidFill>
              </a:rPr>
              <a:t>[list of 5 new tropes]</a:t>
            </a:r>
          </a:p>
          <a:p>
            <a:pPr>
              <a:defRPr/>
            </a:pPr>
            <a:endParaRPr lang="en-US" dirty="0">
              <a:solidFill>
                <a:srgbClr val="000000"/>
              </a:solidFill>
            </a:endParaRPr>
          </a:p>
          <a:p>
            <a:pPr marL="285750" indent="-285750">
              <a:buFont typeface="Arial" panose="020B0604020202020204" pitchFamily="34" charset="0"/>
              <a:buChar char="•"/>
              <a:defRPr/>
            </a:pPr>
            <a:r>
              <a:rPr lang="en-US" sz="1800" dirty="0">
                <a:solidFill>
                  <a:srgbClr val="000000"/>
                </a:solidFill>
              </a:rPr>
              <a:t>One of </a:t>
            </a:r>
            <a:r>
              <a:rPr lang="en-US" sz="1800" dirty="0" err="1">
                <a:solidFill>
                  <a:srgbClr val="000000"/>
                </a:solidFill>
              </a:rPr>
              <a:t>ChatGPT’s</a:t>
            </a:r>
            <a:r>
              <a:rPr lang="en-US" sz="1800" dirty="0">
                <a:solidFill>
                  <a:srgbClr val="000000"/>
                </a:solidFill>
              </a:rPr>
              <a:t> greatest strengths is it can remember </a:t>
            </a:r>
            <a:r>
              <a:rPr lang="en-US" sz="1800" b="1" dirty="0">
                <a:solidFill>
                  <a:srgbClr val="000000"/>
                </a:solidFill>
              </a:rPr>
              <a:t>conversational context</a:t>
            </a:r>
            <a:r>
              <a:rPr lang="en-US" sz="1800" dirty="0">
                <a:solidFill>
                  <a:srgbClr val="000000"/>
                </a:solidFill>
              </a:rPr>
              <a:t>. That means the previous responses and prompts can impact the responses you get later in the conversation because </a:t>
            </a:r>
            <a:r>
              <a:rPr lang="en-US" sz="1800" dirty="0" err="1">
                <a:solidFill>
                  <a:srgbClr val="000000"/>
                </a:solidFill>
              </a:rPr>
              <a:t>ChatGPT</a:t>
            </a:r>
            <a:r>
              <a:rPr lang="en-US" sz="1800" dirty="0">
                <a:solidFill>
                  <a:srgbClr val="000000"/>
                </a:solidFill>
              </a:rPr>
              <a:t> remembers what you said. You can improve its context / recall by referencing past elements. </a:t>
            </a:r>
          </a:p>
          <a:p>
            <a:pPr>
              <a:defRPr/>
            </a:pPr>
            <a:endParaRPr lang="en-US" sz="18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br>
              <a:rPr lang="en-US" dirty="0">
                <a:solidFill>
                  <a:srgbClr val="000000"/>
                </a:solidFill>
                <a:latin typeface="Gill Sans MT" panose="020B0502020104020203"/>
              </a:rPr>
            </a:br>
            <a:br>
              <a:rPr lang="en-US" dirty="0">
                <a:solidFill>
                  <a:srgbClr val="000000"/>
                </a:solidFill>
                <a:latin typeface="Gill Sans MT" panose="020B0502020104020203"/>
              </a:rPr>
            </a:br>
            <a:endParaRPr lang="en-US" dirty="0">
              <a:solidFill>
                <a:srgbClr val="000000"/>
              </a:solidFill>
              <a:latin typeface="Gill Sans MT" panose="020B0502020104020203"/>
            </a:endParaRPr>
          </a:p>
          <a:p>
            <a:pPr marL="800100" lvl="1" indent="-342900">
              <a:buFont typeface="Arial" panose="020B0604020202020204" pitchFamily="34" charset="0"/>
              <a:buChar cha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25217863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Prompt Chaining: Exercise 5</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5355312"/>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b="0" i="0" dirty="0">
                <a:solidFill>
                  <a:srgbClr val="1F1F1F"/>
                </a:solidFill>
                <a:effectLst/>
              </a:rPr>
              <a:t>Great. Can you write me [# of tropes it found] pieces of ad copy using Formula 1, based on the information in Block 1, with each piece of ad copy focused specifically on one of the tropes present in the book? Please use imaginative language and prioritize more unusual examples of these tropes for the genre. Output the ad copy in a table with the following 2 columns: 1) ad copy 2) the trope featured in the ad copy.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1F1F1F"/>
                </a:solidFill>
                <a:effectLst/>
              </a:rPr>
              <a:t>Formula 1: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1F1F1F"/>
                </a:solidFill>
                <a:effectLst/>
              </a:rPr>
              <a:t>Establishes the book’s core character(s) / stakes in 1 – 2 sentences.</a:t>
            </a:r>
          </a:p>
          <a:p>
            <a:pPr marR="0" lvl="0" algn="l" defTabSz="457200" rtl="0" eaLnBrk="1" fontAlgn="auto" latinLnBrk="0" hangingPunct="1">
              <a:lnSpc>
                <a:spcPct val="100000"/>
              </a:lnSpc>
              <a:spcBef>
                <a:spcPts val="0"/>
              </a:spcBef>
              <a:spcAft>
                <a:spcPts val="0"/>
              </a:spcAft>
              <a:buClrTx/>
              <a:buSzTx/>
              <a:tabLst/>
              <a:defRPr/>
            </a:pPr>
            <a:endParaRPr lang="en-US" sz="1800" dirty="0">
              <a:solidFill>
                <a:srgbClr val="1F1F1F"/>
              </a:solidFil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You can </a:t>
            </a:r>
            <a:r>
              <a:rPr lang="en-US" b="1" dirty="0">
                <a:solidFill>
                  <a:srgbClr val="000000"/>
                </a:solidFill>
                <a:latin typeface="Gill Sans MT" panose="020B0502020104020203"/>
              </a:rPr>
              <a:t>generate more unique responses </a:t>
            </a:r>
            <a:r>
              <a:rPr lang="en-US" dirty="0">
                <a:solidFill>
                  <a:srgbClr val="000000"/>
                </a:solidFill>
                <a:latin typeface="Gill Sans MT" panose="020B0502020104020203"/>
              </a:rPr>
              <a:t>by specifying that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prioritize unusual / unique outputs.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Using </a:t>
            </a:r>
            <a:r>
              <a:rPr lang="en-US" b="1" dirty="0">
                <a:solidFill>
                  <a:srgbClr val="000000"/>
                </a:solidFill>
                <a:latin typeface="Gill Sans MT" panose="020B0502020104020203"/>
              </a:rPr>
              <a:t>formulas </a:t>
            </a:r>
            <a:r>
              <a:rPr lang="en-US" dirty="0">
                <a:solidFill>
                  <a:srgbClr val="000000"/>
                </a:solidFill>
                <a:latin typeface="Gill Sans MT" panose="020B0502020104020203"/>
              </a:rPr>
              <a:t>gives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a framework to work within and is one of the most effective ways to massively increase the usability / quality of output.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You can ask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to </a:t>
            </a:r>
            <a:r>
              <a:rPr lang="en-US" b="1" dirty="0">
                <a:solidFill>
                  <a:srgbClr val="000000"/>
                </a:solidFill>
                <a:latin typeface="Gill Sans MT" panose="020B0502020104020203"/>
              </a:rPr>
              <a:t>format the text</a:t>
            </a:r>
            <a:r>
              <a:rPr lang="en-US" dirty="0">
                <a:solidFill>
                  <a:srgbClr val="000000"/>
                </a:solidFill>
                <a:latin typeface="Gill Sans MT" panose="020B0502020104020203"/>
              </a:rPr>
              <a:t> in certain ways depending on your planned use.</a:t>
            </a:r>
            <a:br>
              <a:rPr lang="en-US" dirty="0">
                <a:solidFill>
                  <a:srgbClr val="000000"/>
                </a:solidFill>
                <a:latin typeface="Gill Sans MT" panose="020B0502020104020203"/>
              </a:rPr>
            </a:br>
            <a:endParaRPr lang="en-US" dirty="0">
              <a:solidFill>
                <a:srgbClr val="000000"/>
              </a:solidFill>
              <a:latin typeface="Gill Sans MT" panose="020B0502020104020203"/>
            </a:endParaRPr>
          </a:p>
          <a:p>
            <a:pPr marL="800100" lvl="1" indent="-342900">
              <a:buFont typeface="Arial" panose="020B0604020202020204" pitchFamily="34" charset="0"/>
              <a:buChar cha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2559956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Prompt Chaining: Pitfalls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308324"/>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Might lose the thread and use its own tropes depending on information length / length of conversation. The previous prompt stopped working properly and began hallucinating information that wasn’t included in the book when I provided it with two examples of effective ad copy. </a:t>
            </a:r>
            <a:endParaRPr lang="en-US" sz="18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br>
              <a:rPr lang="en-US" dirty="0">
                <a:solidFill>
                  <a:srgbClr val="000000"/>
                </a:solidFill>
                <a:latin typeface="Gill Sans MT" panose="020B0502020104020203"/>
              </a:rPr>
            </a:br>
            <a:br>
              <a:rPr lang="en-US" dirty="0">
                <a:solidFill>
                  <a:srgbClr val="000000"/>
                </a:solidFill>
                <a:latin typeface="Gill Sans MT" panose="020B0502020104020203"/>
              </a:rPr>
            </a:br>
            <a:endParaRPr lang="en-US" dirty="0">
              <a:solidFill>
                <a:srgbClr val="000000"/>
              </a:solidFill>
              <a:latin typeface="Gill Sans MT" panose="020B0502020104020203"/>
            </a:endParaRPr>
          </a:p>
          <a:p>
            <a:pPr marL="800100" lvl="1" indent="-342900">
              <a:buFont typeface="Arial" panose="020B0604020202020204" pitchFamily="34" charset="0"/>
              <a:buChar cha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11427104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Prompt Crafting: Exercise 6</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25</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970318"/>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Write a prompt for an item of your choice that’s useful for marketing your books. This can be as simple or as complex as needed—whatever what maximizes </a:t>
            </a:r>
            <a:r>
              <a:rPr lang="en-US" i="1" dirty="0">
                <a:solidFill>
                  <a:srgbClr val="1F1F1F"/>
                </a:solidFill>
              </a:rPr>
              <a:t>effectiveness.</a:t>
            </a:r>
          </a:p>
          <a:p>
            <a:pPr marR="0" lvl="0" algn="l" defTabSz="457200" rtl="0" eaLnBrk="1" fontAlgn="auto" latinLnBrk="0" hangingPunct="1">
              <a:lnSpc>
                <a:spcPct val="100000"/>
              </a:lnSpc>
              <a:spcBef>
                <a:spcPts val="0"/>
              </a:spcBef>
              <a:spcAft>
                <a:spcPts val="0"/>
              </a:spcAft>
              <a:buClrTx/>
              <a:buSzTx/>
              <a:tabLst/>
              <a:defRPr/>
            </a:pPr>
            <a:endParaRPr lang="en-US" sz="1800"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Include the following in the prompt:</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lang="en-US" dirty="0">
                <a:solidFill>
                  <a:srgbClr val="1F1F1F"/>
                </a:solidFill>
              </a:rPr>
              <a:t>At least 2 modifiers. </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lang="en-US" sz="1800" dirty="0">
                <a:solidFill>
                  <a:srgbClr val="1F1F1F"/>
                </a:solidFill>
              </a:rPr>
              <a:t>If necessary, your book’s genre</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lang="en-US" dirty="0">
                <a:solidFill>
                  <a:srgbClr val="1F1F1F"/>
                </a:solidFill>
              </a:rPr>
              <a:t>If necessary, information about your book</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lang="en-US" sz="1800" dirty="0">
                <a:solidFill>
                  <a:srgbClr val="1F1F1F"/>
                </a:solidFill>
              </a:rPr>
              <a:t>If necessary, other information for context (e.g., info on other books, tropes, reviews etc.)</a:t>
            </a:r>
            <a:endParaRPr lang="en-US" sz="18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br>
              <a:rPr lang="en-US" dirty="0">
                <a:solidFill>
                  <a:srgbClr val="000000"/>
                </a:solidFill>
                <a:latin typeface="Gill Sans MT" panose="020B0502020104020203"/>
              </a:rPr>
            </a:br>
            <a:br>
              <a:rPr lang="en-US" dirty="0">
                <a:solidFill>
                  <a:srgbClr val="000000"/>
                </a:solidFill>
                <a:latin typeface="Gill Sans MT" panose="020B0502020104020203"/>
              </a:rPr>
            </a:br>
            <a:endParaRPr lang="en-US" dirty="0">
              <a:solidFill>
                <a:srgbClr val="000000"/>
              </a:solidFill>
              <a:latin typeface="Gill Sans MT" panose="020B0502020104020203"/>
            </a:endParaRPr>
          </a:p>
          <a:p>
            <a:pPr marL="800100" lvl="1" indent="-342900">
              <a:buFont typeface="Arial" panose="020B0604020202020204" pitchFamily="34" charset="0"/>
              <a:buChar cha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3648400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Note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031325"/>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Prompts change in effectiveness over time as features are added and model is tuned. Key is mastering the principles / fundamentals and understanding how to adjust accordingly, not relying on any specific tactic or prompt. </a:t>
            </a:r>
            <a:endParaRPr lang="en-US" sz="18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br>
              <a:rPr lang="en-US" dirty="0">
                <a:solidFill>
                  <a:srgbClr val="000000"/>
                </a:solidFill>
                <a:latin typeface="Gill Sans MT" panose="020B0502020104020203"/>
              </a:rPr>
            </a:br>
            <a:br>
              <a:rPr lang="en-US" dirty="0">
                <a:solidFill>
                  <a:srgbClr val="000000"/>
                </a:solidFill>
                <a:latin typeface="Gill Sans MT" panose="020B0502020104020203"/>
              </a:rPr>
            </a:br>
            <a:endParaRPr lang="en-US" dirty="0">
              <a:solidFill>
                <a:srgbClr val="000000"/>
              </a:solidFill>
              <a:latin typeface="Gill Sans MT" panose="020B0502020104020203"/>
            </a:endParaRPr>
          </a:p>
          <a:p>
            <a:pPr marL="800100" lvl="1" indent="-342900">
              <a:buFont typeface="Arial" panose="020B0604020202020204" pitchFamily="34" charset="0"/>
              <a:buChar cha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3355788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The System</a:t>
            </a:r>
          </a:p>
        </p:txBody>
      </p:sp>
    </p:spTree>
    <p:extLst>
      <p:ext uri="{BB962C8B-B14F-4D97-AF65-F5344CB8AC3E}">
        <p14:creationId xmlns:p14="http://schemas.microsoft.com/office/powerpoint/2010/main" val="194875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1: Organize</a:t>
            </a:r>
          </a:p>
        </p:txBody>
      </p:sp>
    </p:spTree>
    <p:extLst>
      <p:ext uri="{BB962C8B-B14F-4D97-AF65-F5344CB8AC3E}">
        <p14:creationId xmlns:p14="http://schemas.microsoft.com/office/powerpoint/2010/main" val="5199387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1: Organize</a:t>
            </a:r>
          </a:p>
        </p:txBody>
      </p:sp>
    </p:spTree>
    <p:extLst>
      <p:ext uri="{BB962C8B-B14F-4D97-AF65-F5344CB8AC3E}">
        <p14:creationId xmlns:p14="http://schemas.microsoft.com/office/powerpoint/2010/main" val="604622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072516" y="3136612"/>
            <a:ext cx="7729728" cy="584775"/>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US" sz="3200" b="1" dirty="0">
                <a:solidFill>
                  <a:srgbClr val="000000"/>
                </a:solidFill>
                <a:latin typeface="Gill Sans MT" panose="020B0502020104020203"/>
              </a:rPr>
              <a:t>nicholaserik.com/ai-mkt-exercises</a:t>
            </a:r>
            <a:endParaRPr kumimoji="0" lang="en-US" sz="3200" b="1"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3250648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Organization</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41632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System / process critical here for both saving time and getting good results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Use this as a framework to build upon and adapt to your own workflow</a:t>
            </a:r>
          </a:p>
          <a:p>
            <a:pPr marL="342900" indent="-342900">
              <a:buFont typeface="+mj-lt"/>
              <a:buAutoNum type="arabicPeriod"/>
              <a:defRPr/>
            </a:pPr>
            <a:r>
              <a:rPr lang="en-US" dirty="0">
                <a:solidFill>
                  <a:srgbClr val="000000"/>
                </a:solidFill>
                <a:latin typeface="Gill Sans MT" panose="020B0502020104020203"/>
              </a:rPr>
              <a:t>Need central location to store your key reference materials for easy access (tropes etc.)</a:t>
            </a:r>
          </a:p>
          <a:p>
            <a:pPr marL="800100" lvl="1" indent="-342900">
              <a:buFont typeface="Arial" panose="020B0604020202020204" pitchFamily="34" charset="0"/>
              <a:buChar char="•"/>
              <a:defRPr/>
            </a:pPr>
            <a:r>
              <a:rPr lang="en-US" dirty="0">
                <a:solidFill>
                  <a:srgbClr val="000000"/>
                </a:solidFill>
                <a:latin typeface="Gill Sans MT" panose="020B0502020104020203"/>
              </a:rPr>
              <a:t>This is massively helpful regardless of whether you’re using AI or not</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For existing titles: need to be able to easily feed it good raw information to feed </a:t>
            </a:r>
            <a:r>
              <a:rPr kumimoji="0" lang="en-US" b="0" i="0" u="none" strike="noStrike" kern="1200" cap="none" spc="0" normalizeH="0" baseline="0" noProof="0" dirty="0" err="1">
                <a:ln>
                  <a:noFill/>
                </a:ln>
                <a:solidFill>
                  <a:srgbClr val="000000"/>
                </a:solidFill>
                <a:effectLst/>
                <a:uLnTx/>
                <a:uFillTx/>
                <a:latin typeface="Gill Sans MT" panose="020B0502020104020203"/>
                <a:ea typeface="+mn-ea"/>
                <a:cs typeface="+mn-cs"/>
              </a:rPr>
              <a:t>ChatGPT</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 and other tools about your books</a:t>
            </a:r>
          </a:p>
          <a:p>
            <a:pPr marL="800100" lvl="1" indent="-342900">
              <a:buFont typeface="Arial" panose="020B0604020202020204" pitchFamily="34" charset="0"/>
              <a:buChar char="•"/>
              <a:defRPr/>
            </a:pPr>
            <a:r>
              <a:rPr lang="en-US" dirty="0">
                <a:solidFill>
                  <a:srgbClr val="000000"/>
                </a:solidFill>
                <a:latin typeface="Gill Sans MT" panose="020B0502020104020203"/>
              </a:rPr>
              <a:t>Summary of book (3,000 words or less)</a:t>
            </a:r>
          </a:p>
          <a:p>
            <a:pPr marL="800100" lvl="1" indent="-342900">
              <a:buFont typeface="Arial" panose="020B0604020202020204" pitchFamily="34" charset="0"/>
              <a:buChar char="•"/>
              <a:defRPr/>
            </a:pPr>
            <a:r>
              <a:rPr lang="en-US" dirty="0">
                <a:solidFill>
                  <a:srgbClr val="000000"/>
                </a:solidFill>
                <a:latin typeface="Gill Sans MT" panose="020B0502020104020203"/>
              </a:rPr>
              <a:t>Summary of different chapters (optional, but will give you different outputs)</a:t>
            </a:r>
          </a:p>
          <a:p>
            <a:pPr marL="800100" lvl="1" indent="-342900">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Blurb</a:t>
            </a:r>
          </a:p>
          <a:p>
            <a:pPr marL="800100" lvl="1" indent="-342900">
              <a:buFont typeface="Arial" panose="020B0604020202020204" pitchFamily="34" charset="0"/>
              <a:buChar char="•"/>
              <a:defRPr/>
            </a:pPr>
            <a:r>
              <a:rPr lang="en-US" dirty="0">
                <a:solidFill>
                  <a:srgbClr val="000000"/>
                </a:solidFill>
                <a:latin typeface="Gill Sans MT" panose="020B0502020104020203"/>
              </a:rPr>
              <a:t>Winning ad copy, taglines, excerpts etc. </a:t>
            </a:r>
          </a:p>
        </p:txBody>
      </p:sp>
    </p:spTree>
    <p:extLst>
      <p:ext uri="{BB962C8B-B14F-4D97-AF65-F5344CB8AC3E}">
        <p14:creationId xmlns:p14="http://schemas.microsoft.com/office/powerpoint/2010/main" val="30362119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7: Tracker</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6933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Make a copy of the AI Tracker at </a:t>
            </a:r>
            <a:r>
              <a:rPr lang="en-US" b="1" dirty="0">
                <a:solidFill>
                  <a:srgbClr val="000000"/>
                </a:solidFill>
                <a:latin typeface="Gill Sans MT" panose="020B0502020104020203"/>
              </a:rPr>
              <a:t>nicholaserik.com/ai-tracker</a:t>
            </a:r>
          </a:p>
        </p:txBody>
      </p:sp>
    </p:spTree>
    <p:extLst>
      <p:ext uri="{BB962C8B-B14F-4D97-AF65-F5344CB8AC3E}">
        <p14:creationId xmlns:p14="http://schemas.microsoft.com/office/powerpoint/2010/main" val="5969259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2: Gather Key Information</a:t>
            </a:r>
          </a:p>
        </p:txBody>
      </p:sp>
    </p:spTree>
    <p:extLst>
      <p:ext uri="{BB962C8B-B14F-4D97-AF65-F5344CB8AC3E}">
        <p14:creationId xmlns:p14="http://schemas.microsoft.com/office/powerpoint/2010/main" val="14775379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Information</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32961"/>
            <a:ext cx="7729728" cy="2862322"/>
          </a:xfrm>
          <a:prstGeom prst="rect">
            <a:avLst/>
          </a:prstGeom>
          <a:noFill/>
        </p:spPr>
        <p:txBody>
          <a:bodyPr wrap="square" rtlCol="0">
            <a:spAutoFit/>
          </a:bodyPr>
          <a:lstStyle/>
          <a:p>
            <a:pPr marL="285750" indent="-285750" algn="l">
              <a:buFont typeface="Arial" panose="020B0604020202020204" pitchFamily="34" charset="0"/>
              <a:buChar char="•"/>
            </a:pPr>
            <a:r>
              <a:rPr lang="en-US" dirty="0">
                <a:solidFill>
                  <a:srgbClr val="333333"/>
                </a:solidFill>
              </a:rPr>
              <a:t>A summary of your book that’s less than 3,000 words is extremely useful. </a:t>
            </a:r>
          </a:p>
          <a:p>
            <a:pPr marL="742950" lvl="1" indent="-285750">
              <a:buFont typeface="Arial" panose="020B0604020202020204" pitchFamily="34" charset="0"/>
              <a:buChar char="•"/>
            </a:pPr>
            <a:r>
              <a:rPr lang="en-US" dirty="0">
                <a:solidFill>
                  <a:srgbClr val="333333"/>
                </a:solidFill>
              </a:rPr>
              <a:t>Can generate this via </a:t>
            </a:r>
            <a:r>
              <a:rPr lang="en-US" dirty="0" err="1">
                <a:solidFill>
                  <a:srgbClr val="333333"/>
                </a:solidFill>
              </a:rPr>
              <a:t>ChatGPT</a:t>
            </a:r>
            <a:r>
              <a:rPr lang="en-US" dirty="0">
                <a:solidFill>
                  <a:srgbClr val="333333"/>
                </a:solidFill>
              </a:rPr>
              <a:t> (put into </a:t>
            </a:r>
            <a:r>
              <a:rPr lang="en-US" dirty="0" err="1">
                <a:solidFill>
                  <a:srgbClr val="333333"/>
                </a:solidFill>
              </a:rPr>
              <a:t>ChatGPT</a:t>
            </a:r>
            <a:r>
              <a:rPr lang="en-US" dirty="0">
                <a:solidFill>
                  <a:srgbClr val="333333"/>
                </a:solidFill>
              </a:rPr>
              <a:t> chapter-by-chapter)</a:t>
            </a:r>
          </a:p>
          <a:p>
            <a:pPr marL="742950" lvl="1" indent="-285750">
              <a:buFont typeface="Arial" panose="020B0604020202020204" pitchFamily="34" charset="0"/>
              <a:buChar char="•"/>
            </a:pPr>
            <a:r>
              <a:rPr lang="en-US" dirty="0">
                <a:solidFill>
                  <a:srgbClr val="333333"/>
                </a:solidFill>
              </a:rPr>
              <a:t>Can also use </a:t>
            </a:r>
            <a:r>
              <a:rPr lang="en-US" dirty="0" err="1">
                <a:solidFill>
                  <a:srgbClr val="333333"/>
                </a:solidFill>
              </a:rPr>
              <a:t>Sudowrite</a:t>
            </a:r>
            <a:r>
              <a:rPr lang="en-US" dirty="0">
                <a:solidFill>
                  <a:srgbClr val="333333"/>
                </a:solidFill>
              </a:rPr>
              <a:t> (sudowrite.com) to summarize chapter-by-chapter or all at once (output not currently great)</a:t>
            </a:r>
          </a:p>
          <a:p>
            <a:pPr marL="742950" lvl="1" indent="-285750">
              <a:buFont typeface="Arial" panose="020B0604020202020204" pitchFamily="34" charset="0"/>
              <a:buChar char="•"/>
            </a:pPr>
            <a:r>
              <a:rPr lang="en-US" dirty="0">
                <a:solidFill>
                  <a:srgbClr val="333333"/>
                </a:solidFill>
              </a:rPr>
              <a:t>Can write yourself or pay someone on Upwork to summarize it ($200 - $250 for 90k novel)</a:t>
            </a:r>
          </a:p>
          <a:p>
            <a:pPr marL="285750" indent="-285750" algn="l">
              <a:buFont typeface="Arial" panose="020B0604020202020204" pitchFamily="34" charset="0"/>
              <a:buChar char="•"/>
            </a:pPr>
            <a:r>
              <a:rPr lang="en-US" dirty="0">
                <a:solidFill>
                  <a:srgbClr val="333333"/>
                </a:solidFill>
              </a:rPr>
              <a:t>Manuscript in Word format (for copying + pasting excerpts)</a:t>
            </a:r>
          </a:p>
          <a:p>
            <a:pPr marL="285750" indent="-285750" algn="l">
              <a:buFont typeface="Arial" panose="020B0604020202020204" pitchFamily="34" charset="0"/>
              <a:buChar char="•"/>
            </a:pPr>
            <a:r>
              <a:rPr lang="en-US" dirty="0">
                <a:solidFill>
                  <a:srgbClr val="333333"/>
                </a:solidFill>
              </a:rPr>
              <a:t>Blurb</a:t>
            </a:r>
          </a:p>
          <a:p>
            <a:pPr algn="l"/>
            <a:endParaRPr lang="en-US" b="0" i="0" dirty="0">
              <a:solidFill>
                <a:srgbClr val="333333"/>
              </a:solidFill>
              <a:effectLst/>
            </a:endParaRPr>
          </a:p>
          <a:p>
            <a:pPr marL="800100" lvl="1" indent="-342900">
              <a:buFont typeface="Arial" panose="020B0604020202020204" pitchFamily="34" charset="0"/>
              <a:buChar char="•"/>
              <a:defRPr/>
            </a:pPr>
            <a:endParaRPr lang="en-US" dirty="0">
              <a:solidFill>
                <a:srgbClr val="000000"/>
              </a:solidFill>
            </a:endParaRPr>
          </a:p>
        </p:txBody>
      </p:sp>
    </p:spTree>
    <p:extLst>
      <p:ext uri="{BB962C8B-B14F-4D97-AF65-F5344CB8AC3E}">
        <p14:creationId xmlns:p14="http://schemas.microsoft.com/office/powerpoint/2010/main" val="1697872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8: Information</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693319"/>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Get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or another tool to summarize a chapter OR write a 100 - 200 word summary of your book. If using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use this prompt: </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dirty="0">
              <a:solidFill>
                <a:srgbClr val="000000"/>
              </a:solidFill>
              <a:latin typeface="Gill Sans MT" panose="020B0502020104020203"/>
            </a:endParaRPr>
          </a:p>
          <a:p>
            <a:pPr marR="0" lvl="1" fontAlgn="auto">
              <a:lnSpc>
                <a:spcPct val="100000"/>
              </a:lnSpc>
              <a:spcBef>
                <a:spcPts val="0"/>
              </a:spcBef>
              <a:spcAft>
                <a:spcPts val="0"/>
              </a:spcAft>
              <a:buClrTx/>
              <a:buSzTx/>
              <a:tabLst/>
              <a:defRPr/>
            </a:pPr>
            <a:r>
              <a:rPr lang="en-US" dirty="0">
                <a:solidFill>
                  <a:srgbClr val="000000"/>
                </a:solidFill>
                <a:latin typeface="Gill Sans MT" panose="020B0502020104020203"/>
              </a:rPr>
              <a:t>You are </a:t>
            </a:r>
            <a:r>
              <a:rPr lang="en-US" dirty="0" err="1">
                <a:solidFill>
                  <a:srgbClr val="000000"/>
                </a:solidFill>
                <a:latin typeface="Gill Sans MT" panose="020B0502020104020203"/>
              </a:rPr>
              <a:t>BookMarketerGPT</a:t>
            </a:r>
            <a:r>
              <a:rPr lang="en-US" dirty="0">
                <a:solidFill>
                  <a:srgbClr val="000000"/>
                </a:solidFill>
                <a:latin typeface="Gill Sans MT" panose="020B0502020104020203"/>
              </a:rPr>
              <a:t> with 30 years of experience advertising [genre] novels. I would like you to summarize the following [genre] book in 100 words or less. Use strong, descriptive language and include the main characters, key events, and at least one less important event that is unusual or unique for the genre.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lvl="1">
              <a:defRPr/>
            </a:pPr>
            <a:r>
              <a:rPr lang="en-US" dirty="0">
                <a:solidFill>
                  <a:srgbClr val="000000"/>
                </a:solidFill>
                <a:latin typeface="Gill Sans MT" panose="020B0502020104020203"/>
              </a:rPr>
              <a:t>[chapter of your book]</a:t>
            </a:r>
          </a:p>
          <a:p>
            <a:pPr lvl="1">
              <a:defRPr/>
            </a:pPr>
            <a:endParaRPr lang="en-US" dirty="0">
              <a:solidFill>
                <a:srgbClr val="000000"/>
              </a:solidFill>
              <a:latin typeface="Gill Sans MT" panose="020B0502020104020203"/>
            </a:endParaRPr>
          </a:p>
          <a:p>
            <a:pPr lvl="1">
              <a:defRPr/>
            </a:pPr>
            <a:r>
              <a:rPr lang="en-US" dirty="0">
                <a:solidFill>
                  <a:srgbClr val="000000"/>
                </a:solidFill>
                <a:latin typeface="Gill Sans MT" panose="020B0502020104020203"/>
              </a:rPr>
              <a:t>Note: if your book’s content is not compliant with </a:t>
            </a:r>
            <a:r>
              <a:rPr lang="en-US" dirty="0" err="1">
                <a:solidFill>
                  <a:srgbClr val="000000"/>
                </a:solidFill>
                <a:latin typeface="Gill Sans MT" panose="020B0502020104020203"/>
              </a:rPr>
              <a:t>ChatGPT’s</a:t>
            </a:r>
            <a:r>
              <a:rPr lang="en-US" dirty="0">
                <a:solidFill>
                  <a:srgbClr val="000000"/>
                </a:solidFill>
                <a:latin typeface="Gill Sans MT" panose="020B0502020104020203"/>
              </a:rPr>
              <a:t> terms, don’t use it to summarize the book. </a:t>
            </a:r>
          </a:p>
        </p:txBody>
      </p:sp>
    </p:spTree>
    <p:extLst>
      <p:ext uri="{BB962C8B-B14F-4D97-AF65-F5344CB8AC3E}">
        <p14:creationId xmlns:p14="http://schemas.microsoft.com/office/powerpoint/2010/main" val="736730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9: Information</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35</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862322"/>
          </a:xfrm>
          <a:prstGeom prst="rect">
            <a:avLst/>
          </a:prstGeom>
          <a:noFill/>
        </p:spPr>
        <p:txBody>
          <a:bodyPr wrap="square" rtlCol="0">
            <a:spAutoFit/>
          </a:bodyPr>
          <a:lstStyle/>
          <a:p>
            <a:pPr>
              <a:defRPr/>
            </a:pPr>
            <a:r>
              <a:rPr lang="en-US" dirty="0">
                <a:solidFill>
                  <a:srgbClr val="000000"/>
                </a:solidFill>
                <a:latin typeface="Gill Sans MT" panose="020B0502020104020203"/>
              </a:rPr>
              <a:t>1.  If using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follow up with this prompt:</a:t>
            </a:r>
          </a:p>
          <a:p>
            <a:pPr lvl="1">
              <a:defRPr/>
            </a:pPr>
            <a:endParaRPr lang="en-US" dirty="0">
              <a:solidFill>
                <a:srgbClr val="000000"/>
              </a:solidFill>
              <a:latin typeface="Gill Sans MT" panose="020B0502020104020203"/>
            </a:endParaRPr>
          </a:p>
          <a:p>
            <a:pPr lvl="1">
              <a:defRPr/>
            </a:pPr>
            <a:r>
              <a:rPr lang="en-US" dirty="0">
                <a:solidFill>
                  <a:srgbClr val="000000"/>
                </a:solidFill>
                <a:latin typeface="Gill Sans MT" panose="020B0502020104020203"/>
              </a:rPr>
              <a:t>Can you summarize the previous scene again in 100 words or less? This time focus on the scene itself and use strong, descriptive language. Please include the main characters, key plot events, and tropes. Also include a short paragraph on what elements would be the best to focus on when marketing the book. </a:t>
            </a:r>
            <a:br>
              <a:rPr lang="en-US" dirty="0">
                <a:solidFill>
                  <a:srgbClr val="000000"/>
                </a:solidFill>
                <a:latin typeface="Gill Sans MT" panose="020B0502020104020203"/>
              </a:rPr>
            </a:br>
            <a:endParaRPr lang="en-US" dirty="0">
              <a:solidFill>
                <a:srgbClr val="000000"/>
              </a:solidFill>
              <a:latin typeface="Gill Sans MT" panose="020B0502020104020203"/>
            </a:endParaRPr>
          </a:p>
          <a:p>
            <a:pPr lvl="1">
              <a:defRPr/>
            </a:pPr>
            <a:r>
              <a:rPr lang="en-US" dirty="0">
                <a:solidFill>
                  <a:srgbClr val="000000"/>
                </a:solidFill>
                <a:latin typeface="Gill Sans MT" panose="020B0502020104020203"/>
              </a:rPr>
              <a:t>Note: if your book’s content is not compliant with </a:t>
            </a:r>
            <a:r>
              <a:rPr lang="en-US" dirty="0" err="1">
                <a:solidFill>
                  <a:srgbClr val="000000"/>
                </a:solidFill>
                <a:latin typeface="Gill Sans MT" panose="020B0502020104020203"/>
              </a:rPr>
              <a:t>ChatGPT’s</a:t>
            </a:r>
            <a:r>
              <a:rPr lang="en-US" dirty="0">
                <a:solidFill>
                  <a:srgbClr val="000000"/>
                </a:solidFill>
                <a:latin typeface="Gill Sans MT" panose="020B0502020104020203"/>
              </a:rPr>
              <a:t> terms, don’t use it to summarize the book. </a:t>
            </a:r>
          </a:p>
        </p:txBody>
      </p:sp>
    </p:spTree>
    <p:extLst>
      <p:ext uri="{BB962C8B-B14F-4D97-AF65-F5344CB8AC3E}">
        <p14:creationId xmlns:p14="http://schemas.microsoft.com/office/powerpoint/2010/main" val="15009651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3: RAPID Market Research</a:t>
            </a:r>
          </a:p>
        </p:txBody>
      </p:sp>
    </p:spTree>
    <p:extLst>
      <p:ext uri="{BB962C8B-B14F-4D97-AF65-F5344CB8AC3E}">
        <p14:creationId xmlns:p14="http://schemas.microsoft.com/office/powerpoint/2010/main" val="29222555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Market Research Items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58532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Identify key tropes and expectations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Identify common character archetypes</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Identify common themes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Identify common settings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Identify things that readers like / dislike (sentiment analysis)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Identify </a:t>
            </a:r>
            <a:r>
              <a:rPr lang="en-US" dirty="0">
                <a:solidFill>
                  <a:srgbClr val="000000"/>
                </a:solidFill>
                <a:latin typeface="Gill Sans MT" panose="020B0502020104020203"/>
              </a:rPr>
              <a:t>unusual things that might appeal to the readership</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Summarize reviews: key tropes / expectations, common themes, strengths, weaknesses, likes, dislikes, unique features</a:t>
            </a:r>
          </a:p>
          <a:p>
            <a:pP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35161771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Marketing Research</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4773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Blurbs, ads, books, emails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Amazon Top 100</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If selling on other retailers, look at those stores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If selling direct, look for stores (landing pages)</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mj-lt"/>
              <a:buAutoNum type="arabicPeriod"/>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4177498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10: Research</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Write a prompt to find </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sym typeface="Wingdings" panose="05000000000000000000" pitchFamily="2" charset="2"/>
              </a:rPr>
              <a:t>5 core genre tropes using perplexity.ai</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sym typeface="Wingdings" panose="05000000000000000000" pitchFamily="2" charset="2"/>
            </a:endParaRPr>
          </a:p>
        </p:txBody>
      </p:sp>
    </p:spTree>
    <p:extLst>
      <p:ext uri="{BB962C8B-B14F-4D97-AF65-F5344CB8AC3E}">
        <p14:creationId xmlns:p14="http://schemas.microsoft.com/office/powerpoint/2010/main" val="1155870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Tools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86232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i="0" u="none" strike="noStrike" kern="1200" cap="none" spc="0" normalizeH="0" baseline="0" noProof="0" dirty="0" err="1">
                <a:ln>
                  <a:noFill/>
                </a:ln>
                <a:solidFill>
                  <a:srgbClr val="000000"/>
                </a:solidFill>
                <a:effectLst/>
                <a:uLnTx/>
                <a:uFillTx/>
                <a:latin typeface="Gill Sans MT" panose="020B0502020104020203"/>
                <a:ea typeface="+mn-ea"/>
                <a:cs typeface="+mn-cs"/>
              </a:rPr>
              <a:t>ChatGPT</a:t>
            </a: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Bing</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Perplexity</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Canva</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dirty="0">
              <a:solidFill>
                <a:srgbClr val="000000"/>
              </a:solidFill>
              <a:latin typeface="Gill Sans MT" panose="020B0502020104020203"/>
            </a:endParaRPr>
          </a:p>
          <a:p>
            <a:pPr algn="ct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Read the TOS of the tools you use to generate AI content (commercial use) and also the platform wherever you’re planning to use the AI generated content.</a:t>
            </a: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b="1"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0056209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11: Research</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86232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b="0" i="0" dirty="0">
                <a:solidFill>
                  <a:srgbClr val="1F1F1F"/>
                </a:solidFill>
                <a:effectLst/>
              </a:rPr>
              <a:t>Use Wikipedia to find summaries of 2 novels in the genre and identify 3 common themes using the following prompt</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u="none" strike="noStrike" kern="1200" cap="none" spc="0" normalizeH="0" baseline="0" noProof="0" dirty="0">
              <a:ln>
                <a:noFill/>
              </a:ln>
              <a:solidFill>
                <a:srgbClr val="1F1F1F"/>
              </a:solidFill>
              <a:uLnTx/>
              <a:uFillTx/>
              <a:ea typeface="+mn-ea"/>
              <a:cs typeface="+mn-cs"/>
            </a:endParaRPr>
          </a:p>
          <a:p>
            <a:pPr marR="0" lvl="0" algn="l" defTabSz="457200" rtl="0" eaLnBrk="1" fontAlgn="auto" latinLnBrk="0" hangingPunct="1">
              <a:lnSpc>
                <a:spcPct val="100000"/>
              </a:lnSpc>
              <a:spcBef>
                <a:spcPts val="0"/>
              </a:spcBef>
              <a:spcAft>
                <a:spcPts val="0"/>
              </a:spcAft>
              <a:buClrTx/>
              <a:buSzTx/>
              <a:tabLst/>
              <a:defRPr/>
            </a:pPr>
            <a:r>
              <a:rPr kumimoji="0" lang="en-US" u="none" strike="noStrike" kern="1200" cap="none" spc="0" normalizeH="0" baseline="0" noProof="0" dirty="0">
                <a:ln>
                  <a:noFill/>
                </a:ln>
                <a:solidFill>
                  <a:srgbClr val="1F1F1F"/>
                </a:solidFill>
                <a:uLnTx/>
                <a:uFillTx/>
                <a:ea typeface="+mn-ea"/>
                <a:cs typeface="+mn-cs"/>
              </a:rPr>
              <a:t>Please </a:t>
            </a:r>
            <a:r>
              <a:rPr lang="en-US" dirty="0">
                <a:solidFill>
                  <a:srgbClr val="1F1F1F"/>
                </a:solidFill>
              </a:rPr>
              <a:t>l</a:t>
            </a:r>
            <a:r>
              <a:rPr kumimoji="0" lang="en-US" u="none" strike="noStrike" kern="1200" cap="none" spc="0" normalizeH="0" baseline="0" noProof="0" dirty="0" err="1">
                <a:ln>
                  <a:noFill/>
                </a:ln>
                <a:solidFill>
                  <a:srgbClr val="1F1F1F"/>
                </a:solidFill>
                <a:uLnTx/>
                <a:uFillTx/>
                <a:ea typeface="+mn-ea"/>
                <a:cs typeface="+mn-cs"/>
              </a:rPr>
              <a:t>ist</a:t>
            </a:r>
            <a:r>
              <a:rPr kumimoji="0" lang="en-US" u="none" strike="noStrike" kern="1200" cap="none" spc="0" normalizeH="0" baseline="0" noProof="0" dirty="0">
                <a:ln>
                  <a:noFill/>
                </a:ln>
                <a:solidFill>
                  <a:srgbClr val="1F1F1F"/>
                </a:solidFill>
                <a:uLnTx/>
                <a:uFillTx/>
                <a:ea typeface="+mn-ea"/>
                <a:cs typeface="+mn-cs"/>
              </a:rPr>
              <a:t> 3 common themes between the following two </a:t>
            </a:r>
            <a:r>
              <a:rPr lang="en-US" dirty="0">
                <a:solidFill>
                  <a:srgbClr val="1F1F1F"/>
                </a:solidFill>
              </a:rPr>
              <a:t>[genre] novels.</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Novel 1:</a:t>
            </a:r>
          </a:p>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[summary]</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Novel 2:</a:t>
            </a:r>
          </a:p>
          <a:p>
            <a:pPr marR="0" lvl="0" algn="l" defTabSz="457200" rtl="0" eaLnBrk="1" fontAlgn="auto" latinLnBrk="0" hangingPunct="1">
              <a:lnSpc>
                <a:spcPct val="100000"/>
              </a:lnSpc>
              <a:spcBef>
                <a:spcPts val="0"/>
              </a:spcBef>
              <a:spcAft>
                <a:spcPts val="0"/>
              </a:spcAft>
              <a:buClrTx/>
              <a:buSzTx/>
              <a:tabLst/>
              <a:defRPr/>
            </a:pPr>
            <a:r>
              <a:rPr lang="en-US" dirty="0">
                <a:solidFill>
                  <a:srgbClr val="1F1F1F"/>
                </a:solidFill>
              </a:rPr>
              <a:t>[summary] </a:t>
            </a: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40327380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4: Angles</a:t>
            </a:r>
          </a:p>
        </p:txBody>
      </p:sp>
    </p:spTree>
    <p:extLst>
      <p:ext uri="{BB962C8B-B14F-4D97-AF65-F5344CB8AC3E}">
        <p14:creationId xmlns:p14="http://schemas.microsoft.com/office/powerpoint/2010/main" val="28973814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List Angles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693319"/>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This combination of raw information + market research </a:t>
            </a:r>
            <a:r>
              <a:rPr lang="en-US" dirty="0">
                <a:solidFill>
                  <a:srgbClr val="000000"/>
                </a:solidFill>
                <a:latin typeface="Gill Sans MT" panose="020B0502020104020203"/>
              </a:rPr>
              <a:t>provides us with </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our marketing </a:t>
            </a:r>
            <a:r>
              <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rPr>
              <a:t>angles</a:t>
            </a: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solidFill>
                  <a:srgbClr val="000000"/>
                </a:solidFill>
                <a:latin typeface="Gill Sans MT" panose="020B0502020104020203"/>
              </a:rPr>
              <a:t>The angle is just what you’re focusing on in the ad / marketing material</a:t>
            </a:r>
            <a:r>
              <a:rPr lang="en-US" dirty="0">
                <a:solidFill>
                  <a:srgbClr val="000000"/>
                </a:solidFill>
                <a:latin typeface="Gill Sans MT" panose="020B0502020104020203"/>
              </a:rPr>
              <a:t>. This is usually a combination of elements, although it can be just one thing.</a:t>
            </a:r>
          </a:p>
          <a:p>
            <a:pPr marL="800100" lvl="1" indent="-342900">
              <a:buFont typeface="Arial" panose="020B0604020202020204" pitchFamily="34" charset="0"/>
              <a:buChar char="•"/>
              <a:defRPr/>
            </a:pPr>
            <a:r>
              <a:rPr lang="en-US" b="1" dirty="0">
                <a:solidFill>
                  <a:srgbClr val="000000"/>
                </a:solidFill>
                <a:latin typeface="Gill Sans MT" panose="020B0502020104020203"/>
              </a:rPr>
              <a:t>Trope</a:t>
            </a:r>
            <a:r>
              <a:rPr lang="en-US" dirty="0">
                <a:solidFill>
                  <a:srgbClr val="000000"/>
                </a:solidFill>
                <a:latin typeface="Gill Sans MT" panose="020B0502020104020203"/>
              </a:rPr>
              <a:t>: single dad romance, mc with amnesia, mc with a dark past</a:t>
            </a:r>
          </a:p>
          <a:p>
            <a:pPr marL="800100" lvl="1" indent="-342900">
              <a:buFont typeface="Arial" panose="020B0604020202020204" pitchFamily="34" charset="0"/>
              <a:buChar char="•"/>
              <a:defRPr/>
            </a:pPr>
            <a:r>
              <a:rPr lang="en-US" b="1" dirty="0">
                <a:solidFill>
                  <a:srgbClr val="000000"/>
                </a:solidFill>
                <a:latin typeface="Gill Sans MT" panose="020B0502020104020203"/>
              </a:rPr>
              <a:t>Theme</a:t>
            </a:r>
            <a:r>
              <a:rPr lang="en-US" dirty="0">
                <a:solidFill>
                  <a:srgbClr val="000000"/>
                </a:solidFill>
                <a:latin typeface="Gill Sans MT" panose="020B0502020104020203"/>
              </a:rPr>
              <a:t>: good vs. evil</a:t>
            </a:r>
          </a:p>
          <a:p>
            <a:pPr marL="800100" lvl="1" indent="-342900">
              <a:buFont typeface="Arial" panose="020B0604020202020204" pitchFamily="34" charset="0"/>
              <a:buChar char="•"/>
              <a:defRPr/>
            </a:pPr>
            <a:r>
              <a:rPr lang="en-US" b="1" dirty="0">
                <a:solidFill>
                  <a:srgbClr val="000000"/>
                </a:solidFill>
                <a:latin typeface="Gill Sans MT" panose="020B0502020104020203"/>
              </a:rPr>
              <a:t>Setting</a:t>
            </a:r>
            <a:r>
              <a:rPr lang="en-US" dirty="0">
                <a:solidFill>
                  <a:srgbClr val="000000"/>
                </a:solidFill>
                <a:latin typeface="Gill Sans MT" panose="020B0502020104020203"/>
              </a:rPr>
              <a:t>: small town, space station, fantasy world etc.</a:t>
            </a:r>
          </a:p>
          <a:p>
            <a:pPr marL="800100" lvl="1" indent="-342900">
              <a:buFont typeface="Arial" panose="020B0604020202020204" pitchFamily="34" charset="0"/>
              <a:buChar char="•"/>
              <a:defRPr/>
            </a:pPr>
            <a:r>
              <a:rPr lang="en-US" b="1" dirty="0">
                <a:solidFill>
                  <a:srgbClr val="000000"/>
                </a:solidFill>
                <a:latin typeface="Gill Sans MT" panose="020B0502020104020203"/>
              </a:rPr>
              <a:t>Characters</a:t>
            </a:r>
            <a:r>
              <a:rPr lang="en-US" dirty="0">
                <a:solidFill>
                  <a:srgbClr val="000000"/>
                </a:solidFill>
                <a:latin typeface="Gill Sans MT" panose="020B0502020104020203"/>
              </a:rPr>
              <a:t>: main character, side character etc.</a:t>
            </a:r>
          </a:p>
          <a:p>
            <a:pPr marL="800100" lvl="1" indent="-342900">
              <a:buFont typeface="Arial" panose="020B0604020202020204" pitchFamily="34" charset="0"/>
              <a:buChar char="•"/>
              <a:defRPr/>
            </a:pPr>
            <a:r>
              <a:rPr lang="en-US" b="1" dirty="0">
                <a:solidFill>
                  <a:srgbClr val="000000"/>
                </a:solidFill>
                <a:latin typeface="Gill Sans MT" panose="020B0502020104020203"/>
              </a:rPr>
              <a:t>Plot</a:t>
            </a:r>
            <a:r>
              <a:rPr lang="en-US" dirty="0">
                <a:solidFill>
                  <a:srgbClr val="000000"/>
                </a:solidFill>
                <a:latin typeface="Gill Sans MT" panose="020B0502020104020203"/>
              </a:rPr>
              <a:t>: main events, sub plot</a:t>
            </a:r>
          </a:p>
          <a:p>
            <a:pPr marL="800100" lvl="1" indent="-342900">
              <a:buFont typeface="Arial" panose="020B0604020202020204" pitchFamily="34" charset="0"/>
              <a:buChar char="•"/>
              <a:defRPr/>
            </a:pPr>
            <a:r>
              <a:rPr lang="en-US" b="1" dirty="0">
                <a:solidFill>
                  <a:srgbClr val="000000"/>
                </a:solidFill>
                <a:latin typeface="Gill Sans MT" panose="020B0502020104020203"/>
              </a:rPr>
              <a:t>Scarcity</a:t>
            </a:r>
            <a:r>
              <a:rPr lang="en-US" b="0" dirty="0">
                <a:solidFill>
                  <a:srgbClr val="000000"/>
                </a:solidFill>
                <a:latin typeface="Gill Sans MT" panose="020B0502020104020203"/>
              </a:rPr>
              <a:t>: ends in 24 hours</a:t>
            </a:r>
          </a:p>
          <a:p>
            <a:pPr marL="800100" lvl="1" indent="-342900">
              <a:buFont typeface="Arial" panose="020B0604020202020204" pitchFamily="34" charset="0"/>
              <a:buChar char="•"/>
              <a:defRPr/>
            </a:pPr>
            <a:r>
              <a:rPr lang="en-US" b="1" dirty="0">
                <a:solidFill>
                  <a:srgbClr val="000000"/>
                </a:solidFill>
                <a:latin typeface="Gill Sans MT" panose="020B0502020104020203"/>
              </a:rPr>
              <a:t>Deal</a:t>
            </a:r>
            <a:r>
              <a:rPr lang="en-US" dirty="0">
                <a:solidFill>
                  <a:srgbClr val="000000"/>
                </a:solidFill>
                <a:latin typeface="Gill Sans MT" panose="020B0502020104020203"/>
              </a:rPr>
              <a:t>: 99c </a:t>
            </a:r>
          </a:p>
          <a:p>
            <a:pPr marL="800100" lvl="1" indent="-342900">
              <a:buFont typeface="Arial" panose="020B0604020202020204" pitchFamily="34" charset="0"/>
              <a:buChar char="•"/>
              <a:defRPr/>
            </a:pPr>
            <a:endParaRPr lang="en-US" dirty="0">
              <a:solidFill>
                <a:srgbClr val="000000"/>
              </a:solidFill>
              <a:latin typeface="Gill Sans MT" panose="020B0502020104020203"/>
            </a:endParaRPr>
          </a:p>
          <a:p>
            <a:pPr marL="800100" lvl="1" indent="-342900">
              <a:buFont typeface="Arial" panose="020B0604020202020204" pitchFamily="34" charset="0"/>
              <a:buChar char="•"/>
              <a:defRPr/>
            </a:pPr>
            <a:endParaRPr lang="en-US" b="0" dirty="0">
              <a:solidFill>
                <a:srgbClr val="000000"/>
              </a:solidFill>
              <a:latin typeface="Gill Sans MT" panose="020B0502020104020203"/>
            </a:endParaRPr>
          </a:p>
        </p:txBody>
      </p:sp>
    </p:spTree>
    <p:extLst>
      <p:ext uri="{BB962C8B-B14F-4D97-AF65-F5344CB8AC3E}">
        <p14:creationId xmlns:p14="http://schemas.microsoft.com/office/powerpoint/2010/main" val="2799087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12: Angles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51672"/>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List 5 angles that you can use to advertise your books based on the information and research you’ve gathered thus far. </a:t>
            </a:r>
          </a:p>
        </p:txBody>
      </p:sp>
    </p:spTree>
    <p:extLst>
      <p:ext uri="{BB962C8B-B14F-4D97-AF65-F5344CB8AC3E}">
        <p14:creationId xmlns:p14="http://schemas.microsoft.com/office/powerpoint/2010/main" val="24572207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13: Angles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92333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Follow up previous prompt in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from Exercise 9:</a:t>
            </a:r>
          </a:p>
          <a:p>
            <a:pPr marL="800100" lvl="1" indent="-342900">
              <a:buFont typeface="Arial" panose="020B0604020202020204" pitchFamily="34" charset="0"/>
              <a:buChar char="•"/>
              <a:defRPr/>
            </a:pPr>
            <a:r>
              <a:rPr lang="en-US" dirty="0">
                <a:solidFill>
                  <a:srgbClr val="000000"/>
                </a:solidFill>
                <a:latin typeface="Gill Sans MT" panose="020B0502020104020203"/>
              </a:rPr>
              <a:t>List 20 potential marketing angles for this book that will appeal to readers of this genre. </a:t>
            </a:r>
            <a:endParaRPr lang="en-US" b="0" dirty="0">
              <a:solidFill>
                <a:srgbClr val="000000"/>
              </a:solidFill>
              <a:latin typeface="Gill Sans MT" panose="020B0502020104020203"/>
            </a:endParaRPr>
          </a:p>
        </p:txBody>
      </p:sp>
    </p:spTree>
    <p:extLst>
      <p:ext uri="{BB962C8B-B14F-4D97-AF65-F5344CB8AC3E}">
        <p14:creationId xmlns:p14="http://schemas.microsoft.com/office/powerpoint/2010/main" val="29343891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5: the Art of Formula Crafting</a:t>
            </a:r>
          </a:p>
        </p:txBody>
      </p:sp>
    </p:spTree>
    <p:extLst>
      <p:ext uri="{BB962C8B-B14F-4D97-AF65-F5344CB8AC3E}">
        <p14:creationId xmlns:p14="http://schemas.microsoft.com/office/powerpoint/2010/main" val="3443594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Take Existing Formulas and Adapt to Chat-GPT</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4773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Copywriting example:  AIDA (attraction interest desire action)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However, for book marketing it won’t have any of our formulas.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So we have to make our own and design them to work with </a:t>
            </a:r>
            <a:r>
              <a:rPr kumimoji="0" lang="en-US" b="0" i="0" u="none" strike="noStrike" kern="1200" cap="none" spc="0" normalizeH="0" baseline="0" noProof="0" dirty="0" err="1">
                <a:ln>
                  <a:noFill/>
                </a:ln>
                <a:solidFill>
                  <a:srgbClr val="000000"/>
                </a:solidFill>
                <a:effectLst/>
                <a:uLnTx/>
                <a:uFillTx/>
                <a:latin typeface="Gill Sans MT" panose="020B0502020104020203"/>
                <a:ea typeface="+mn-ea"/>
                <a:cs typeface="+mn-cs"/>
              </a:rPr>
              <a:t>ChatGPT</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This takes trial and error to do by hand.</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4960664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14a: Formulas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80131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[For </a:t>
            </a:r>
            <a:r>
              <a:rPr lang="en-US" dirty="0">
                <a:solidFill>
                  <a:srgbClr val="000000"/>
                </a:solidFill>
                <a:latin typeface="Gill Sans MT" panose="020B0502020104020203"/>
              </a:rPr>
              <a:t>non-romance genres] </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Take this </a:t>
            </a:r>
            <a:r>
              <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rPr>
              <a:t>hero’s journey blurb formula </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and write a prompt with it using what we’ve learned thus far:</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dirty="0">
              <a:solidFill>
                <a:srgbClr val="000000"/>
              </a:solidFill>
              <a:latin typeface="Gill Sans MT" panose="020B0502020104020203"/>
            </a:endParaRPr>
          </a:p>
          <a:p>
            <a:pPr algn="l"/>
            <a:r>
              <a:rPr lang="en-US" b="0" i="0" dirty="0">
                <a:solidFill>
                  <a:srgbClr val="000000"/>
                </a:solidFill>
                <a:effectLst/>
              </a:rPr>
              <a:t>Introduce the main character in their regular life or normal setting. The fewer words the better.</a:t>
            </a:r>
          </a:p>
          <a:p>
            <a:pPr algn="l"/>
            <a:r>
              <a:rPr lang="en-US" b="0" i="0" dirty="0">
                <a:solidFill>
                  <a:srgbClr val="000000"/>
                </a:solidFill>
                <a:effectLst/>
              </a:rPr>
              <a:t>Introduce the antagonist that disrupts that character's life. </a:t>
            </a:r>
          </a:p>
          <a:p>
            <a:pPr algn="l"/>
            <a:r>
              <a:rPr lang="en-US" dirty="0">
                <a:solidFill>
                  <a:srgbClr val="000000"/>
                </a:solidFill>
              </a:rPr>
              <a:t>Establish h</a:t>
            </a:r>
            <a:r>
              <a:rPr lang="en-US" b="0" i="0" dirty="0">
                <a:solidFill>
                  <a:srgbClr val="000000"/>
                </a:solidFill>
                <a:effectLst/>
              </a:rPr>
              <a:t>ow the main character is working to overcome their own weaknesses and defeat the antagonist. </a:t>
            </a:r>
          </a:p>
          <a:p>
            <a:pPr algn="l"/>
            <a:r>
              <a:rPr lang="en-US" b="0" i="0" dirty="0">
                <a:solidFill>
                  <a:srgbClr val="000000"/>
                </a:solidFill>
                <a:effectLst/>
              </a:rPr>
              <a:t>The stakes: establish what will happen if the main character fails, ending on a cliffhanger. </a:t>
            </a:r>
            <a:endParaRPr kumimoji="0" lang="en-US"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kumimoji="0" lang="en-US" b="0" i="0" u="none" strike="noStrike" kern="1200" cap="none" spc="0" normalizeH="0" baseline="0" noProof="0" dirty="0">
                <a:ln>
                  <a:noFill/>
                </a:ln>
                <a:solidFill>
                  <a:srgbClr val="000000"/>
                </a:solidFill>
                <a:effectLst/>
                <a:uLnTx/>
                <a:uFillTx/>
                <a:ea typeface="+mn-ea"/>
                <a:cs typeface="+mn-cs"/>
              </a:rPr>
              <a:t> </a:t>
            </a:r>
          </a:p>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rPr>
              <a:t>Be sure to include in the prompt:</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kumimoji="0" lang="en-US" b="0" i="0" u="none" strike="noStrike" kern="1200" cap="none" spc="0" normalizeH="0" baseline="0" noProof="0" dirty="0">
                <a:ln>
                  <a:noFill/>
                </a:ln>
                <a:solidFill>
                  <a:srgbClr val="000000"/>
                </a:solidFill>
                <a:effectLst/>
                <a:uLnTx/>
                <a:uFillTx/>
                <a:ea typeface="+mn-ea"/>
                <a:cs typeface="+mn-cs"/>
              </a:rPr>
              <a:t>Information about your book</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kumimoji="0" lang="en-US" b="0" i="0" u="none" strike="noStrike" kern="1200" cap="none" spc="0" normalizeH="0" baseline="0" noProof="0" dirty="0">
                <a:ln>
                  <a:noFill/>
                </a:ln>
                <a:solidFill>
                  <a:srgbClr val="000000"/>
                </a:solidFill>
                <a:effectLst/>
                <a:uLnTx/>
                <a:uFillTx/>
                <a:ea typeface="+mn-ea"/>
                <a:cs typeface="+mn-cs"/>
              </a:rPr>
              <a:t>Your book’s genre</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kumimoji="0" lang="en-US" b="0" i="0" u="none" strike="noStrike" kern="1200" cap="none" spc="0" normalizeH="0" baseline="0" noProof="0" dirty="0">
                <a:ln>
                  <a:noFill/>
                </a:ln>
                <a:solidFill>
                  <a:srgbClr val="000000"/>
                </a:solidFill>
                <a:effectLst/>
                <a:uLnTx/>
                <a:uFillTx/>
                <a:ea typeface="+mn-ea"/>
                <a:cs typeface="+mn-cs"/>
              </a:rPr>
              <a:t>At least two modifiers that affect the output</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4371041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14: Formulas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80131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b="0" i="0" dirty="0">
                <a:solidFill>
                  <a:srgbClr val="000000"/>
                </a:solidFill>
                <a:effectLst/>
              </a:rPr>
              <a:t>[for romance genres] Start a new chat. Take this </a:t>
            </a:r>
            <a:r>
              <a:rPr lang="en-US" b="1" i="0" dirty="0">
                <a:solidFill>
                  <a:srgbClr val="000000"/>
                </a:solidFill>
                <a:effectLst/>
              </a:rPr>
              <a:t>romance blurb formula </a:t>
            </a:r>
            <a:r>
              <a:rPr lang="en-US" b="0" i="0" dirty="0">
                <a:solidFill>
                  <a:srgbClr val="000000"/>
                </a:solidFill>
                <a:effectLst/>
              </a:rPr>
              <a:t>and craft a prompt using what we’ve learned thus far:</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Introduce the heroine in their natural habitat / who they really are. The fewer words the better.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Introduce the hero along with the conflict or thing that originally keeps them apart.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Explain how they're brought together in the book.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The stakes: what could keep them apart. Be sure to include in the prompt: 1 - Information about your book 2 - Your book’s genre 3 - At least two modifiers that affect the output</a:t>
            </a: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kumimoji="0" lang="en-US" b="0" i="0" u="none" strike="noStrike" kern="1200" cap="none" spc="0" normalizeH="0" baseline="0" noProof="0" dirty="0">
                <a:ln>
                  <a:noFill/>
                </a:ln>
                <a:solidFill>
                  <a:srgbClr val="000000"/>
                </a:solidFill>
                <a:effectLst/>
                <a:uLnTx/>
                <a:uFillTx/>
                <a:ea typeface="+mn-ea"/>
                <a:cs typeface="+mn-cs"/>
              </a:rPr>
              <a:t> </a:t>
            </a:r>
          </a:p>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rPr>
              <a:t>Be sure to include in the prompt:</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kumimoji="0" lang="en-US" b="0" i="0" u="none" strike="noStrike" kern="1200" cap="none" spc="0" normalizeH="0" baseline="0" noProof="0" dirty="0">
                <a:ln>
                  <a:noFill/>
                </a:ln>
                <a:solidFill>
                  <a:srgbClr val="000000"/>
                </a:solidFill>
                <a:effectLst/>
                <a:uLnTx/>
                <a:uFillTx/>
                <a:ea typeface="+mn-ea"/>
                <a:cs typeface="+mn-cs"/>
              </a:rPr>
              <a:t>Information about your book</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kumimoji="0" lang="en-US" b="0" i="0" u="none" strike="noStrike" kern="1200" cap="none" spc="0" normalizeH="0" baseline="0" noProof="0" dirty="0">
                <a:ln>
                  <a:noFill/>
                </a:ln>
                <a:solidFill>
                  <a:srgbClr val="000000"/>
                </a:solidFill>
                <a:effectLst/>
                <a:uLnTx/>
                <a:uFillTx/>
                <a:ea typeface="+mn-ea"/>
                <a:cs typeface="+mn-cs"/>
              </a:rPr>
              <a:t>Your book’s genre</a:t>
            </a:r>
          </a:p>
          <a:p>
            <a:pPr marL="342900" marR="0" lvl="0" indent="-342900" algn="l" defTabSz="457200" rtl="0" eaLnBrk="1" fontAlgn="auto" latinLnBrk="0" hangingPunct="1">
              <a:lnSpc>
                <a:spcPct val="100000"/>
              </a:lnSpc>
              <a:spcBef>
                <a:spcPts val="0"/>
              </a:spcBef>
              <a:spcAft>
                <a:spcPts val="0"/>
              </a:spcAft>
              <a:buClrTx/>
              <a:buSzTx/>
              <a:buAutoNum type="arabicParenR"/>
              <a:tabLst/>
              <a:defRPr/>
            </a:pPr>
            <a:r>
              <a:rPr kumimoji="0" lang="en-US" b="0" i="0" u="none" strike="noStrike" kern="1200" cap="none" spc="0" normalizeH="0" baseline="0" noProof="0" dirty="0">
                <a:ln>
                  <a:noFill/>
                </a:ln>
                <a:solidFill>
                  <a:srgbClr val="000000"/>
                </a:solidFill>
                <a:effectLst/>
                <a:uLnTx/>
                <a:uFillTx/>
                <a:ea typeface="+mn-ea"/>
                <a:cs typeface="+mn-cs"/>
              </a:rPr>
              <a:t>At least two modifiers that affect the output</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9983647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6: Reverse Engineering Formulas</a:t>
            </a:r>
          </a:p>
        </p:txBody>
      </p:sp>
    </p:spTree>
    <p:extLst>
      <p:ext uri="{BB962C8B-B14F-4D97-AF65-F5344CB8AC3E}">
        <p14:creationId xmlns:p14="http://schemas.microsoft.com/office/powerpoint/2010/main" val="3355881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1: Background</a:t>
            </a:r>
          </a:p>
        </p:txBody>
      </p:sp>
    </p:spTree>
    <p:extLst>
      <p:ext uri="{BB962C8B-B14F-4D97-AF65-F5344CB8AC3E}">
        <p14:creationId xmlns:p14="http://schemas.microsoft.com/office/powerpoint/2010/main" val="27389578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Reverse Engineer</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41632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We’re just trying to extract patterns / frameworks / formulas from existing marketing. Also can analyze them for tropes / themes.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Can reverse engineer</a:t>
            </a:r>
          </a:p>
          <a:p>
            <a:pPr marL="800100" lvl="1" indent="-342900">
              <a:buFont typeface="+mj-lt"/>
              <a:buAutoNum type="arabicPeriod"/>
              <a:defRPr/>
            </a:pPr>
            <a:r>
              <a:rPr lang="en-US" dirty="0">
                <a:solidFill>
                  <a:srgbClr val="000000"/>
                </a:solidFill>
                <a:latin typeface="Gill Sans MT" panose="020B0502020104020203"/>
              </a:rPr>
              <a:t>Blurbs</a:t>
            </a:r>
          </a:p>
          <a:p>
            <a:pPr marL="800100" lvl="1"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Ad copy</a:t>
            </a:r>
          </a:p>
          <a:p>
            <a:pPr marL="800100" lvl="1" indent="-342900">
              <a:buFont typeface="+mj-lt"/>
              <a:buAutoNum type="arabicPeriod"/>
              <a:defRPr/>
            </a:pPr>
            <a:r>
              <a:rPr lang="en-US" dirty="0">
                <a:solidFill>
                  <a:srgbClr val="000000"/>
                </a:solidFill>
                <a:latin typeface="Gill Sans MT" panose="020B0502020104020203"/>
              </a:rPr>
              <a:t>Excerpts</a:t>
            </a:r>
          </a:p>
          <a:p>
            <a:pPr marL="800100" lvl="1"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Taglines</a:t>
            </a:r>
          </a:p>
          <a:p>
            <a:pPr marL="800100" lvl="1" indent="-342900">
              <a:buFont typeface="+mj-lt"/>
              <a:buAutoNum type="arabicPeriod"/>
              <a:defRPr/>
            </a:pPr>
            <a:r>
              <a:rPr lang="en-US" dirty="0">
                <a:solidFill>
                  <a:srgbClr val="000000"/>
                </a:solidFill>
                <a:latin typeface="Gill Sans MT" panose="020B0502020104020203"/>
              </a:rPr>
              <a:t>Emails</a:t>
            </a:r>
          </a:p>
          <a:p>
            <a:pPr marL="800100" lvl="1"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Email subject lines</a:t>
            </a:r>
          </a:p>
          <a:p>
            <a:pPr marL="800100" lvl="1"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Landing pages</a:t>
            </a:r>
          </a:p>
          <a:p>
            <a:pPr marL="800100" lvl="1" indent="-342900">
              <a:buFont typeface="+mj-lt"/>
              <a:buAutoNum type="arabicPeriod"/>
              <a:defRPr/>
            </a:pPr>
            <a:endParaRPr lang="en-US" dirty="0">
              <a:solidFill>
                <a:srgbClr val="000000"/>
              </a:solidFill>
              <a:latin typeface="Gill Sans MT" panose="020B0502020104020203"/>
            </a:endParaRPr>
          </a:p>
          <a:p>
            <a:pPr lvl="1">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This is not a comprehensive list, just some of the most useful ideas. </a:t>
            </a:r>
          </a:p>
        </p:txBody>
      </p:sp>
    </p:spTree>
    <p:extLst>
      <p:ext uri="{BB962C8B-B14F-4D97-AF65-F5344CB8AC3E}">
        <p14:creationId xmlns:p14="http://schemas.microsoft.com/office/powerpoint/2010/main" val="11200891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15: Reverse Engineer</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4773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Go to the Top 100. (Google “Amazon Kindle Top 100”)</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Copy and paste a blurb.</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Craft a prompt telling </a:t>
            </a:r>
            <a:r>
              <a:rPr kumimoji="0" lang="en-US" b="0" i="0" u="none" strike="noStrike" kern="1200" cap="none" spc="0" normalizeH="0" baseline="0" noProof="0" dirty="0" err="1">
                <a:ln>
                  <a:noFill/>
                </a:ln>
                <a:solidFill>
                  <a:srgbClr val="000000"/>
                </a:solidFill>
                <a:effectLst/>
                <a:uLnTx/>
                <a:uFillTx/>
                <a:latin typeface="Gill Sans MT" panose="020B0502020104020203"/>
                <a:ea typeface="+mn-ea"/>
                <a:cs typeface="+mn-cs"/>
              </a:rPr>
              <a:t>ChatGPT</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 to reverse engineer a formula for a book description from it.</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10478503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16: Reverse Engineer</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Get </a:t>
            </a:r>
            <a:r>
              <a:rPr kumimoji="0" lang="en-US" b="0" i="0" u="none" strike="noStrike" kern="1200" cap="none" spc="0" normalizeH="0" baseline="0" noProof="0" dirty="0" err="1">
                <a:ln>
                  <a:noFill/>
                </a:ln>
                <a:solidFill>
                  <a:srgbClr val="000000"/>
                </a:solidFill>
                <a:effectLst/>
                <a:uLnTx/>
                <a:uFillTx/>
                <a:latin typeface="Gill Sans MT" panose="020B0502020104020203"/>
                <a:ea typeface="+mn-ea"/>
                <a:cs typeface="+mn-cs"/>
              </a:rPr>
              <a:t>ChatGPT</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 to write you a prompt that incorporates this formula.</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6864054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7: Generating Exponential Creatives</a:t>
            </a:r>
          </a:p>
        </p:txBody>
      </p:sp>
    </p:spTree>
    <p:extLst>
      <p:ext uri="{BB962C8B-B14F-4D97-AF65-F5344CB8AC3E}">
        <p14:creationId xmlns:p14="http://schemas.microsoft.com/office/powerpoint/2010/main" val="7179579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Stuff You can Generate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416320"/>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When you have the raw materials easily accessible, this becomes a conveyer-like system of constant ideas and creativity.</a:t>
            </a:r>
          </a:p>
          <a:p>
            <a:pPr marR="0" lvl="0" algn="l" defTabSz="4572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Ad copy</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Headlines / taglines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Email subject lines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Opening lines (blurbs, ad copy)</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Prompts / formulas (for generating creative elements, research</a:t>
            </a:r>
            <a:r>
              <a:rPr lang="en-US" dirty="0">
                <a:solidFill>
                  <a:srgbClr val="000000"/>
                </a:solidFill>
                <a:latin typeface="Gill Sans MT" panose="020B0502020104020203"/>
              </a:rPr>
              <a:t>, summarizing things, etc.)</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4250668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17: Exponential Creatives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55</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30848"/>
            <a:ext cx="7729728" cy="5139869"/>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Generate 20 pieces of ad copy </a:t>
            </a:r>
            <a:r>
              <a:rPr lang="en-US" dirty="0">
                <a:solidFill>
                  <a:srgbClr val="000000"/>
                </a:solidFill>
                <a:latin typeface="Gill Sans MT" panose="020B0502020104020203"/>
              </a:rPr>
              <a:t>(can be used for taglines, copy, as start of blurb etc.) using the following prompt:</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r>
              <a:rPr lang="en-US" sz="1400" b="0" i="0" dirty="0">
                <a:solidFill>
                  <a:srgbClr val="1F1F1F"/>
                </a:solidFill>
                <a:effectLst/>
              </a:rPr>
              <a:t>Pretend you are </a:t>
            </a:r>
            <a:r>
              <a:rPr lang="en-US" sz="1400" b="0" i="0" dirty="0" err="1">
                <a:solidFill>
                  <a:srgbClr val="1F1F1F"/>
                </a:solidFill>
                <a:effectLst/>
              </a:rPr>
              <a:t>BookMarketerGPT</a:t>
            </a:r>
            <a:r>
              <a:rPr lang="en-US" sz="1400" b="0" i="0" dirty="0">
                <a:solidFill>
                  <a:srgbClr val="1F1F1F"/>
                </a:solidFill>
                <a:effectLst/>
              </a:rPr>
              <a:t> and have 30 years of experience advertising bestselling </a:t>
            </a:r>
            <a:r>
              <a:rPr lang="en-US" sz="1400" dirty="0">
                <a:solidFill>
                  <a:srgbClr val="1F1F1F"/>
                </a:solidFill>
              </a:rPr>
              <a:t>{</a:t>
            </a:r>
            <a:r>
              <a:rPr lang="en-US" sz="1400" b="0" i="0" dirty="0">
                <a:solidFill>
                  <a:srgbClr val="1F1F1F"/>
                </a:solidFill>
                <a:effectLst/>
              </a:rPr>
              <a:t>genre} novels. Can you write me 20 pieces of ad copy for this {genre</a:t>
            </a:r>
            <a:r>
              <a:rPr lang="en-US" sz="1400" dirty="0">
                <a:solidFill>
                  <a:srgbClr val="1F1F1F"/>
                </a:solidFill>
              </a:rPr>
              <a:t>}</a:t>
            </a:r>
            <a:r>
              <a:rPr lang="en-US" sz="1400" b="0" i="0" dirty="0">
                <a:solidFill>
                  <a:srgbClr val="1F1F1F"/>
                </a:solidFill>
                <a:effectLst/>
              </a:rPr>
              <a:t> novel using Formula 1, based on the information in Block 1? Please use imaginative language and prioritize more unusual examples of these tropes for the genre. </a:t>
            </a:r>
          </a:p>
          <a:p>
            <a:pPr marR="0" lvl="0" algn="l" defTabSz="457200" rtl="0" eaLnBrk="1" fontAlgn="auto" latinLnBrk="0" hangingPunct="1">
              <a:lnSpc>
                <a:spcPct val="100000"/>
              </a:lnSpc>
              <a:spcBef>
                <a:spcPts val="0"/>
              </a:spcBef>
              <a:spcAft>
                <a:spcPts val="0"/>
              </a:spcAft>
              <a:buClrTx/>
              <a:buSzTx/>
              <a:tabLst/>
              <a:defRPr/>
            </a:pPr>
            <a:endParaRPr lang="en-US" sz="1400"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sz="1400" b="0" i="0" dirty="0">
                <a:solidFill>
                  <a:srgbClr val="1F1F1F"/>
                </a:solidFill>
                <a:effectLst/>
              </a:rPr>
              <a:t>Genre: [genre]</a:t>
            </a:r>
          </a:p>
          <a:p>
            <a:pPr marR="0" lvl="0" algn="l" defTabSz="457200" rtl="0" eaLnBrk="1" fontAlgn="auto" latinLnBrk="0" hangingPunct="1">
              <a:lnSpc>
                <a:spcPct val="100000"/>
              </a:lnSpc>
              <a:spcBef>
                <a:spcPts val="0"/>
              </a:spcBef>
              <a:spcAft>
                <a:spcPts val="0"/>
              </a:spcAft>
              <a:buClrTx/>
              <a:buSzTx/>
              <a:tabLst/>
              <a:defRPr/>
            </a:pPr>
            <a:endParaRPr lang="en-US" sz="1400"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sz="1400" b="0" i="0" dirty="0">
                <a:solidFill>
                  <a:srgbClr val="1F1F1F"/>
                </a:solidFill>
                <a:effectLst/>
              </a:rPr>
              <a:t>Block 1: [information] </a:t>
            </a:r>
          </a:p>
          <a:p>
            <a:pPr marR="0" lvl="0" algn="l" defTabSz="457200" rtl="0" eaLnBrk="1" fontAlgn="auto" latinLnBrk="0" hangingPunct="1">
              <a:lnSpc>
                <a:spcPct val="100000"/>
              </a:lnSpc>
              <a:spcBef>
                <a:spcPts val="0"/>
              </a:spcBef>
              <a:spcAft>
                <a:spcPts val="0"/>
              </a:spcAft>
              <a:buClrTx/>
              <a:buSzTx/>
              <a:tabLst/>
              <a:defRPr/>
            </a:pPr>
            <a:endParaRPr lang="en-US" sz="1400"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sz="1400" b="0" i="0" dirty="0">
                <a:solidFill>
                  <a:srgbClr val="1F1F1F"/>
                </a:solidFill>
                <a:effectLst/>
              </a:rPr>
              <a:t>Formula 1: Establishes the book’s core character(s) / stakes / conflict in 1 – 2 sentences. </a:t>
            </a:r>
          </a:p>
          <a:p>
            <a:pPr marR="0" lvl="0" algn="l" defTabSz="457200" rtl="0" eaLnBrk="1" fontAlgn="auto" latinLnBrk="0" hangingPunct="1">
              <a:lnSpc>
                <a:spcPct val="100000"/>
              </a:lnSpc>
              <a:spcBef>
                <a:spcPts val="0"/>
              </a:spcBef>
              <a:spcAft>
                <a:spcPts val="0"/>
              </a:spcAft>
              <a:buClrTx/>
              <a:buSzTx/>
              <a:tabLst/>
              <a:defRPr/>
            </a:pPr>
            <a:endParaRPr lang="en-US" sz="1400"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sz="1400" b="0" i="0" dirty="0">
                <a:solidFill>
                  <a:srgbClr val="1F1F1F"/>
                </a:solidFill>
                <a:effectLst/>
              </a:rPr>
              <a:t>Example of ad copy using this formula: Ruby Callaway has spent two centuries scrapping to survive. But none of that can prepare her for a day that doesn’t end. </a:t>
            </a:r>
          </a:p>
          <a:p>
            <a:pPr marR="0" lvl="0" algn="l" defTabSz="457200" rtl="0" eaLnBrk="1" fontAlgn="auto" latinLnBrk="0" hangingPunct="1">
              <a:lnSpc>
                <a:spcPct val="100000"/>
              </a:lnSpc>
              <a:spcBef>
                <a:spcPts val="0"/>
              </a:spcBef>
              <a:spcAft>
                <a:spcPts val="0"/>
              </a:spcAft>
              <a:buClrTx/>
              <a:buSzTx/>
              <a:tabLst/>
              <a:defRPr/>
            </a:pPr>
            <a:endParaRPr lang="en-US" sz="1400"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sz="1400" b="0" i="0" dirty="0">
                <a:solidFill>
                  <a:srgbClr val="1F1F1F"/>
                </a:solidFill>
                <a:effectLst/>
              </a:rPr>
              <a:t>Another example of ad copy using this formula: Jax Jones dishes out shots every day on the ice...and takes plenty off them. And team GM Mary Samuels is SO done with hard-partying athletes. Or so she thinks… </a:t>
            </a:r>
            <a:br>
              <a:rPr lang="en-US" dirty="0"/>
            </a:br>
            <a:endParaRPr lang="en-US" dirty="0">
              <a:solidFill>
                <a:srgbClr val="000000"/>
              </a:solidFill>
              <a:latin typeface="Gill Sans MT" panose="020B0502020104020203"/>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1855280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END</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301696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How does Chat-GPT Work?</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97031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Trained on massive amounts of written text: scraped from internet, books, research papers etc.</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Given feedback from users on quality of responses etc. that is then used to further refine / train / tune model</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Predicts next word by assigning probabilities: the man drove to the _____</a:t>
            </a:r>
          </a:p>
          <a:p>
            <a:pPr marL="800100" lvl="1" indent="-342900">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Store, office, house etc.: likely</a:t>
            </a:r>
            <a:endParaRPr lang="en-US" dirty="0">
              <a:solidFill>
                <a:srgbClr val="000000"/>
              </a:solidFill>
              <a:latin typeface="Gill Sans MT" panose="020B0502020104020203"/>
            </a:endParaRPr>
          </a:p>
          <a:p>
            <a:pPr marL="800100" lvl="1" indent="-342900">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Beach: less likely, but possible depending on surrounding context</a:t>
            </a:r>
          </a:p>
          <a:p>
            <a:pPr marL="800100" lvl="1" indent="-342900">
              <a:buFont typeface="Arial" panose="020B0604020202020204" pitchFamily="34" charset="0"/>
              <a:buChar char="•"/>
              <a:defRPr/>
            </a:pPr>
            <a:r>
              <a:rPr lang="en-US" dirty="0">
                <a:solidFill>
                  <a:srgbClr val="000000"/>
                </a:solidFill>
                <a:latin typeface="Gill Sans MT" panose="020B0502020104020203"/>
              </a:rPr>
              <a:t>Palace: unlikely but possible</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800100" lvl="1" indent="-342900">
              <a:buFont typeface="Arial" panose="020B0604020202020204" pitchFamily="34" charset="0"/>
              <a:buChar char="•"/>
              <a:defRPr/>
            </a:pPr>
            <a:r>
              <a:rPr lang="en-US" dirty="0">
                <a:solidFill>
                  <a:srgbClr val="000000"/>
                </a:solidFill>
                <a:latin typeface="Gill Sans MT" panose="020B0502020104020203"/>
              </a:rPr>
              <a:t>Cat: not likely</a:t>
            </a:r>
          </a:p>
          <a:p>
            <a:pPr marL="800100" lvl="1" indent="-342900">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In, the etc.: not correct</a:t>
            </a:r>
          </a:p>
          <a:p>
            <a:pPr marL="342900" indent="-342900">
              <a:buFont typeface="Arial" panose="020B0604020202020204" pitchFamily="34" charset="0"/>
              <a:buChar char="•"/>
              <a:defRPr/>
            </a:pPr>
            <a:r>
              <a:rPr lang="en-US" dirty="0" err="1">
                <a:solidFill>
                  <a:srgbClr val="000000"/>
                </a:solidFill>
                <a:latin typeface="Gill Sans MT" panose="020B0502020104020203"/>
              </a:rPr>
              <a:t>ChatGPT</a:t>
            </a:r>
            <a:r>
              <a:rPr lang="en-US" dirty="0">
                <a:solidFill>
                  <a:srgbClr val="000000"/>
                </a:solidFill>
                <a:latin typeface="Gill Sans MT" panose="020B0502020104020203"/>
              </a:rPr>
              <a:t> came out in November 2022 and built on GPT-3; two full versions were available before that (but didn’t have chat interface)</a:t>
            </a:r>
          </a:p>
          <a:p>
            <a:pPr marL="800100" lvl="1" indent="-342900">
              <a:buFont typeface="Arial" panose="020B0604020202020204" pitchFamily="34" charset="0"/>
              <a:buChar char="•"/>
              <a:defRPr/>
            </a:pPr>
            <a:r>
              <a:rPr lang="en-US" dirty="0">
                <a:solidFill>
                  <a:srgbClr val="000000"/>
                </a:solidFill>
                <a:latin typeface="Gill Sans MT" panose="020B0502020104020203"/>
              </a:rPr>
              <a:t>USP: Chat with AI is like having a conversation with a human</a:t>
            </a: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010281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Tuning</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585323"/>
          </a:xfrm>
          <a:prstGeom prst="rect">
            <a:avLst/>
          </a:prstGeom>
          <a:noFill/>
        </p:spPr>
        <p:txBody>
          <a:bodyPr wrap="square" rtlCol="0">
            <a:spAutoFit/>
          </a:bodyPr>
          <a:lstStyle/>
          <a:p>
            <a:pPr marL="342900" indent="-342900">
              <a:buFont typeface="Arial" panose="020B0604020202020204" pitchFamily="34" charset="0"/>
              <a:buChar char="•"/>
              <a:defRPr/>
            </a:pPr>
            <a:r>
              <a:rPr lang="en-US" dirty="0">
                <a:solidFill>
                  <a:srgbClr val="000000"/>
                </a:solidFill>
                <a:latin typeface="Gill Sans MT" panose="020B0502020104020203"/>
              </a:rPr>
              <a:t>Tuning of the model</a:t>
            </a:r>
          </a:p>
          <a:p>
            <a:pPr marL="800100" lvl="1" indent="-342900">
              <a:buFont typeface="Arial" panose="020B0604020202020204" pitchFamily="34" charset="0"/>
              <a:buChar char="•"/>
              <a:defRPr/>
            </a:pPr>
            <a:r>
              <a:rPr lang="en-US" dirty="0">
                <a:solidFill>
                  <a:srgbClr val="000000"/>
                </a:solidFill>
                <a:latin typeface="Gill Sans MT" panose="020B0502020104020203"/>
              </a:rPr>
              <a:t>Can get different results depending on what data / info it’s trained on</a:t>
            </a:r>
          </a:p>
          <a:p>
            <a:pPr marL="800100" lvl="1" indent="-342900">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Also by adjusting temperature (randomness)</a:t>
            </a:r>
            <a:r>
              <a:rPr lang="en-US" dirty="0">
                <a:solidFill>
                  <a:srgbClr val="000000"/>
                </a:solidFill>
                <a:latin typeface="Gill Sans MT" panose="020B0502020104020203"/>
              </a:rPr>
              <a:t>, frequency (repetition), and presence (whether word has already been included in response)</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1257300" lvl="2" indent="-342900">
              <a:buFont typeface="Arial" panose="020B0604020202020204" pitchFamily="34" charset="0"/>
              <a:buChar char="•"/>
              <a:defRPr/>
            </a:pPr>
            <a:r>
              <a:rPr lang="en-US" dirty="0">
                <a:solidFill>
                  <a:srgbClr val="000000"/>
                </a:solidFill>
                <a:latin typeface="Gill Sans MT" panose="020B0502020104020203"/>
              </a:rPr>
              <a:t>Open AI playground: </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https://platform.openai.com/playground</a:t>
            </a:r>
          </a:p>
          <a:p>
            <a:pPr marL="800100" lvl="1" indent="-342900">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Rules / guardrails etc.</a:t>
            </a:r>
          </a:p>
          <a:p>
            <a:pPr marL="800100" lvl="1" indent="-342900">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General use (Chat-GPT / Bing)</a:t>
            </a:r>
          </a:p>
          <a:p>
            <a:pPr marL="800100" lvl="1" indent="-342900">
              <a:buFont typeface="Arial" panose="020B0604020202020204" pitchFamily="34" charset="0"/>
              <a:buChar char="•"/>
              <a:defRPr/>
            </a:pPr>
            <a:r>
              <a:rPr lang="en-US" dirty="0">
                <a:solidFill>
                  <a:srgbClr val="000000"/>
                </a:solidFill>
                <a:latin typeface="Gill Sans MT" panose="020B0502020104020203"/>
              </a:rPr>
              <a:t>Specific uses (</a:t>
            </a:r>
            <a:r>
              <a:rPr lang="en-US" dirty="0" err="1">
                <a:solidFill>
                  <a:srgbClr val="000000"/>
                </a:solidFill>
                <a:latin typeface="Gill Sans MT" panose="020B0502020104020203"/>
              </a:rPr>
              <a:t>Sudowrite</a:t>
            </a:r>
            <a:r>
              <a:rPr lang="en-US" dirty="0">
                <a:solidFill>
                  <a:srgbClr val="000000"/>
                </a:solidFill>
                <a:latin typeface="Gill Sans MT" panose="020B0502020104020203"/>
              </a:rPr>
              <a:t>, Jasper—essentially use fine-tuned GPT + own custom prompts)</a:t>
            </a:r>
          </a:p>
        </p:txBody>
      </p:sp>
    </p:spTree>
    <p:extLst>
      <p:ext uri="{BB962C8B-B14F-4D97-AF65-F5344CB8AC3E}">
        <p14:creationId xmlns:p14="http://schemas.microsoft.com/office/powerpoint/2010/main" val="1921440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Benefits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200329"/>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rPr>
              <a:t>Time</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 can produce 100 taglines in amount of time it would take to write 5</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solidFill>
                  <a:srgbClr val="000000"/>
                </a:solidFill>
                <a:latin typeface="Gill Sans MT" panose="020B0502020104020203"/>
              </a:rPr>
              <a:t>Energy</a:t>
            </a:r>
            <a:r>
              <a:rPr lang="en-US" dirty="0">
                <a:solidFill>
                  <a:srgbClr val="000000"/>
                </a:solidFill>
                <a:latin typeface="Gill Sans MT" panose="020B0502020104020203"/>
              </a:rPr>
              <a:t>: this is the biggest benefit; idea generation, content generation etc. is often mentally intensive</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Rewriting often easier + quicker than writing</a:t>
            </a:r>
          </a:p>
        </p:txBody>
      </p:sp>
    </p:spTree>
    <p:extLst>
      <p:ext uri="{BB962C8B-B14F-4D97-AF65-F5344CB8AC3E}">
        <p14:creationId xmlns:p14="http://schemas.microsoft.com/office/powerpoint/2010/main" val="1645324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How THINGS WILL CHANGE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4773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Sturgeon’s Law: AI better than 90% of content out there, but 90% is not good enough in an ultra-competitive market like publishing when it comes to your writing skills.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Voice / uniqueness: “That sounds like Jeff Beck”</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Need to be different and stand out</a:t>
            </a:r>
          </a:p>
        </p:txBody>
      </p:sp>
    </p:spTree>
    <p:extLst>
      <p:ext uri="{BB962C8B-B14F-4D97-AF65-F5344CB8AC3E}">
        <p14:creationId xmlns:p14="http://schemas.microsoft.com/office/powerpoint/2010/main" val="389804218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14753</TotalTime>
  <Words>3276</Words>
  <Application>Microsoft Office PowerPoint</Application>
  <PresentationFormat>Widescreen</PresentationFormat>
  <Paragraphs>418</Paragraphs>
  <Slides>56</Slides>
  <Notes>56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Gill Sans MT</vt:lpstr>
      <vt:lpstr>Parcel</vt:lpstr>
      <vt:lpstr>AI AUTHOR ACCELERATOR WORKSHOP</vt:lpstr>
      <vt:lpstr>Overview</vt:lpstr>
      <vt:lpstr>EXERCISES</vt:lpstr>
      <vt:lpstr>Tools</vt:lpstr>
      <vt:lpstr>1: Background</vt:lpstr>
      <vt:lpstr>How does Chat-GPT Work?</vt:lpstr>
      <vt:lpstr>Tuning</vt:lpstr>
      <vt:lpstr>Benefits</vt:lpstr>
      <vt:lpstr>How THINGS WILL CHANGE</vt:lpstr>
      <vt:lpstr>What About Images?</vt:lpstr>
      <vt:lpstr>2: USE CASES</vt:lpstr>
      <vt:lpstr>When Using AI…</vt:lpstr>
      <vt:lpstr>Strengths</vt:lpstr>
      <vt:lpstr>Not Good</vt:lpstr>
      <vt:lpstr>3: FUNDAMENTALS of CHATGPT</vt:lpstr>
      <vt:lpstr>Features</vt:lpstr>
      <vt:lpstr>4: Prompts</vt:lpstr>
      <vt:lpstr>Prompts: Fundamentals</vt:lpstr>
      <vt:lpstr>Basic Prompting: Exercise 1</vt:lpstr>
      <vt:lpstr>Intermediate Prompting: Exercise 2</vt:lpstr>
      <vt:lpstr>Advanced Prompting: Exercise 3</vt:lpstr>
      <vt:lpstr>Prompt Chaining: Exercise 4</vt:lpstr>
      <vt:lpstr>Prompt Chaining: Exercise 5</vt:lpstr>
      <vt:lpstr>Prompt Chaining: Pitfalls</vt:lpstr>
      <vt:lpstr>Prompt Crafting: Exercise 6</vt:lpstr>
      <vt:lpstr>Note</vt:lpstr>
      <vt:lpstr>The System</vt:lpstr>
      <vt:lpstr>1: Organize</vt:lpstr>
      <vt:lpstr>1: Organize</vt:lpstr>
      <vt:lpstr>Organization</vt:lpstr>
      <vt:lpstr>Exercise 7: Tracker</vt:lpstr>
      <vt:lpstr>2: Gather Key Information</vt:lpstr>
      <vt:lpstr>Information</vt:lpstr>
      <vt:lpstr>Exercise 8: Information</vt:lpstr>
      <vt:lpstr>Exercise 9: Information</vt:lpstr>
      <vt:lpstr>3: RAPID Market Research</vt:lpstr>
      <vt:lpstr>Market Research Items</vt:lpstr>
      <vt:lpstr>Marketing Research</vt:lpstr>
      <vt:lpstr>Exercise 10: Research</vt:lpstr>
      <vt:lpstr>Exercise 11: Research</vt:lpstr>
      <vt:lpstr>4: Angles</vt:lpstr>
      <vt:lpstr>List Angles</vt:lpstr>
      <vt:lpstr>Exercise 12: Angles</vt:lpstr>
      <vt:lpstr>Exercise 13: Angles</vt:lpstr>
      <vt:lpstr>5: the Art of Formula Crafting</vt:lpstr>
      <vt:lpstr>Take Existing Formulas and Adapt to Chat-GPT</vt:lpstr>
      <vt:lpstr>Exercise 14a: Formulas</vt:lpstr>
      <vt:lpstr>Exercise 14: Formulas</vt:lpstr>
      <vt:lpstr>6: Reverse Engineering Formulas</vt:lpstr>
      <vt:lpstr>Reverse Engineer</vt:lpstr>
      <vt:lpstr>Exercise 15: Reverse Engineer</vt:lpstr>
      <vt:lpstr>Exercise 16: Reverse Engineer</vt:lpstr>
      <vt:lpstr>7: Generating Exponential Creatives</vt:lpstr>
      <vt:lpstr>Stuff You can Generate</vt:lpstr>
      <vt:lpstr>Exercise 17: Exponential Creatives</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0</dc:title>
  <dc:creator>Nicholas Johansen</dc:creator>
  <cp:lastModifiedBy>Nicholas Johansen</cp:lastModifiedBy>
  <cp:revision>86</cp:revision>
  <dcterms:created xsi:type="dcterms:W3CDTF">2019-03-25T19:38:01Z</dcterms:created>
  <dcterms:modified xsi:type="dcterms:W3CDTF">2023-04-22T07:57:11Z</dcterms:modified>
</cp:coreProperties>
</file>