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336" r:id="rId3"/>
    <p:sldId id="378" r:id="rId4"/>
    <p:sldId id="385" r:id="rId5"/>
    <p:sldId id="375" r:id="rId6"/>
    <p:sldId id="376" r:id="rId7"/>
    <p:sldId id="386" r:id="rId8"/>
    <p:sldId id="377" r:id="rId9"/>
    <p:sldId id="387" r:id="rId10"/>
    <p:sldId id="369" r:id="rId11"/>
    <p:sldId id="388" r:id="rId12"/>
    <p:sldId id="424" r:id="rId13"/>
    <p:sldId id="423" r:id="rId14"/>
    <p:sldId id="370" r:id="rId15"/>
    <p:sldId id="368" r:id="rId16"/>
    <p:sldId id="384" r:id="rId17"/>
    <p:sldId id="29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2" autoAdjust="0"/>
    <p:restoredTop sz="94660"/>
  </p:normalViewPr>
  <p:slideViewPr>
    <p:cSldViewPr snapToGrid="0">
      <p:cViewPr varScale="1">
        <p:scale>
          <a:sx n="146" d="100"/>
          <a:sy n="146" d="100"/>
        </p:scale>
        <p:origin x="2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B9BB7-4A43-4482-BDE2-A35568353688}" type="datetimeFigureOut">
              <a:rPr lang="en-US" smtClean="0"/>
              <a:t>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99B42-7FC0-4B83-BC3A-8D92D72F6077}" type="slidenum">
              <a:rPr lang="en-US" smtClean="0"/>
              <a:t>‹#›</a:t>
            </a:fld>
            <a:endParaRPr lang="en-US"/>
          </a:p>
        </p:txBody>
      </p:sp>
    </p:spTree>
    <p:extLst>
      <p:ext uri="{BB962C8B-B14F-4D97-AF65-F5344CB8AC3E}">
        <p14:creationId xmlns:p14="http://schemas.microsoft.com/office/powerpoint/2010/main" val="266504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1</a:t>
            </a:fld>
            <a:endParaRPr lang="en-US"/>
          </a:p>
        </p:txBody>
      </p:sp>
    </p:spTree>
    <p:extLst>
      <p:ext uri="{BB962C8B-B14F-4D97-AF65-F5344CB8AC3E}">
        <p14:creationId xmlns:p14="http://schemas.microsoft.com/office/powerpoint/2010/main" val="322714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10</a:t>
            </a:fld>
            <a:endParaRPr lang="en-US"/>
          </a:p>
        </p:txBody>
      </p:sp>
    </p:spTree>
    <p:extLst>
      <p:ext uri="{BB962C8B-B14F-4D97-AF65-F5344CB8AC3E}">
        <p14:creationId xmlns:p14="http://schemas.microsoft.com/office/powerpoint/2010/main" val="1087688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11</a:t>
            </a:fld>
            <a:endParaRPr lang="en-US"/>
          </a:p>
        </p:txBody>
      </p:sp>
    </p:spTree>
    <p:extLst>
      <p:ext uri="{BB962C8B-B14F-4D97-AF65-F5344CB8AC3E}">
        <p14:creationId xmlns:p14="http://schemas.microsoft.com/office/powerpoint/2010/main" val="347123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12</a:t>
            </a:fld>
            <a:endParaRPr lang="en-US"/>
          </a:p>
        </p:txBody>
      </p:sp>
    </p:spTree>
    <p:extLst>
      <p:ext uri="{BB962C8B-B14F-4D97-AF65-F5344CB8AC3E}">
        <p14:creationId xmlns:p14="http://schemas.microsoft.com/office/powerpoint/2010/main" val="44099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499B42-7FC0-4B83-BC3A-8D92D72F60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303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14</a:t>
            </a:fld>
            <a:endParaRPr lang="en-US"/>
          </a:p>
        </p:txBody>
      </p:sp>
    </p:spTree>
    <p:extLst>
      <p:ext uri="{BB962C8B-B14F-4D97-AF65-F5344CB8AC3E}">
        <p14:creationId xmlns:p14="http://schemas.microsoft.com/office/powerpoint/2010/main" val="299500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15</a:t>
            </a:fld>
            <a:endParaRPr lang="en-US"/>
          </a:p>
        </p:txBody>
      </p:sp>
    </p:spTree>
    <p:extLst>
      <p:ext uri="{BB962C8B-B14F-4D97-AF65-F5344CB8AC3E}">
        <p14:creationId xmlns:p14="http://schemas.microsoft.com/office/powerpoint/2010/main" val="3879933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16</a:t>
            </a:fld>
            <a:endParaRPr lang="en-US"/>
          </a:p>
        </p:txBody>
      </p:sp>
    </p:spTree>
    <p:extLst>
      <p:ext uri="{BB962C8B-B14F-4D97-AF65-F5344CB8AC3E}">
        <p14:creationId xmlns:p14="http://schemas.microsoft.com/office/powerpoint/2010/main" val="1180747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17</a:t>
            </a:fld>
            <a:endParaRPr lang="en-US"/>
          </a:p>
        </p:txBody>
      </p:sp>
    </p:spTree>
    <p:extLst>
      <p:ext uri="{BB962C8B-B14F-4D97-AF65-F5344CB8AC3E}">
        <p14:creationId xmlns:p14="http://schemas.microsoft.com/office/powerpoint/2010/main" val="132143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2</a:t>
            </a:fld>
            <a:endParaRPr lang="en-US"/>
          </a:p>
        </p:txBody>
      </p:sp>
    </p:spTree>
    <p:extLst>
      <p:ext uri="{BB962C8B-B14F-4D97-AF65-F5344CB8AC3E}">
        <p14:creationId xmlns:p14="http://schemas.microsoft.com/office/powerpoint/2010/main" val="107452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3</a:t>
            </a:fld>
            <a:endParaRPr lang="en-US"/>
          </a:p>
        </p:txBody>
      </p:sp>
    </p:spTree>
    <p:extLst>
      <p:ext uri="{BB962C8B-B14F-4D97-AF65-F5344CB8AC3E}">
        <p14:creationId xmlns:p14="http://schemas.microsoft.com/office/powerpoint/2010/main" val="273154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4</a:t>
            </a:fld>
            <a:endParaRPr lang="en-US"/>
          </a:p>
        </p:txBody>
      </p:sp>
    </p:spTree>
    <p:extLst>
      <p:ext uri="{BB962C8B-B14F-4D97-AF65-F5344CB8AC3E}">
        <p14:creationId xmlns:p14="http://schemas.microsoft.com/office/powerpoint/2010/main" val="328727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5</a:t>
            </a:fld>
            <a:endParaRPr lang="en-US"/>
          </a:p>
        </p:txBody>
      </p:sp>
    </p:spTree>
    <p:extLst>
      <p:ext uri="{BB962C8B-B14F-4D97-AF65-F5344CB8AC3E}">
        <p14:creationId xmlns:p14="http://schemas.microsoft.com/office/powerpoint/2010/main" val="370667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6</a:t>
            </a:fld>
            <a:endParaRPr lang="en-US"/>
          </a:p>
        </p:txBody>
      </p:sp>
    </p:spTree>
    <p:extLst>
      <p:ext uri="{BB962C8B-B14F-4D97-AF65-F5344CB8AC3E}">
        <p14:creationId xmlns:p14="http://schemas.microsoft.com/office/powerpoint/2010/main" val="7588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7</a:t>
            </a:fld>
            <a:endParaRPr lang="en-US"/>
          </a:p>
        </p:txBody>
      </p:sp>
    </p:spTree>
    <p:extLst>
      <p:ext uri="{BB962C8B-B14F-4D97-AF65-F5344CB8AC3E}">
        <p14:creationId xmlns:p14="http://schemas.microsoft.com/office/powerpoint/2010/main" val="370190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8</a:t>
            </a:fld>
            <a:endParaRPr lang="en-US"/>
          </a:p>
        </p:txBody>
      </p:sp>
    </p:spTree>
    <p:extLst>
      <p:ext uri="{BB962C8B-B14F-4D97-AF65-F5344CB8AC3E}">
        <p14:creationId xmlns:p14="http://schemas.microsoft.com/office/powerpoint/2010/main" val="135058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499B42-7FC0-4B83-BC3A-8D92D72F6077}" type="slidenum">
              <a:rPr lang="en-US" smtClean="0"/>
              <a:t>9</a:t>
            </a:fld>
            <a:endParaRPr lang="en-US"/>
          </a:p>
        </p:txBody>
      </p:sp>
    </p:spTree>
    <p:extLst>
      <p:ext uri="{BB962C8B-B14F-4D97-AF65-F5344CB8AC3E}">
        <p14:creationId xmlns:p14="http://schemas.microsoft.com/office/powerpoint/2010/main" val="306023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C8DAD57-8B17-454F-B496-8C3794C42BE4}" type="datetime1">
              <a:rPr lang="en-US" smtClean="0"/>
              <a:t>12/1/23</a:t>
            </a:fld>
            <a:endParaRPr lang="en-US"/>
          </a:p>
        </p:txBody>
      </p:sp>
      <p:sp>
        <p:nvSpPr>
          <p:cNvPr id="8" name="Footer Placeholder 7"/>
          <p:cNvSpPr>
            <a:spLocks noGrp="1"/>
          </p:cNvSpPr>
          <p:nvPr>
            <p:ph type="ftr" sz="quarter" idx="11"/>
          </p:nvPr>
        </p:nvSpPr>
        <p:spPr/>
        <p:txBody>
          <a:bodyPr/>
          <a:lstStyle/>
          <a:p>
            <a:r>
              <a:rPr lang="en-US"/>
              <a:t>NICHOLAS ERIK</a:t>
            </a:r>
          </a:p>
        </p:txBody>
      </p:sp>
      <p:sp>
        <p:nvSpPr>
          <p:cNvPr id="9" name="Slide Number Placeholder 8"/>
          <p:cNvSpPr>
            <a:spLocks noGrp="1"/>
          </p:cNvSpPr>
          <p:nvPr>
            <p:ph type="sldNum" sz="quarter" idx="12"/>
          </p:nvPr>
        </p:nvSpPr>
        <p:spPr/>
        <p:txBody>
          <a:bodyPr/>
          <a:lstStyle/>
          <a:p>
            <a:fld id="{841F31CF-268E-4CF6-8BAE-AFEE307DC6CB}" type="slidenum">
              <a:rPr lang="en-US" smtClean="0"/>
              <a:t>‹#›</a:t>
            </a:fld>
            <a:endParaRPr lang="en-US"/>
          </a:p>
        </p:txBody>
      </p:sp>
    </p:spTree>
    <p:extLst>
      <p:ext uri="{BB962C8B-B14F-4D97-AF65-F5344CB8AC3E}">
        <p14:creationId xmlns:p14="http://schemas.microsoft.com/office/powerpoint/2010/main" val="25728475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EA4960-C421-47E1-9B44-E624582A514E}" type="datetime1">
              <a:rPr lang="en-US" smtClean="0"/>
              <a:t>12/1/23</a:t>
            </a:fld>
            <a:endParaRPr lang="en-US"/>
          </a:p>
        </p:txBody>
      </p:sp>
      <p:sp>
        <p:nvSpPr>
          <p:cNvPr id="5" name="Footer Placeholder 4"/>
          <p:cNvSpPr>
            <a:spLocks noGrp="1"/>
          </p:cNvSpPr>
          <p:nvPr>
            <p:ph type="ftr" sz="quarter" idx="11"/>
          </p:nvPr>
        </p:nvSpPr>
        <p:spPr/>
        <p:txBody>
          <a:bodyPr/>
          <a:lstStyle/>
          <a:p>
            <a:r>
              <a:rPr lang="en-US"/>
              <a:t>NICHOLAS ERIK</a:t>
            </a:r>
          </a:p>
        </p:txBody>
      </p:sp>
      <p:sp>
        <p:nvSpPr>
          <p:cNvPr id="6" name="Slide Number Placeholder 5"/>
          <p:cNvSpPr>
            <a:spLocks noGrp="1"/>
          </p:cNvSpPr>
          <p:nvPr>
            <p:ph type="sldNum" sz="quarter" idx="12"/>
          </p:nvPr>
        </p:nvSpPr>
        <p:spPr/>
        <p:txBody>
          <a:bodyPr/>
          <a:lstStyle/>
          <a:p>
            <a:fld id="{841F31CF-268E-4CF6-8BAE-AFEE307DC6CB}" type="slidenum">
              <a:rPr lang="en-US" smtClean="0"/>
              <a:t>‹#›</a:t>
            </a:fld>
            <a:endParaRPr lang="en-US"/>
          </a:p>
        </p:txBody>
      </p:sp>
    </p:spTree>
    <p:extLst>
      <p:ext uri="{BB962C8B-B14F-4D97-AF65-F5344CB8AC3E}">
        <p14:creationId xmlns:p14="http://schemas.microsoft.com/office/powerpoint/2010/main" val="192209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7EC8FD-93FD-468E-BBBD-702AF71D9D3C}" type="datetime1">
              <a:rPr lang="en-US" smtClean="0"/>
              <a:t>12/1/23</a:t>
            </a:fld>
            <a:endParaRPr lang="en-US"/>
          </a:p>
        </p:txBody>
      </p:sp>
      <p:sp>
        <p:nvSpPr>
          <p:cNvPr id="5" name="Footer Placeholder 4"/>
          <p:cNvSpPr>
            <a:spLocks noGrp="1"/>
          </p:cNvSpPr>
          <p:nvPr>
            <p:ph type="ftr" sz="quarter" idx="11"/>
          </p:nvPr>
        </p:nvSpPr>
        <p:spPr/>
        <p:txBody>
          <a:bodyPr/>
          <a:lstStyle/>
          <a:p>
            <a:r>
              <a:rPr lang="en-US"/>
              <a:t>NICHOLAS ERIK</a:t>
            </a:r>
          </a:p>
        </p:txBody>
      </p:sp>
      <p:sp>
        <p:nvSpPr>
          <p:cNvPr id="6" name="Slide Number Placeholder 5"/>
          <p:cNvSpPr>
            <a:spLocks noGrp="1"/>
          </p:cNvSpPr>
          <p:nvPr>
            <p:ph type="sldNum" sz="quarter" idx="12"/>
          </p:nvPr>
        </p:nvSpPr>
        <p:spPr/>
        <p:txBody>
          <a:bodyPr/>
          <a:lstStyle/>
          <a:p>
            <a:fld id="{841F31CF-268E-4CF6-8BAE-AFEE307DC6CB}" type="slidenum">
              <a:rPr lang="en-US" smtClean="0"/>
              <a:t>‹#›</a:t>
            </a:fld>
            <a:endParaRPr lang="en-US"/>
          </a:p>
        </p:txBody>
      </p:sp>
    </p:spTree>
    <p:extLst>
      <p:ext uri="{BB962C8B-B14F-4D97-AF65-F5344CB8AC3E}">
        <p14:creationId xmlns:p14="http://schemas.microsoft.com/office/powerpoint/2010/main" val="2809076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31136" y="523613"/>
            <a:ext cx="7729728" cy="1188720"/>
          </a:xfrm>
        </p:spPr>
        <p:txBody>
          <a:bodyPr/>
          <a:lstStyle>
            <a:lvl1pPr>
              <a:defRPr>
                <a:latin typeface="+mj-lt"/>
              </a:defRPr>
            </a:lvl1pPr>
          </a:lstStyle>
          <a:p>
            <a:r>
              <a:rPr lang="en-US" dirty="0"/>
              <a:t>Click to edit Master title style</a:t>
            </a:r>
          </a:p>
        </p:txBody>
      </p:sp>
      <p:sp>
        <p:nvSpPr>
          <p:cNvPr id="7" name="Date Placeholder 6"/>
          <p:cNvSpPr>
            <a:spLocks noGrp="1"/>
          </p:cNvSpPr>
          <p:nvPr>
            <p:ph type="dt" sz="half" idx="10"/>
          </p:nvPr>
        </p:nvSpPr>
        <p:spPr/>
        <p:txBody>
          <a:bodyPr/>
          <a:lstStyle/>
          <a:p>
            <a:fld id="{58CD4FAE-7BE7-4F58-BBB3-ED079AABB1D1}" type="datetime1">
              <a:rPr lang="en-US" smtClean="0"/>
              <a:t>12/1/23</a:t>
            </a:fld>
            <a:endParaRPr lang="en-US"/>
          </a:p>
        </p:txBody>
      </p:sp>
      <p:sp>
        <p:nvSpPr>
          <p:cNvPr id="8" name="Footer Placeholder 7"/>
          <p:cNvSpPr>
            <a:spLocks noGrp="1"/>
          </p:cNvSpPr>
          <p:nvPr>
            <p:ph type="ftr" sz="quarter" idx="11"/>
          </p:nvPr>
        </p:nvSpPr>
        <p:spPr/>
        <p:txBody>
          <a:bodyPr/>
          <a:lstStyle/>
          <a:p>
            <a:r>
              <a:rPr lang="en-US"/>
              <a:t>NICHOLAS ERIK</a:t>
            </a:r>
            <a:endParaRPr lang="en-US" dirty="0"/>
          </a:p>
        </p:txBody>
      </p:sp>
      <p:sp>
        <p:nvSpPr>
          <p:cNvPr id="9" name="Slide Number Placeholder 8"/>
          <p:cNvSpPr>
            <a:spLocks noGrp="1"/>
          </p:cNvSpPr>
          <p:nvPr>
            <p:ph type="sldNum" sz="quarter" idx="12"/>
          </p:nvPr>
        </p:nvSpPr>
        <p:spPr>
          <a:solidFill>
            <a:srgbClr val="0070C0">
              <a:alpha val="70000"/>
            </a:srgbClr>
          </a:solidFill>
        </p:spPr>
        <p:txBody>
          <a:bodyPr/>
          <a:lstStyle>
            <a:lvl1pPr>
              <a:defRPr>
                <a:latin typeface="+mn-lt"/>
              </a:defRPr>
            </a:lvl1pPr>
          </a:lstStyle>
          <a:p>
            <a:fld id="{841F31CF-268E-4CF6-8BAE-AFEE307DC6CB}" type="slidenum">
              <a:rPr lang="en-US" smtClean="0"/>
              <a:pPr/>
              <a:t>‹#›</a:t>
            </a:fld>
            <a:endParaRPr lang="en-US" dirty="0"/>
          </a:p>
        </p:txBody>
      </p:sp>
      <p:pic>
        <p:nvPicPr>
          <p:cNvPr id="6" name="Graphic 5">
            <a:extLst>
              <a:ext uri="{FF2B5EF4-FFF2-40B4-BE49-F238E27FC236}">
                <a16:creationId xmlns:a16="http://schemas.microsoft.com/office/drawing/2014/main" id="{AED11402-C53C-4C94-96E7-EA4CBF93BC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5009" y="6269593"/>
            <a:ext cx="1590302" cy="253270"/>
          </a:xfrm>
          <a:prstGeom prst="rect">
            <a:avLst/>
          </a:prstGeom>
        </p:spPr>
      </p:pic>
    </p:spTree>
    <p:extLst>
      <p:ext uri="{BB962C8B-B14F-4D97-AF65-F5344CB8AC3E}">
        <p14:creationId xmlns:p14="http://schemas.microsoft.com/office/powerpoint/2010/main" val="147978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2F7CE11-FFE8-4478-B2DA-9B88AACD4ACB}" type="datetime1">
              <a:rPr lang="en-US" smtClean="0"/>
              <a:t>12/1/23</a:t>
            </a:fld>
            <a:endParaRPr lang="en-US"/>
          </a:p>
        </p:txBody>
      </p:sp>
      <p:sp>
        <p:nvSpPr>
          <p:cNvPr id="8" name="Footer Placeholder 7"/>
          <p:cNvSpPr>
            <a:spLocks noGrp="1"/>
          </p:cNvSpPr>
          <p:nvPr>
            <p:ph type="ftr" sz="quarter" idx="11"/>
          </p:nvPr>
        </p:nvSpPr>
        <p:spPr/>
        <p:txBody>
          <a:bodyPr/>
          <a:lstStyle/>
          <a:p>
            <a:r>
              <a:rPr lang="en-US"/>
              <a:t>NICHOLAS ERIK</a:t>
            </a:r>
          </a:p>
        </p:txBody>
      </p:sp>
      <p:sp>
        <p:nvSpPr>
          <p:cNvPr id="9" name="Slide Number Placeholder 8"/>
          <p:cNvSpPr>
            <a:spLocks noGrp="1"/>
          </p:cNvSpPr>
          <p:nvPr>
            <p:ph type="sldNum" sz="quarter" idx="12"/>
          </p:nvPr>
        </p:nvSpPr>
        <p:spPr/>
        <p:txBody>
          <a:bodyPr/>
          <a:lstStyle/>
          <a:p>
            <a:fld id="{841F31CF-268E-4CF6-8BAE-AFEE307DC6CB}" type="slidenum">
              <a:rPr lang="en-US" smtClean="0"/>
              <a:t>‹#›</a:t>
            </a:fld>
            <a:endParaRPr lang="en-US"/>
          </a:p>
        </p:txBody>
      </p:sp>
    </p:spTree>
    <p:extLst>
      <p:ext uri="{BB962C8B-B14F-4D97-AF65-F5344CB8AC3E}">
        <p14:creationId xmlns:p14="http://schemas.microsoft.com/office/powerpoint/2010/main" val="3983185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32038D8-6EED-46BF-B425-27E43448F6E5}" type="datetime1">
              <a:rPr lang="en-US" smtClean="0"/>
              <a:t>12/1/23</a:t>
            </a:fld>
            <a:endParaRPr lang="en-US"/>
          </a:p>
        </p:txBody>
      </p:sp>
      <p:sp>
        <p:nvSpPr>
          <p:cNvPr id="9" name="Footer Placeholder 8"/>
          <p:cNvSpPr>
            <a:spLocks noGrp="1"/>
          </p:cNvSpPr>
          <p:nvPr>
            <p:ph type="ftr" sz="quarter" idx="11"/>
          </p:nvPr>
        </p:nvSpPr>
        <p:spPr/>
        <p:txBody>
          <a:bodyPr/>
          <a:lstStyle/>
          <a:p>
            <a:r>
              <a:rPr lang="en-US"/>
              <a:t>NICHOLAS ERIK</a:t>
            </a:r>
          </a:p>
        </p:txBody>
      </p:sp>
      <p:sp>
        <p:nvSpPr>
          <p:cNvPr id="10" name="Slide Number Placeholder 9"/>
          <p:cNvSpPr>
            <a:spLocks noGrp="1"/>
          </p:cNvSpPr>
          <p:nvPr>
            <p:ph type="sldNum" sz="quarter" idx="12"/>
          </p:nvPr>
        </p:nvSpPr>
        <p:spPr/>
        <p:txBody>
          <a:bodyPr/>
          <a:lstStyle/>
          <a:p>
            <a:fld id="{841F31CF-268E-4CF6-8BAE-AFEE307DC6CB}" type="slidenum">
              <a:rPr lang="en-US" smtClean="0"/>
              <a:t>‹#›</a:t>
            </a:fld>
            <a:endParaRPr lang="en-US"/>
          </a:p>
        </p:txBody>
      </p:sp>
    </p:spTree>
    <p:extLst>
      <p:ext uri="{BB962C8B-B14F-4D97-AF65-F5344CB8AC3E}">
        <p14:creationId xmlns:p14="http://schemas.microsoft.com/office/powerpoint/2010/main" val="41848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882C992-009B-4EEB-8410-5DAC4B67B0EA}" type="datetime1">
              <a:rPr lang="en-US" smtClean="0"/>
              <a:t>12/1/23</a:t>
            </a:fld>
            <a:endParaRPr lang="en-US"/>
          </a:p>
        </p:txBody>
      </p:sp>
      <p:sp>
        <p:nvSpPr>
          <p:cNvPr id="8" name="Footer Placeholder 7"/>
          <p:cNvSpPr>
            <a:spLocks noGrp="1"/>
          </p:cNvSpPr>
          <p:nvPr>
            <p:ph type="ftr" sz="quarter" idx="11"/>
          </p:nvPr>
        </p:nvSpPr>
        <p:spPr/>
        <p:txBody>
          <a:bodyPr/>
          <a:lstStyle/>
          <a:p>
            <a:r>
              <a:rPr lang="en-US"/>
              <a:t>NICHOLAS ERIK</a:t>
            </a:r>
          </a:p>
        </p:txBody>
      </p:sp>
      <p:sp>
        <p:nvSpPr>
          <p:cNvPr id="9" name="Slide Number Placeholder 8"/>
          <p:cNvSpPr>
            <a:spLocks noGrp="1"/>
          </p:cNvSpPr>
          <p:nvPr>
            <p:ph type="sldNum" sz="quarter" idx="12"/>
          </p:nvPr>
        </p:nvSpPr>
        <p:spPr/>
        <p:txBody>
          <a:bodyPr/>
          <a:lstStyle/>
          <a:p>
            <a:fld id="{841F31CF-268E-4CF6-8BAE-AFEE307DC6C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155131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101476-3BA6-484E-885B-69B02E0202B4}" type="datetime1">
              <a:rPr lang="en-US" smtClean="0"/>
              <a:t>12/1/23</a:t>
            </a:fld>
            <a:endParaRPr lang="en-US"/>
          </a:p>
        </p:txBody>
      </p:sp>
      <p:sp>
        <p:nvSpPr>
          <p:cNvPr id="4" name="Footer Placeholder 3"/>
          <p:cNvSpPr>
            <a:spLocks noGrp="1"/>
          </p:cNvSpPr>
          <p:nvPr>
            <p:ph type="ftr" sz="quarter" idx="11"/>
          </p:nvPr>
        </p:nvSpPr>
        <p:spPr/>
        <p:txBody>
          <a:bodyPr/>
          <a:lstStyle/>
          <a:p>
            <a:r>
              <a:rPr lang="en-US"/>
              <a:t>NICHOLAS ERIK</a:t>
            </a:r>
          </a:p>
        </p:txBody>
      </p:sp>
      <p:sp>
        <p:nvSpPr>
          <p:cNvPr id="5" name="Slide Number Placeholder 4"/>
          <p:cNvSpPr>
            <a:spLocks noGrp="1"/>
          </p:cNvSpPr>
          <p:nvPr>
            <p:ph type="sldNum" sz="quarter" idx="12"/>
          </p:nvPr>
        </p:nvSpPr>
        <p:spPr/>
        <p:txBody>
          <a:bodyPr/>
          <a:lstStyle/>
          <a:p>
            <a:fld id="{841F31CF-268E-4CF6-8BAE-AFEE307DC6CB}" type="slidenum">
              <a:rPr lang="en-US" smtClean="0"/>
              <a:t>‹#›</a:t>
            </a:fld>
            <a:endParaRPr lang="en-US"/>
          </a:p>
        </p:txBody>
      </p:sp>
    </p:spTree>
    <p:extLst>
      <p:ext uri="{BB962C8B-B14F-4D97-AF65-F5344CB8AC3E}">
        <p14:creationId xmlns:p14="http://schemas.microsoft.com/office/powerpoint/2010/main" val="398663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D6383-E65D-41A2-9F95-3025AB51CBA3}" type="datetime1">
              <a:rPr lang="en-US" smtClean="0"/>
              <a:t>12/1/23</a:t>
            </a:fld>
            <a:endParaRPr lang="en-US"/>
          </a:p>
        </p:txBody>
      </p:sp>
      <p:sp>
        <p:nvSpPr>
          <p:cNvPr id="3" name="Footer Placeholder 2"/>
          <p:cNvSpPr>
            <a:spLocks noGrp="1"/>
          </p:cNvSpPr>
          <p:nvPr>
            <p:ph type="ftr" sz="quarter" idx="11"/>
          </p:nvPr>
        </p:nvSpPr>
        <p:spPr/>
        <p:txBody>
          <a:bodyPr/>
          <a:lstStyle/>
          <a:p>
            <a:r>
              <a:rPr lang="en-US"/>
              <a:t>NICHOLAS ERIK</a:t>
            </a:r>
          </a:p>
        </p:txBody>
      </p:sp>
      <p:sp>
        <p:nvSpPr>
          <p:cNvPr id="4" name="Slide Number Placeholder 3"/>
          <p:cNvSpPr>
            <a:spLocks noGrp="1"/>
          </p:cNvSpPr>
          <p:nvPr>
            <p:ph type="sldNum" sz="quarter" idx="12"/>
          </p:nvPr>
        </p:nvSpPr>
        <p:spPr/>
        <p:txBody>
          <a:bodyPr/>
          <a:lstStyle/>
          <a:p>
            <a:fld id="{841F31CF-268E-4CF6-8BAE-AFEE307DC6CB}" type="slidenum">
              <a:rPr lang="en-US" smtClean="0"/>
              <a:t>‹#›</a:t>
            </a:fld>
            <a:endParaRPr lang="en-US"/>
          </a:p>
        </p:txBody>
      </p:sp>
    </p:spTree>
    <p:extLst>
      <p:ext uri="{BB962C8B-B14F-4D97-AF65-F5344CB8AC3E}">
        <p14:creationId xmlns:p14="http://schemas.microsoft.com/office/powerpoint/2010/main" val="207168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05A1953-6037-4871-961C-94E6C6194F32}" type="datetime1">
              <a:rPr lang="en-US" smtClean="0"/>
              <a:t>12/1/23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NICHOLAS ERIK</a:t>
            </a:r>
          </a:p>
        </p:txBody>
      </p:sp>
      <p:sp>
        <p:nvSpPr>
          <p:cNvPr id="11" name="Slide Number Placeholder 10"/>
          <p:cNvSpPr>
            <a:spLocks noGrp="1"/>
          </p:cNvSpPr>
          <p:nvPr>
            <p:ph type="sldNum" sz="quarter" idx="12"/>
          </p:nvPr>
        </p:nvSpPr>
        <p:spPr/>
        <p:txBody>
          <a:bodyPr/>
          <a:lstStyle/>
          <a:p>
            <a:fld id="{841F31CF-268E-4CF6-8BAE-AFEE307DC6CB}" type="slidenum">
              <a:rPr lang="en-US" smtClean="0"/>
              <a:t>‹#›</a:t>
            </a:fld>
            <a:endParaRPr lang="en-US"/>
          </a:p>
        </p:txBody>
      </p:sp>
    </p:spTree>
    <p:extLst>
      <p:ext uri="{BB962C8B-B14F-4D97-AF65-F5344CB8AC3E}">
        <p14:creationId xmlns:p14="http://schemas.microsoft.com/office/powerpoint/2010/main" val="172435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8E9C43E-DAAF-4453-A40C-2D9E231981C7}" type="datetime1">
              <a:rPr lang="en-US" smtClean="0"/>
              <a:t>12/1/23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NICHOLAS ERIK</a:t>
            </a:r>
          </a:p>
        </p:txBody>
      </p:sp>
      <p:sp>
        <p:nvSpPr>
          <p:cNvPr id="10" name="Slide Number Placeholder 9"/>
          <p:cNvSpPr>
            <a:spLocks noGrp="1"/>
          </p:cNvSpPr>
          <p:nvPr>
            <p:ph type="sldNum" sz="quarter" idx="12"/>
          </p:nvPr>
        </p:nvSpPr>
        <p:spPr/>
        <p:txBody>
          <a:bodyPr/>
          <a:lstStyle/>
          <a:p>
            <a:fld id="{841F31CF-268E-4CF6-8BAE-AFEE307DC6CB}" type="slidenum">
              <a:rPr lang="en-US" smtClean="0"/>
              <a:t>‹#›</a:t>
            </a:fld>
            <a:endParaRPr lang="en-US"/>
          </a:p>
        </p:txBody>
      </p:sp>
    </p:spTree>
    <p:extLst>
      <p:ext uri="{BB962C8B-B14F-4D97-AF65-F5344CB8AC3E}">
        <p14:creationId xmlns:p14="http://schemas.microsoft.com/office/powerpoint/2010/main" val="318947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882C992-009B-4EEB-8410-5DAC4B67B0EA}" type="datetime1">
              <a:rPr lang="en-US" smtClean="0"/>
              <a:t>12/1/23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NICHOLAS ERIK</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latin typeface="+mn-lt"/>
              </a:defRPr>
            </a:lvl1pPr>
          </a:lstStyle>
          <a:p>
            <a:fld id="{841F31CF-268E-4CF6-8BAE-AFEE307DC6CB}" type="slidenum">
              <a:rPr lang="en-US" smtClean="0"/>
              <a:pPr/>
              <a:t>‹#›</a:t>
            </a:fld>
            <a:endParaRPr lang="en-US" dirty="0"/>
          </a:p>
        </p:txBody>
      </p:sp>
    </p:spTree>
    <p:extLst>
      <p:ext uri="{BB962C8B-B14F-4D97-AF65-F5344CB8AC3E}">
        <p14:creationId xmlns:p14="http://schemas.microsoft.com/office/powerpoint/2010/main" val="1149431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EB84-5956-4497-BC68-D886322D1AC8}"/>
              </a:ext>
            </a:extLst>
          </p:cNvPr>
          <p:cNvSpPr>
            <a:spLocks noGrp="1"/>
          </p:cNvSpPr>
          <p:nvPr>
            <p:ph type="ctrTitle"/>
          </p:nvPr>
        </p:nvSpPr>
        <p:spPr>
          <a:xfrm>
            <a:off x="751699" y="1107317"/>
            <a:ext cx="10688598" cy="1246645"/>
          </a:xfrm>
          <a:noFill/>
          <a:ln>
            <a:solidFill>
              <a:schemeClr val="tx1"/>
            </a:solidFill>
          </a:ln>
        </p:spPr>
        <p:txBody>
          <a:bodyPr wrap="square" anchor="ctr">
            <a:noAutofit/>
          </a:bodyPr>
          <a:lstStyle/>
          <a:p>
            <a:r>
              <a:rPr lang="en-US" sz="4600" dirty="0">
                <a:solidFill>
                  <a:schemeClr val="tx1"/>
                </a:solidFill>
              </a:rPr>
              <a:t>AI AUTHOR MARKETING ACCELERATOR</a:t>
            </a:r>
          </a:p>
        </p:txBody>
      </p:sp>
      <p:sp>
        <p:nvSpPr>
          <p:cNvPr id="3" name="Subtitle 2">
            <a:extLst>
              <a:ext uri="{FF2B5EF4-FFF2-40B4-BE49-F238E27FC236}">
                <a16:creationId xmlns:a16="http://schemas.microsoft.com/office/drawing/2014/main" id="{4CA412EA-84A6-4A19-8C85-CA72B3B8C7FF}"/>
              </a:ext>
            </a:extLst>
          </p:cNvPr>
          <p:cNvSpPr>
            <a:spLocks noGrp="1"/>
          </p:cNvSpPr>
          <p:nvPr>
            <p:ph type="subTitle" idx="1"/>
          </p:nvPr>
        </p:nvSpPr>
        <p:spPr>
          <a:xfrm>
            <a:off x="1896346" y="3429000"/>
            <a:ext cx="8399303" cy="1655762"/>
          </a:xfrm>
        </p:spPr>
        <p:txBody>
          <a:bodyPr>
            <a:normAutofit fontScale="92500" lnSpcReduction="10000"/>
          </a:bodyPr>
          <a:lstStyle/>
          <a:p>
            <a:r>
              <a:rPr lang="en-US" sz="4000" dirty="0">
                <a:solidFill>
                  <a:schemeClr val="tx1"/>
                </a:solidFill>
              </a:rPr>
              <a:t>HOW TO ACCELERATE YOUR MARKETING WITH THE 4X AI WORKFLOW</a:t>
            </a:r>
            <a:endParaRPr lang="en-US" sz="4000" dirty="0">
              <a:solidFill>
                <a:srgbClr val="FF0000"/>
              </a:solidFill>
            </a:endParaRPr>
          </a:p>
        </p:txBody>
      </p:sp>
      <p:pic>
        <p:nvPicPr>
          <p:cNvPr id="8" name="Graphic 7">
            <a:extLst>
              <a:ext uri="{FF2B5EF4-FFF2-40B4-BE49-F238E27FC236}">
                <a16:creationId xmlns:a16="http://schemas.microsoft.com/office/drawing/2014/main" id="{9068C1A7-EE8F-4CCB-9413-9BDC8A3423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5917" y="6065912"/>
            <a:ext cx="2560160" cy="407729"/>
          </a:xfrm>
          <a:prstGeom prst="rect">
            <a:avLst/>
          </a:prstGeom>
        </p:spPr>
      </p:pic>
    </p:spTree>
    <p:extLst>
      <p:ext uri="{BB962C8B-B14F-4D97-AF65-F5344CB8AC3E}">
        <p14:creationId xmlns:p14="http://schemas.microsoft.com/office/powerpoint/2010/main" val="405381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Benefits</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10</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175432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Time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Volume (can test more options)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Different ideas (things you missed / hadn’t thought of)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Energy (even if time is the same, significantly less cognitive effort to curate or refine AI’s output than create it from scratch)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Quality (when working </a:t>
            </a:r>
            <a:r>
              <a:rPr lang="en-US" i="1" dirty="0">
                <a:solidFill>
                  <a:srgbClr val="000000"/>
                </a:solidFill>
                <a:latin typeface="Gill Sans MT" panose="020B0502020104020203"/>
              </a:rPr>
              <a:t>with </a:t>
            </a:r>
            <a:r>
              <a:rPr lang="en-US" dirty="0">
                <a:solidFill>
                  <a:srgbClr val="000000"/>
                </a:solidFill>
                <a:latin typeface="Gill Sans MT" panose="020B0502020104020203"/>
              </a:rPr>
              <a:t>the AI, not outsourcing all thought to it)</a:t>
            </a:r>
          </a:p>
        </p:txBody>
      </p:sp>
    </p:spTree>
    <p:extLst>
      <p:ext uri="{BB962C8B-B14F-4D97-AF65-F5344CB8AC3E}">
        <p14:creationId xmlns:p14="http://schemas.microsoft.com/office/powerpoint/2010/main" val="1989165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11</a:t>
            </a:fld>
            <a:endParaRPr lang="en-US"/>
          </a:p>
        </p:txBody>
      </p:sp>
      <p:sp>
        <p:nvSpPr>
          <p:cNvPr id="9" name="Title 1">
            <a:extLst>
              <a:ext uri="{FF2B5EF4-FFF2-40B4-BE49-F238E27FC236}">
                <a16:creationId xmlns:a16="http://schemas.microsoft.com/office/drawing/2014/main" id="{7EEF0F74-E3F8-796D-80E8-2369F242E149}"/>
              </a:ext>
            </a:extLst>
          </p:cNvPr>
          <p:cNvSpPr>
            <a:spLocks noGrp="1"/>
          </p:cNvSpPr>
          <p:nvPr>
            <p:ph type="title"/>
          </p:nvPr>
        </p:nvSpPr>
        <p:spPr>
          <a:xfrm>
            <a:off x="2231136" y="2834640"/>
            <a:ext cx="7729728" cy="1188720"/>
          </a:xfrm>
        </p:spPr>
        <p:txBody>
          <a:bodyPr/>
          <a:lstStyle/>
          <a:p>
            <a:r>
              <a:rPr lang="en-US" dirty="0"/>
              <a:t>3: USE CASES</a:t>
            </a:r>
          </a:p>
        </p:txBody>
      </p:sp>
    </p:spTree>
    <p:extLst>
      <p:ext uri="{BB962C8B-B14F-4D97-AF65-F5344CB8AC3E}">
        <p14:creationId xmlns:p14="http://schemas.microsoft.com/office/powerpoint/2010/main" val="169044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CHOOSE YOUR OWN AI ADVENTURE</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12</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2742646" cy="369331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AI is a powerful tool, but it’s not a magic bullet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Takes time / effort to experiment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A tool’s utility and positive / negative impact is on how people choose to use it</a:t>
            </a: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p:txBody>
      </p:sp>
      <p:sp>
        <p:nvSpPr>
          <p:cNvPr id="7" name="TextBox 6">
            <a:extLst>
              <a:ext uri="{FF2B5EF4-FFF2-40B4-BE49-F238E27FC236}">
                <a16:creationId xmlns:a16="http://schemas.microsoft.com/office/drawing/2014/main" id="{D9FD4571-8D77-0A79-BB71-0FA75C7C9165}"/>
              </a:ext>
            </a:extLst>
          </p:cNvPr>
          <p:cNvSpPr txBox="1"/>
          <p:nvPr/>
        </p:nvSpPr>
        <p:spPr>
          <a:xfrm>
            <a:off x="6070862" y="5528432"/>
            <a:ext cx="4870940" cy="246221"/>
          </a:xfrm>
          <a:prstGeom prst="rect">
            <a:avLst/>
          </a:prstGeom>
          <a:noFill/>
        </p:spPr>
        <p:txBody>
          <a:bodyPr wrap="square" rtlCol="0">
            <a:spAutoFit/>
          </a:bodyPr>
          <a:lstStyle/>
          <a:p>
            <a:r>
              <a:rPr lang="en-US" sz="1000" b="1"/>
              <a:t>Adobe Firefly v1</a:t>
            </a:r>
            <a:r>
              <a:rPr lang="en-US" sz="1000"/>
              <a:t>: </a:t>
            </a:r>
            <a:r>
              <a:rPr lang="en-US" sz="1000" dirty="0"/>
              <a:t>treasure map with a bunch of paths each ending in a treasure chest</a:t>
            </a:r>
          </a:p>
        </p:txBody>
      </p:sp>
      <p:pic>
        <p:nvPicPr>
          <p:cNvPr id="8" name="Picture 7" descr="A map of a treasure chest&#10;&#10;Description automatically generated">
            <a:extLst>
              <a:ext uri="{FF2B5EF4-FFF2-40B4-BE49-F238E27FC236}">
                <a16:creationId xmlns:a16="http://schemas.microsoft.com/office/drawing/2014/main" id="{0815C3AE-270B-2EA4-D1C0-ED7707A89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949" y="2034073"/>
            <a:ext cx="5982971" cy="3418840"/>
          </a:xfrm>
          <a:prstGeom prst="rect">
            <a:avLst/>
          </a:prstGeom>
        </p:spPr>
      </p:pic>
    </p:spTree>
    <p:extLst>
      <p:ext uri="{BB962C8B-B14F-4D97-AF65-F5344CB8AC3E}">
        <p14:creationId xmlns:p14="http://schemas.microsoft.com/office/powerpoint/2010/main" val="61465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4C11-626B-4F22-9EC9-0E7BB0CFA81D}"/>
              </a:ext>
            </a:extLst>
          </p:cNvPr>
          <p:cNvSpPr>
            <a:spLocks noGrp="1"/>
          </p:cNvSpPr>
          <p:nvPr>
            <p:ph type="title"/>
          </p:nvPr>
        </p:nvSpPr>
        <p:spPr/>
        <p:txBody>
          <a:bodyPr/>
          <a:lstStyle/>
          <a:p>
            <a:r>
              <a:rPr lang="en-US" dirty="0"/>
              <a:t>Use Cases</a:t>
            </a:r>
          </a:p>
        </p:txBody>
      </p:sp>
      <p:sp>
        <p:nvSpPr>
          <p:cNvPr id="3" name="Slide Number Placeholder 2">
            <a:extLst>
              <a:ext uri="{FF2B5EF4-FFF2-40B4-BE49-F238E27FC236}">
                <a16:creationId xmlns:a16="http://schemas.microsoft.com/office/drawing/2014/main" id="{CD1052DE-F231-467F-81ED-23D0510E6C59}"/>
              </a:ext>
            </a:extLst>
          </p:cNvPr>
          <p:cNvSpPr>
            <a:spLocks noGrp="1"/>
          </p:cNvSpPr>
          <p:nvPr>
            <p:ph type="sldNum" sz="quarter" idx="12"/>
          </p:nvPr>
        </p:nvSpPr>
        <p:spPr>
          <a:solidFill>
            <a:schemeClr val="tx1">
              <a:lumMod val="85000"/>
              <a:lumOff val="15000"/>
              <a:alpha val="70000"/>
            </a:schemeClr>
          </a:solidFill>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41F31CF-268E-4CF6-8BAE-AFEE307DC6CB}" type="slidenum">
              <a:rPr kumimoji="0" lang="en-US" sz="1100" b="0" i="0" u="none" strike="noStrike" kern="1200" cap="none" spc="0" normalizeH="0" baseline="0" noProof="0" smtClean="0">
                <a:ln>
                  <a:noFill/>
                </a:ln>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effectLst/>
              <a:uLnTx/>
              <a:uFillTx/>
              <a:latin typeface="Gill Sans MT" panose="020B0502020104020203"/>
              <a:ea typeface="+mn-ea"/>
              <a:cs typeface="+mn-cs"/>
            </a:endParaRPr>
          </a:p>
        </p:txBody>
      </p:sp>
      <p:sp>
        <p:nvSpPr>
          <p:cNvPr id="4" name="TextBox 3">
            <a:extLst>
              <a:ext uri="{FF2B5EF4-FFF2-40B4-BE49-F238E27FC236}">
                <a16:creationId xmlns:a16="http://schemas.microsoft.com/office/drawing/2014/main" id="{8B1CB2D5-4D53-4C63-A22B-6C8511016323}"/>
              </a:ext>
            </a:extLst>
          </p:cNvPr>
          <p:cNvSpPr txBox="1"/>
          <p:nvPr/>
        </p:nvSpPr>
        <p:spPr>
          <a:xfrm>
            <a:off x="2231136" y="2004969"/>
            <a:ext cx="7729728" cy="286232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0000"/>
                </a:solidFill>
                <a:latin typeface="Gill Sans MT" panose="020B0502020104020203"/>
              </a:rPr>
              <a:t>Blurbs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0000"/>
                </a:solidFill>
                <a:latin typeface="Gill Sans MT" panose="020B0502020104020203"/>
              </a:rPr>
              <a:t>Taglines / headlines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0000"/>
                </a:solidFill>
                <a:latin typeface="Gill Sans MT" panose="020B0502020104020203"/>
              </a:rPr>
              <a:t>Ad copy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0000"/>
                </a:solidFill>
                <a:latin typeface="Gill Sans MT" panose="020B0502020104020203"/>
              </a:rPr>
              <a:t>Social media posts / content</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0000"/>
                </a:solidFill>
                <a:latin typeface="Gill Sans MT" panose="020B0502020104020203"/>
              </a:rPr>
              <a:t>Email subject lines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0000"/>
                </a:solidFill>
                <a:latin typeface="Gill Sans MT" panose="020B0502020104020203"/>
              </a:rPr>
              <a:t>Market research</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0000"/>
                </a:solidFill>
                <a:latin typeface="Gill Sans MT" panose="020B0502020104020203"/>
              </a:rPr>
              <a:t>Idea generation machine: can come up with different ways to pitch the book that you will never otherwise think of or would take impractically long to execute (scenes, characters, plot points, language, different styles etc.)</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0000"/>
                </a:solidFill>
                <a:latin typeface="Gill Sans MT" panose="020B0502020104020203"/>
              </a:rPr>
              <a:t>Also a great tool for writing novels</a:t>
            </a:r>
          </a:p>
        </p:txBody>
      </p:sp>
    </p:spTree>
    <p:extLst>
      <p:ext uri="{BB962C8B-B14F-4D97-AF65-F5344CB8AC3E}">
        <p14:creationId xmlns:p14="http://schemas.microsoft.com/office/powerpoint/2010/main" val="216805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Tools</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14</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440120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0000"/>
                </a:solidFill>
                <a:latin typeface="Gill Sans MT" panose="020B0502020104020203"/>
              </a:rPr>
              <a:t>Images</a:t>
            </a:r>
            <a:r>
              <a:rPr lang="en-US" dirty="0">
                <a:solidFill>
                  <a:srgbClr val="000000"/>
                </a:solidFill>
                <a:latin typeface="Gill Sans MT" panose="020B0502020104020203"/>
              </a:rPr>
              <a:t>: Adobe Firefly (trained on Adobe Stock library + public domain)</a:t>
            </a:r>
            <a:endParaRPr lang="en-US" b="1" dirty="0">
              <a:solidFill>
                <a:srgbClr val="000000"/>
              </a:solidFill>
              <a:latin typeface="Gill Sans MT" panose="020B0502020104020203"/>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0000"/>
                </a:solidFill>
                <a:latin typeface="Gill Sans MT" panose="020B0502020104020203"/>
              </a:rPr>
              <a:t>Writing</a:t>
            </a:r>
            <a:r>
              <a:rPr lang="en-US" dirty="0">
                <a:solidFill>
                  <a:srgbClr val="000000"/>
                </a:solidFill>
                <a:latin typeface="Gill Sans MT" panose="020B0502020104020203"/>
              </a:rPr>
              <a:t>: </a:t>
            </a:r>
            <a:r>
              <a:rPr lang="en-US" dirty="0" err="1">
                <a:solidFill>
                  <a:srgbClr val="000000"/>
                </a:solidFill>
                <a:latin typeface="Gill Sans MT" panose="020B0502020104020203"/>
              </a:rPr>
              <a:t>ChatGPT</a:t>
            </a:r>
            <a:r>
              <a:rPr lang="en-US" dirty="0">
                <a:solidFill>
                  <a:srgbClr val="000000"/>
                </a:solidFill>
                <a:latin typeface="Gill Sans MT" panose="020B0502020104020203"/>
              </a:rPr>
              <a:t> Plus / Claude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0000"/>
                </a:solidFill>
                <a:latin typeface="Gill Sans MT" panose="020B0502020104020203"/>
              </a:rPr>
              <a:t>Fiction Writing</a:t>
            </a:r>
            <a:r>
              <a:rPr lang="en-US" dirty="0">
                <a:solidFill>
                  <a:srgbClr val="000000"/>
                </a:solidFill>
                <a:latin typeface="Gill Sans MT" panose="020B0502020104020203"/>
              </a:rPr>
              <a:t>: </a:t>
            </a:r>
            <a:r>
              <a:rPr lang="en-US" dirty="0" err="1">
                <a:solidFill>
                  <a:srgbClr val="000000"/>
                </a:solidFill>
                <a:latin typeface="Gill Sans MT" panose="020B0502020104020203"/>
              </a:rPr>
              <a:t>Sudowrite</a:t>
            </a:r>
            <a:endParaRPr lang="en-US" dirty="0">
              <a:solidFill>
                <a:srgbClr val="000000"/>
              </a:solidFill>
              <a:latin typeface="Gill Sans MT" panose="020B0502020104020203"/>
            </a:endParaRPr>
          </a:p>
          <a:p>
            <a:pPr marL="285750" indent="-285750">
              <a:buFont typeface="Arial" panose="020B0604020202020204" pitchFamily="34" charset="0"/>
              <a:buChar char="•"/>
              <a:defRPr/>
            </a:pPr>
            <a:r>
              <a:rPr lang="en-US" b="1" dirty="0">
                <a:solidFill>
                  <a:srgbClr val="000000"/>
                </a:solidFill>
                <a:latin typeface="Gill Sans MT" panose="020B0502020104020203"/>
              </a:rPr>
              <a:t>Data Analysis</a:t>
            </a:r>
            <a:r>
              <a:rPr lang="en-US" dirty="0">
                <a:solidFill>
                  <a:srgbClr val="000000"/>
                </a:solidFill>
                <a:latin typeface="Gill Sans MT" panose="020B0502020104020203"/>
              </a:rPr>
              <a:t>: </a:t>
            </a:r>
            <a:r>
              <a:rPr lang="en-US" dirty="0" err="1">
                <a:solidFill>
                  <a:srgbClr val="000000"/>
                </a:solidFill>
                <a:latin typeface="Gill Sans MT" panose="020B0502020104020203"/>
              </a:rPr>
              <a:t>ChatGPT</a:t>
            </a:r>
            <a:r>
              <a:rPr lang="en-US" dirty="0">
                <a:solidFill>
                  <a:srgbClr val="000000"/>
                </a:solidFill>
                <a:latin typeface="Gill Sans MT" panose="020B0502020104020203"/>
              </a:rPr>
              <a:t> Plus (Advanced Data Analysis)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0000"/>
                </a:solidFill>
                <a:latin typeface="Gill Sans MT" panose="020B0502020104020203"/>
              </a:rPr>
              <a:t>Automating Workflows</a:t>
            </a:r>
            <a:r>
              <a:rPr lang="en-US" dirty="0">
                <a:solidFill>
                  <a:srgbClr val="000000"/>
                </a:solidFill>
                <a:latin typeface="Gill Sans MT" panose="020B0502020104020203"/>
              </a:rPr>
              <a:t>: Zapier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0000"/>
                </a:solidFill>
                <a:latin typeface="Gill Sans MT" panose="020B0502020104020203"/>
              </a:rPr>
              <a:t>More Customization</a:t>
            </a:r>
            <a:r>
              <a:rPr lang="en-US" dirty="0">
                <a:solidFill>
                  <a:srgbClr val="000000"/>
                </a:solidFill>
                <a:latin typeface="Gill Sans MT" panose="020B0502020104020203"/>
              </a:rPr>
              <a:t>: fine-tuning, training your own models</a:t>
            </a:r>
            <a:endParaRPr lang="en-US" b="1" dirty="0">
              <a:solidFill>
                <a:srgbClr val="000000"/>
              </a:solidFill>
              <a:latin typeface="Gill Sans MT" panose="020B0502020104020203"/>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lang="en-US" b="1"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r>
              <a:rPr lang="en-US" dirty="0">
                <a:solidFill>
                  <a:srgbClr val="000000"/>
                </a:solidFill>
                <a:latin typeface="Gill Sans MT" panose="020B0502020104020203"/>
              </a:rPr>
              <a:t>Most tools like Jasper etc. are using GPT-3 / GPT-4 or Claude’s API. They’re fine-tuned for a specific use case. They’re mostly interchangeable, don’t get bogged down finding the “perfect” one.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a:p>
            <a:pPr marR="0" lvl="0" algn="ctr" defTabSz="457200" rtl="0" eaLnBrk="1" fontAlgn="auto" latinLnBrk="0" hangingPunct="1">
              <a:lnSpc>
                <a:spcPct val="100000"/>
              </a:lnSpc>
              <a:spcBef>
                <a:spcPts val="0"/>
              </a:spcBef>
              <a:spcAft>
                <a:spcPts val="0"/>
              </a:spcAft>
              <a:buClrTx/>
              <a:buSzTx/>
              <a:tabLst/>
              <a:defRPr/>
            </a:pPr>
            <a:r>
              <a:rPr lang="en-US" sz="3200" dirty="0">
                <a:solidFill>
                  <a:srgbClr val="000000"/>
                </a:solidFill>
                <a:latin typeface="Gill Sans MT" panose="020B0502020104020203"/>
              </a:rPr>
              <a:t>Read the Terms of Service</a:t>
            </a:r>
          </a:p>
          <a:p>
            <a:pPr marR="0" lvl="0" algn="ctr" defTabSz="457200" rtl="0" eaLnBrk="1" fontAlgn="auto" latinLnBrk="0" hangingPunct="1">
              <a:lnSpc>
                <a:spcPct val="100000"/>
              </a:lnSpc>
              <a:spcBef>
                <a:spcPts val="0"/>
              </a:spcBef>
              <a:spcAft>
                <a:spcPts val="0"/>
              </a:spcAft>
              <a:buClrTx/>
              <a:buSzTx/>
              <a:tabLst/>
              <a:defRPr/>
            </a:pPr>
            <a:r>
              <a:rPr lang="en-US" sz="1400" dirty="0">
                <a:solidFill>
                  <a:srgbClr val="000000"/>
                </a:solidFill>
                <a:latin typeface="Gill Sans MT" panose="020B0502020104020203"/>
              </a:rPr>
              <a:t>Check for commercial use, also what they’re using your data for</a:t>
            </a:r>
          </a:p>
        </p:txBody>
      </p:sp>
    </p:spTree>
    <p:extLst>
      <p:ext uri="{BB962C8B-B14F-4D97-AF65-F5344CB8AC3E}">
        <p14:creationId xmlns:p14="http://schemas.microsoft.com/office/powerpoint/2010/main" val="92647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4x Workflow</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15</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rgbClr val="000000"/>
                </a:solidFill>
                <a:latin typeface="Gill Sans MT" panose="020B0502020104020203"/>
              </a:rPr>
              <a:t>Angles</a:t>
            </a:r>
            <a:r>
              <a:rPr lang="en-US" dirty="0">
                <a:solidFill>
                  <a:srgbClr val="000000"/>
                </a:solidFill>
                <a:latin typeface="Gill Sans MT" panose="020B0502020104020203"/>
              </a:rPr>
              <a:t>: lens that you view the book through; how you pitch the book to readers</a:t>
            </a:r>
          </a:p>
          <a:p>
            <a:pPr marL="742950" lvl="1" indent="-285750">
              <a:buFont typeface="Arial" panose="020B0604020202020204" pitchFamily="34" charset="0"/>
              <a:buChar char="•"/>
              <a:defRPr/>
            </a:pPr>
            <a:r>
              <a:rPr lang="en-US" sz="1800" b="1" i="0" dirty="0">
                <a:effectLst/>
              </a:rPr>
              <a:t>Billionaire Antagonist</a:t>
            </a:r>
            <a:r>
              <a:rPr lang="en-US" sz="1800" i="0" dirty="0">
                <a:effectLst/>
              </a:rPr>
              <a:t>: Focus on Dom </a:t>
            </a:r>
            <a:r>
              <a:rPr lang="en-US" sz="1800" i="0" dirty="0" err="1">
                <a:effectLst/>
              </a:rPr>
              <a:t>Rillo</a:t>
            </a:r>
            <a:r>
              <a:rPr lang="en-US" sz="1800" i="0" dirty="0">
                <a:effectLst/>
              </a:rPr>
              <a:t>, the billionaire who has built an empire on the manipulation of supernatural powers and is threatening the town.</a:t>
            </a:r>
          </a:p>
          <a:p>
            <a:pPr marL="742950" lvl="1" indent="-285750">
              <a:buFont typeface="Arial" panose="020B0604020202020204" pitchFamily="34" charset="0"/>
              <a:buChar char="•"/>
              <a:defRPr/>
            </a:pPr>
            <a:r>
              <a:rPr lang="en-US" sz="1800" b="1" i="0" dirty="0">
                <a:effectLst/>
              </a:rPr>
              <a:t>Tess's Abilities</a:t>
            </a:r>
            <a:r>
              <a:rPr lang="en-US" b="1" dirty="0"/>
              <a:t> as a </a:t>
            </a:r>
            <a:r>
              <a:rPr lang="en-US" b="1" dirty="0" err="1"/>
              <a:t>Soulwalker</a:t>
            </a:r>
            <a:r>
              <a:rPr lang="en-US" dirty="0"/>
              <a:t>: Focus on how </a:t>
            </a:r>
            <a:r>
              <a:rPr lang="en-US" sz="1800" i="0" dirty="0">
                <a:effectLst/>
              </a:rPr>
              <a:t>Tess is a </a:t>
            </a:r>
            <a:r>
              <a:rPr lang="en-US" sz="1800" i="0" dirty="0" err="1">
                <a:effectLst/>
              </a:rPr>
              <a:t>Soulwalker</a:t>
            </a:r>
            <a:r>
              <a:rPr lang="en-US" sz="1800" i="0" dirty="0">
                <a:effectLst/>
              </a:rPr>
              <a:t> who can enter the bodies of the dead and access their memories. </a:t>
            </a:r>
          </a:p>
          <a:p>
            <a:pPr marL="742950" lvl="1" indent="-285750">
              <a:buFont typeface="Arial" panose="020B0604020202020204" pitchFamily="34" charset="0"/>
              <a:buChar char="•"/>
              <a:defRPr/>
            </a:pPr>
            <a:r>
              <a:rPr lang="en-US" sz="1800" b="1" i="0" dirty="0">
                <a:effectLst/>
              </a:rPr>
              <a:t>Amnesia</a:t>
            </a:r>
            <a:r>
              <a:rPr lang="en-US" sz="1800" i="0" dirty="0">
                <a:effectLst/>
              </a:rPr>
              <a:t>: Focus on how Tess wakes up with no memory in a motel next to dead vampires. </a:t>
            </a:r>
          </a:p>
          <a:p>
            <a:pPr marL="285750" indent="-285750">
              <a:buFont typeface="Arial" panose="020B0604020202020204" pitchFamily="34" charset="0"/>
              <a:buChar char="•"/>
              <a:defRPr/>
            </a:pPr>
            <a:r>
              <a:rPr lang="en-US" b="1" i="0" dirty="0">
                <a:effectLst/>
              </a:rPr>
              <a:t>Create Marketing Materials</a:t>
            </a:r>
            <a:r>
              <a:rPr lang="en-US" i="0" dirty="0">
                <a:effectLst/>
              </a:rPr>
              <a:t>: blurbs, ad copy / social media posts / teasers</a:t>
            </a:r>
            <a:endParaRPr lang="en-US" dirty="0">
              <a:solidFill>
                <a:srgbClr val="000000"/>
              </a:solidFill>
            </a:endParaRPr>
          </a:p>
          <a:p>
            <a:pPr lvl="1">
              <a:defRPr/>
            </a:pPr>
            <a:endParaRPr lang="en-US" dirty="0">
              <a:solidFill>
                <a:srgbClr val="000000"/>
              </a:solidFill>
            </a:endParaRPr>
          </a:p>
          <a:p>
            <a:pPr lvl="1" algn="ctr">
              <a:defRPr/>
            </a:pPr>
            <a:r>
              <a:rPr lang="en-US" sz="2400" b="1" dirty="0">
                <a:solidFill>
                  <a:srgbClr val="000000"/>
                </a:solidFill>
                <a:latin typeface="Gill Sans MT" panose="020B0502020104020203"/>
              </a:rPr>
              <a:t>Have to curate and revise</a:t>
            </a:r>
            <a:r>
              <a:rPr lang="en-US" sz="2400" dirty="0">
                <a:solidFill>
                  <a:srgbClr val="000000"/>
                </a:solidFill>
                <a:latin typeface="Gill Sans MT" panose="020B0502020104020203"/>
              </a:rPr>
              <a:t>. AI produces a lot of mediocre or weird output.  Also sometimes likes very long sentences and to name every character / location.</a:t>
            </a:r>
            <a:endParaRPr lang="en-US" sz="2400" b="1" dirty="0">
              <a:solidFill>
                <a:srgbClr val="000000"/>
              </a:solidFill>
              <a:latin typeface="Gill Sans MT" panose="020B0502020104020203"/>
            </a:endParaRPr>
          </a:p>
          <a:p>
            <a:pPr lvl="1">
              <a:defRPr/>
            </a:pPr>
            <a:endParaRPr lang="en-US" dirty="0">
              <a:solidFill>
                <a:srgbClr val="000000"/>
              </a:solidFill>
              <a:latin typeface="Gill Sans MT" panose="020B0502020104020203"/>
            </a:endParaRPr>
          </a:p>
        </p:txBody>
      </p:sp>
    </p:spTree>
    <p:extLst>
      <p:ext uri="{BB962C8B-B14F-4D97-AF65-F5344CB8AC3E}">
        <p14:creationId xmlns:p14="http://schemas.microsoft.com/office/powerpoint/2010/main" val="518676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Exercises</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16</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1969770"/>
          </a:xfrm>
          <a:prstGeom prst="rect">
            <a:avLst/>
          </a:prstGeom>
          <a:noFill/>
        </p:spPr>
        <p:txBody>
          <a:bodyPr wrap="square" rtlCol="0">
            <a:spAutoFit/>
          </a:bodyPr>
          <a:lstStyle/>
          <a:p>
            <a:pPr algn="ctr">
              <a:defRPr/>
            </a:pPr>
            <a:r>
              <a:rPr lang="en-US" sz="3200" b="1" dirty="0" err="1"/>
              <a:t>nicholaserik.com</a:t>
            </a:r>
            <a:r>
              <a:rPr lang="en-US" sz="3200" b="1" dirty="0"/>
              <a:t>/4x-ai-exercises</a:t>
            </a:r>
          </a:p>
          <a:p>
            <a:pPr algn="ctr">
              <a:defRPr/>
            </a:pPr>
            <a:endParaRPr lang="en-US" b="1" dirty="0">
              <a:solidFill>
                <a:srgbClr val="000000"/>
              </a:solidFill>
              <a:latin typeface="Gill Sans MT" panose="020B0502020104020203"/>
            </a:endParaRPr>
          </a:p>
          <a:p>
            <a:pPr algn="ctr">
              <a:defRPr/>
            </a:pPr>
            <a:endParaRPr lang="en-US" b="1" dirty="0">
              <a:solidFill>
                <a:srgbClr val="000000"/>
              </a:solidFill>
              <a:latin typeface="Gill Sans MT" panose="020B0502020104020203"/>
            </a:endParaRPr>
          </a:p>
          <a:p>
            <a:pPr algn="ctr">
              <a:defRPr/>
            </a:pPr>
            <a:r>
              <a:rPr lang="en-US" b="1" dirty="0">
                <a:solidFill>
                  <a:srgbClr val="000000"/>
                </a:solidFill>
                <a:latin typeface="Gill Sans MT" panose="020B0502020104020203"/>
              </a:rPr>
              <a:t>Claude</a:t>
            </a:r>
            <a:r>
              <a:rPr lang="en-US" dirty="0">
                <a:solidFill>
                  <a:srgbClr val="000000"/>
                </a:solidFill>
                <a:latin typeface="Gill Sans MT" panose="020B0502020104020203"/>
              </a:rPr>
              <a:t>: </a:t>
            </a:r>
            <a:r>
              <a:rPr lang="en-US" dirty="0" err="1">
                <a:solidFill>
                  <a:srgbClr val="000000"/>
                </a:solidFill>
                <a:latin typeface="Gill Sans MT" panose="020B0502020104020203"/>
              </a:rPr>
              <a:t>claude.ai</a:t>
            </a:r>
            <a:r>
              <a:rPr lang="en-US" dirty="0">
                <a:solidFill>
                  <a:srgbClr val="000000"/>
                </a:solidFill>
                <a:latin typeface="Gill Sans MT" panose="020B0502020104020203"/>
              </a:rPr>
              <a:t> (free, $20 option gives more messages, no additional features)</a:t>
            </a:r>
          </a:p>
          <a:p>
            <a:pPr algn="ctr">
              <a:defRPr/>
            </a:pPr>
            <a:r>
              <a:rPr lang="en-US" b="1" dirty="0" err="1">
                <a:solidFill>
                  <a:srgbClr val="000000"/>
                </a:solidFill>
                <a:latin typeface="Gill Sans MT" panose="020B0502020104020203"/>
              </a:rPr>
              <a:t>ChatGPT</a:t>
            </a:r>
            <a:r>
              <a:rPr lang="en-US" dirty="0">
                <a:solidFill>
                  <a:srgbClr val="000000"/>
                </a:solidFill>
                <a:latin typeface="Gill Sans MT" panose="020B0502020104020203"/>
              </a:rPr>
              <a:t>: </a:t>
            </a:r>
            <a:r>
              <a:rPr lang="en-US" dirty="0" err="1">
                <a:solidFill>
                  <a:srgbClr val="000000"/>
                </a:solidFill>
                <a:latin typeface="Gill Sans MT" panose="020B0502020104020203"/>
              </a:rPr>
              <a:t>chat.openai.com</a:t>
            </a:r>
            <a:r>
              <a:rPr lang="en-US" dirty="0">
                <a:solidFill>
                  <a:srgbClr val="000000"/>
                </a:solidFill>
                <a:latin typeface="Gill Sans MT" panose="020B0502020104020203"/>
              </a:rPr>
              <a:t> (free, $20 Plus option gives access to GPT-4 which is </a:t>
            </a:r>
            <a:r>
              <a:rPr lang="en-US" i="1" dirty="0">
                <a:solidFill>
                  <a:srgbClr val="000000"/>
                </a:solidFill>
                <a:latin typeface="Gill Sans MT" panose="020B0502020104020203"/>
              </a:rPr>
              <a:t>strongly</a:t>
            </a:r>
            <a:r>
              <a:rPr lang="en-US" dirty="0">
                <a:solidFill>
                  <a:srgbClr val="000000"/>
                </a:solidFill>
                <a:latin typeface="Gill Sans MT" panose="020B0502020104020203"/>
              </a:rPr>
              <a:t> recommended)</a:t>
            </a:r>
            <a:endParaRPr lang="en-US" b="1" dirty="0">
              <a:solidFill>
                <a:srgbClr val="000000"/>
              </a:solidFill>
              <a:latin typeface="Gill Sans MT" panose="020B0502020104020203"/>
            </a:endParaRPr>
          </a:p>
        </p:txBody>
      </p:sp>
    </p:spTree>
    <p:extLst>
      <p:ext uri="{BB962C8B-B14F-4D97-AF65-F5344CB8AC3E}">
        <p14:creationId xmlns:p14="http://schemas.microsoft.com/office/powerpoint/2010/main" val="68365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EXERCISES</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17</a:t>
            </a:fld>
            <a:endParaRPr lang="en-US"/>
          </a:p>
        </p:txBody>
      </p:sp>
    </p:spTree>
    <p:extLst>
      <p:ext uri="{BB962C8B-B14F-4D97-AF65-F5344CB8AC3E}">
        <p14:creationId xmlns:p14="http://schemas.microsoft.com/office/powerpoint/2010/main" val="312677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OVERVIEW</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2</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HYPE / HOW USEFUL IS AI, REALLY?</a:t>
            </a:r>
          </a:p>
          <a:p>
            <a:pPr marL="285750" indent="-285750">
              <a:buFont typeface="Arial" panose="020B0604020202020204" pitchFamily="34" charset="0"/>
              <a:buChar char="•"/>
            </a:pPr>
            <a:r>
              <a:rPr lang="en-US" b="1" dirty="0"/>
              <a:t>USE CASES</a:t>
            </a:r>
          </a:p>
          <a:p>
            <a:pPr marL="285750" indent="-285750">
              <a:buFont typeface="Arial" panose="020B0604020202020204" pitchFamily="34" charset="0"/>
              <a:buChar char="•"/>
            </a:pPr>
            <a:r>
              <a:rPr lang="en-US" b="1" dirty="0"/>
              <a:t>RECOMMENDED TOOLS</a:t>
            </a:r>
          </a:p>
          <a:p>
            <a:pPr marL="285750" indent="-285750">
              <a:buFont typeface="Arial" panose="020B0604020202020204" pitchFamily="34" charset="0"/>
              <a:buChar char="•"/>
            </a:pPr>
            <a:r>
              <a:rPr lang="en-US" b="1" dirty="0"/>
              <a:t>WORKFLOW with EXERCISES / RESOURCES</a:t>
            </a:r>
            <a:r>
              <a:rPr lang="en-US" dirty="0"/>
              <a:t>: download Google Sheet at </a:t>
            </a:r>
            <a:r>
              <a:rPr lang="en-US" sz="1800" b="1" dirty="0" err="1"/>
              <a:t>nicholaserik.com</a:t>
            </a:r>
            <a:r>
              <a:rPr lang="en-US" sz="1800" b="1" dirty="0"/>
              <a:t>/4x-ai-exercises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29785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Exercises</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3</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2246769"/>
          </a:xfrm>
          <a:prstGeom prst="rect">
            <a:avLst/>
          </a:prstGeom>
          <a:noFill/>
        </p:spPr>
        <p:txBody>
          <a:bodyPr wrap="square" rtlCol="0">
            <a:spAutoFit/>
          </a:bodyPr>
          <a:lstStyle/>
          <a:p>
            <a:pPr algn="ctr">
              <a:defRPr/>
            </a:pPr>
            <a:r>
              <a:rPr lang="en-US" sz="3200" b="1" dirty="0" err="1"/>
              <a:t>nicholaserik.com</a:t>
            </a:r>
            <a:r>
              <a:rPr lang="en-US" sz="3200" b="1" dirty="0"/>
              <a:t>/4x-ai-exercises</a:t>
            </a:r>
          </a:p>
          <a:p>
            <a:pPr algn="ctr">
              <a:defRPr/>
            </a:pPr>
            <a:endParaRPr lang="en-US" b="1" dirty="0">
              <a:solidFill>
                <a:srgbClr val="000000"/>
              </a:solidFill>
              <a:latin typeface="Gill Sans MT" panose="020B0502020104020203"/>
            </a:endParaRPr>
          </a:p>
          <a:p>
            <a:pPr algn="ctr">
              <a:defRPr/>
            </a:pPr>
            <a:endParaRPr lang="en-US" b="1" dirty="0">
              <a:solidFill>
                <a:srgbClr val="000000"/>
              </a:solidFill>
              <a:latin typeface="Gill Sans MT" panose="020B0502020104020203"/>
            </a:endParaRPr>
          </a:p>
          <a:p>
            <a:pPr algn="ctr">
              <a:defRPr/>
            </a:pPr>
            <a:r>
              <a:rPr lang="en-US" b="1" dirty="0">
                <a:solidFill>
                  <a:srgbClr val="000000"/>
                </a:solidFill>
                <a:latin typeface="Gill Sans MT" panose="020B0502020104020203"/>
              </a:rPr>
              <a:t>Claude</a:t>
            </a:r>
            <a:r>
              <a:rPr lang="en-US" dirty="0">
                <a:solidFill>
                  <a:srgbClr val="000000"/>
                </a:solidFill>
                <a:latin typeface="Gill Sans MT" panose="020B0502020104020203"/>
              </a:rPr>
              <a:t>: </a:t>
            </a:r>
            <a:r>
              <a:rPr lang="en-US" dirty="0" err="1">
                <a:solidFill>
                  <a:srgbClr val="000000"/>
                </a:solidFill>
                <a:latin typeface="Gill Sans MT" panose="020B0502020104020203"/>
              </a:rPr>
              <a:t>claude.ai</a:t>
            </a:r>
            <a:r>
              <a:rPr lang="en-US" dirty="0">
                <a:solidFill>
                  <a:srgbClr val="000000"/>
                </a:solidFill>
                <a:latin typeface="Gill Sans MT" panose="020B0502020104020203"/>
              </a:rPr>
              <a:t> (free, $20 option gives more messages and can read longer documents, no additional features)</a:t>
            </a:r>
          </a:p>
          <a:p>
            <a:pPr algn="ctr">
              <a:defRPr/>
            </a:pPr>
            <a:r>
              <a:rPr lang="en-US" b="1" dirty="0" err="1">
                <a:solidFill>
                  <a:srgbClr val="000000"/>
                </a:solidFill>
                <a:latin typeface="Gill Sans MT" panose="020B0502020104020203"/>
              </a:rPr>
              <a:t>ChatGPT</a:t>
            </a:r>
            <a:r>
              <a:rPr lang="en-US" dirty="0">
                <a:solidFill>
                  <a:srgbClr val="000000"/>
                </a:solidFill>
                <a:latin typeface="Gill Sans MT" panose="020B0502020104020203"/>
              </a:rPr>
              <a:t>: </a:t>
            </a:r>
            <a:r>
              <a:rPr lang="en-US" dirty="0" err="1">
                <a:solidFill>
                  <a:srgbClr val="000000"/>
                </a:solidFill>
                <a:latin typeface="Gill Sans MT" panose="020B0502020104020203"/>
              </a:rPr>
              <a:t>chat.openai.com</a:t>
            </a:r>
            <a:r>
              <a:rPr lang="en-US" dirty="0">
                <a:solidFill>
                  <a:srgbClr val="000000"/>
                </a:solidFill>
                <a:latin typeface="Gill Sans MT" panose="020B0502020104020203"/>
              </a:rPr>
              <a:t> (free, $20 Plus option gives access to GPT-4 which is </a:t>
            </a:r>
            <a:r>
              <a:rPr lang="en-US" i="1" dirty="0">
                <a:solidFill>
                  <a:srgbClr val="000000"/>
                </a:solidFill>
                <a:latin typeface="Gill Sans MT" panose="020B0502020104020203"/>
              </a:rPr>
              <a:t>strongly</a:t>
            </a:r>
            <a:r>
              <a:rPr lang="en-US" dirty="0">
                <a:solidFill>
                  <a:srgbClr val="000000"/>
                </a:solidFill>
                <a:latin typeface="Gill Sans MT" panose="020B0502020104020203"/>
              </a:rPr>
              <a:t> recommended)</a:t>
            </a:r>
            <a:endParaRPr lang="en-US" b="1" dirty="0">
              <a:solidFill>
                <a:srgbClr val="000000"/>
              </a:solidFill>
              <a:latin typeface="Gill Sans MT" panose="020B0502020104020203"/>
            </a:endParaRPr>
          </a:p>
        </p:txBody>
      </p:sp>
    </p:spTree>
    <p:extLst>
      <p:ext uri="{BB962C8B-B14F-4D97-AF65-F5344CB8AC3E}">
        <p14:creationId xmlns:p14="http://schemas.microsoft.com/office/powerpoint/2010/main" val="254643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4</a:t>
            </a:fld>
            <a:endParaRPr lang="en-US"/>
          </a:p>
        </p:txBody>
      </p:sp>
      <p:sp>
        <p:nvSpPr>
          <p:cNvPr id="9" name="Title 1">
            <a:extLst>
              <a:ext uri="{FF2B5EF4-FFF2-40B4-BE49-F238E27FC236}">
                <a16:creationId xmlns:a16="http://schemas.microsoft.com/office/drawing/2014/main" id="{7EEF0F74-E3F8-796D-80E8-2369F242E149}"/>
              </a:ext>
            </a:extLst>
          </p:cNvPr>
          <p:cNvSpPr>
            <a:spLocks noGrp="1"/>
          </p:cNvSpPr>
          <p:nvPr>
            <p:ph type="title"/>
          </p:nvPr>
        </p:nvSpPr>
        <p:spPr>
          <a:xfrm>
            <a:off x="2231136" y="2834640"/>
            <a:ext cx="7729728" cy="1188720"/>
          </a:xfrm>
        </p:spPr>
        <p:txBody>
          <a:bodyPr/>
          <a:lstStyle/>
          <a:p>
            <a:r>
              <a:rPr lang="en-US" dirty="0"/>
              <a:t>1: HYPE</a:t>
            </a:r>
          </a:p>
        </p:txBody>
      </p:sp>
    </p:spTree>
    <p:extLst>
      <p:ext uri="{BB962C8B-B14F-4D97-AF65-F5344CB8AC3E}">
        <p14:creationId xmlns:p14="http://schemas.microsoft.com/office/powerpoint/2010/main" val="315697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HYPE</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5</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3447098"/>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US" sz="3200" b="1" dirty="0">
                <a:solidFill>
                  <a:srgbClr val="000000"/>
                </a:solidFill>
                <a:latin typeface="Gill Sans MT" panose="020B0502020104020203"/>
              </a:rPr>
              <a:t>Is the hype real or is this just a bubble?</a:t>
            </a:r>
          </a:p>
          <a:p>
            <a:pPr marR="0" lvl="0" algn="ctr" defTabSz="457200" rtl="0" eaLnBrk="1" fontAlgn="auto" latinLnBrk="0" hangingPunct="1">
              <a:lnSpc>
                <a:spcPct val="100000"/>
              </a:lnSpc>
              <a:spcBef>
                <a:spcPts val="0"/>
              </a:spcBef>
              <a:spcAft>
                <a:spcPts val="0"/>
              </a:spcAft>
              <a:buClrTx/>
              <a:buSzTx/>
              <a:tabLst/>
              <a:defRPr/>
            </a:pPr>
            <a:endParaRPr lang="en-US" sz="3200" b="1" dirty="0">
              <a:solidFill>
                <a:srgbClr val="000000"/>
              </a:solidFill>
              <a:latin typeface="Gill Sans MT" panose="020B0502020104020203"/>
            </a:endParaRPr>
          </a:p>
          <a:p>
            <a:pPr marR="0" lvl="0" algn="ctr" defTabSz="457200" rtl="0" eaLnBrk="1" fontAlgn="auto" latinLnBrk="0" hangingPunct="1">
              <a:lnSpc>
                <a:spcPct val="100000"/>
              </a:lnSpc>
              <a:spcBef>
                <a:spcPts val="0"/>
              </a:spcBef>
              <a:spcAft>
                <a:spcPts val="0"/>
              </a:spcAft>
              <a:buClrTx/>
              <a:buSzTx/>
              <a:tabLst/>
              <a:defRPr/>
            </a:pPr>
            <a:r>
              <a:rPr lang="en-US" sz="3200" b="1" dirty="0">
                <a:solidFill>
                  <a:srgbClr val="000000"/>
                </a:solidFill>
                <a:latin typeface="Gill Sans MT" panose="020B0502020104020203"/>
              </a:rPr>
              <a:t>In other words, is AI worth spending time to learn about?</a:t>
            </a: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p:txBody>
      </p:sp>
    </p:spTree>
    <p:extLst>
      <p:ext uri="{BB962C8B-B14F-4D97-AF65-F5344CB8AC3E}">
        <p14:creationId xmlns:p14="http://schemas.microsoft.com/office/powerpoint/2010/main" val="129483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BCG Study</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6</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3416320"/>
          </a:xfrm>
          <a:prstGeom prst="rect">
            <a:avLst/>
          </a:prstGeom>
          <a:noFill/>
        </p:spPr>
        <p:txBody>
          <a:bodyPr wrap="square" rtlCol="0">
            <a:spAutoFit/>
          </a:bodyPr>
          <a:lstStyle/>
          <a:p>
            <a:pPr marL="285750" indent="-285750">
              <a:buFont typeface="Arial" panose="020B0604020202020204" pitchFamily="34" charset="0"/>
              <a:buChar char="•"/>
              <a:defRPr/>
            </a:pPr>
            <a:r>
              <a:rPr lang="en-US" dirty="0">
                <a:solidFill>
                  <a:srgbClr val="000000"/>
                </a:solidFill>
                <a:latin typeface="Gill Sans MT" panose="020B0502020104020203"/>
              </a:rPr>
              <a:t>Boston Consulting Group (BCG) ran a study using 758 consultants. </a:t>
            </a:r>
          </a:p>
          <a:p>
            <a:pPr marL="742950" lvl="1" indent="-285750">
              <a:buFont typeface="Arial" panose="020B0604020202020204" pitchFamily="34" charset="0"/>
              <a:buChar char="•"/>
              <a:defRPr/>
            </a:pPr>
            <a:r>
              <a:rPr lang="en-US" dirty="0">
                <a:solidFill>
                  <a:srgbClr val="000000"/>
                </a:solidFill>
                <a:latin typeface="Gill Sans MT" panose="020B0502020104020203"/>
              </a:rPr>
              <a:t>12.2% increase in tasks completed</a:t>
            </a:r>
          </a:p>
          <a:p>
            <a:pPr marL="742950" lvl="1" indent="-285750">
              <a:buFont typeface="Arial" panose="020B0604020202020204" pitchFamily="34" charset="0"/>
              <a:buChar char="•"/>
              <a:defRPr/>
            </a:pPr>
            <a:r>
              <a:rPr lang="en-US" dirty="0">
                <a:solidFill>
                  <a:srgbClr val="000000"/>
                </a:solidFill>
                <a:latin typeface="Gill Sans MT" panose="020B0502020104020203"/>
              </a:rPr>
              <a:t>25.1% faster completion</a:t>
            </a:r>
          </a:p>
          <a:p>
            <a:pPr marL="742950" lvl="1" indent="-285750">
              <a:buFont typeface="Arial" panose="020B0604020202020204" pitchFamily="34" charset="0"/>
              <a:buChar char="•"/>
              <a:defRPr/>
            </a:pPr>
            <a:r>
              <a:rPr lang="en-US" dirty="0">
                <a:solidFill>
                  <a:srgbClr val="000000"/>
                </a:solidFill>
                <a:latin typeface="Gill Sans MT" panose="020B0502020104020203"/>
              </a:rPr>
              <a:t>40% higher quality </a:t>
            </a:r>
          </a:p>
          <a:p>
            <a:pPr marL="1200150" lvl="2" indent="-285750">
              <a:buFont typeface="Arial" panose="020B0604020202020204" pitchFamily="34" charset="0"/>
              <a:buChar char="•"/>
              <a:defRPr/>
            </a:pPr>
            <a:r>
              <a:rPr lang="en-US" b="1" dirty="0">
                <a:solidFill>
                  <a:srgbClr val="000000"/>
                </a:solidFill>
                <a:latin typeface="Gill Sans MT" panose="020B0502020104020203"/>
              </a:rPr>
              <a:t>Biggest boost for bottom half of consultants</a:t>
            </a:r>
            <a:r>
              <a:rPr lang="en-US" dirty="0">
                <a:solidFill>
                  <a:srgbClr val="000000"/>
                </a:solidFill>
                <a:latin typeface="Gill Sans MT" panose="020B0502020104020203"/>
              </a:rPr>
              <a:t>: +43% (+17% for top half)</a:t>
            </a:r>
          </a:p>
          <a:p>
            <a:pPr marL="1200150" lvl="2" indent="-285750">
              <a:buFont typeface="Arial" panose="020B0604020202020204" pitchFamily="34" charset="0"/>
              <a:buChar char="•"/>
              <a:defRPr/>
            </a:pPr>
            <a:endParaRPr lang="en-US" dirty="0">
              <a:solidFill>
                <a:srgbClr val="000000"/>
              </a:solidFill>
              <a:latin typeface="Gill Sans MT" panose="020B0502020104020203"/>
            </a:endParaRPr>
          </a:p>
          <a:p>
            <a:pPr lvl="2">
              <a:defRPr/>
            </a:pPr>
            <a:endParaRPr lang="en-US" dirty="0">
              <a:solidFill>
                <a:srgbClr val="000000"/>
              </a:solidFill>
              <a:latin typeface="Gill Sans MT" panose="020B0502020104020203"/>
            </a:endParaRPr>
          </a:p>
          <a:p>
            <a:pPr lvl="2">
              <a:defRPr/>
            </a:pPr>
            <a:r>
              <a:rPr lang="en-US" b="1" dirty="0">
                <a:solidFill>
                  <a:srgbClr val="000000"/>
                </a:solidFill>
                <a:latin typeface="Gill Sans MT" panose="020B0502020104020203"/>
              </a:rPr>
              <a:t>Source</a:t>
            </a:r>
            <a:r>
              <a:rPr lang="en-US" dirty="0">
                <a:solidFill>
                  <a:srgbClr val="000000"/>
                </a:solidFill>
                <a:latin typeface="Gill Sans MT" panose="020B0502020104020203"/>
              </a:rPr>
              <a:t>: “Centaurs and Cyborgs on the Jagged Frontier” by Ethan </a:t>
            </a:r>
            <a:r>
              <a:rPr lang="en-US" dirty="0" err="1">
                <a:solidFill>
                  <a:srgbClr val="000000"/>
                </a:solidFill>
                <a:latin typeface="Gill Sans MT" panose="020B0502020104020203"/>
              </a:rPr>
              <a:t>Mollick</a:t>
            </a:r>
            <a:r>
              <a:rPr lang="en-US" dirty="0">
                <a:solidFill>
                  <a:srgbClr val="000000"/>
                </a:solidFill>
                <a:latin typeface="Gill Sans MT" panose="020B0502020104020203"/>
              </a:rPr>
              <a:t>, “</a:t>
            </a:r>
            <a:r>
              <a:rPr lang="en-US" dirty="0"/>
              <a:t>Navigating the Jagged Technological Frontier: Field Experimental Evidence of the Effects of AI on Knowledge Worker Productivity and Quality</a:t>
            </a:r>
            <a:r>
              <a:rPr lang="en-US" dirty="0">
                <a:solidFill>
                  <a:srgbClr val="000000"/>
                </a:solidFill>
                <a:latin typeface="Gill Sans MT" panose="020B0502020104020203"/>
              </a:rPr>
              <a:t>”</a:t>
            </a:r>
            <a:endParaRPr lang="en-US" dirty="0"/>
          </a:p>
        </p:txBody>
      </p:sp>
    </p:spTree>
    <p:extLst>
      <p:ext uri="{BB962C8B-B14F-4D97-AF65-F5344CB8AC3E}">
        <p14:creationId xmlns:p14="http://schemas.microsoft.com/office/powerpoint/2010/main" val="2368518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Speed Test: </a:t>
            </a:r>
            <a:r>
              <a:rPr lang="en-US" dirty="0" err="1"/>
              <a:t>ChatgPt</a:t>
            </a:r>
            <a:r>
              <a:rPr lang="en-US" dirty="0"/>
              <a:t> v. Me</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7</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203132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000000"/>
                </a:solidFill>
                <a:latin typeface="Gill Sans MT" panose="020B0502020104020203"/>
              </a:rPr>
              <a:t>15 minutes, writing taglines</a:t>
            </a:r>
          </a:p>
          <a:p>
            <a:pPr marL="800100" lvl="1" indent="-342900">
              <a:buFont typeface="Arial" panose="020B0604020202020204" pitchFamily="34" charset="0"/>
              <a:buChar char="•"/>
              <a:defRPr/>
            </a:pPr>
            <a:r>
              <a:rPr lang="en-US" b="1" dirty="0">
                <a:solidFill>
                  <a:srgbClr val="000000"/>
                </a:solidFill>
                <a:latin typeface="Gill Sans MT" panose="020B0502020104020203"/>
              </a:rPr>
              <a:t>Manually</a:t>
            </a:r>
            <a:r>
              <a:rPr lang="en-US" dirty="0">
                <a:solidFill>
                  <a:srgbClr val="000000"/>
                </a:solidFill>
                <a:latin typeface="Gill Sans MT" panose="020B0502020104020203"/>
              </a:rPr>
              <a:t>: 16 taglines</a:t>
            </a:r>
          </a:p>
          <a:p>
            <a:pPr marL="800100" lvl="1" indent="-342900">
              <a:buFont typeface="Arial" panose="020B0604020202020204" pitchFamily="34" charset="0"/>
              <a:buChar char="•"/>
              <a:defRPr/>
            </a:pPr>
            <a:r>
              <a:rPr lang="en-US" b="1" dirty="0" err="1">
                <a:solidFill>
                  <a:srgbClr val="000000"/>
                </a:solidFill>
                <a:latin typeface="Gill Sans MT" panose="020B0502020104020203"/>
              </a:rPr>
              <a:t>ChatGPT</a:t>
            </a:r>
            <a:r>
              <a:rPr lang="en-US" b="1" dirty="0">
                <a:solidFill>
                  <a:srgbClr val="000000"/>
                </a:solidFill>
                <a:latin typeface="Gill Sans MT" panose="020B0502020104020203"/>
              </a:rPr>
              <a:t> (using GPT-4)</a:t>
            </a:r>
            <a:r>
              <a:rPr lang="en-US" dirty="0">
                <a:solidFill>
                  <a:srgbClr val="000000"/>
                </a:solidFill>
                <a:latin typeface="Gill Sans MT" panose="020B0502020104020203"/>
              </a:rPr>
              <a:t>: 144 taglines (140 taglines from </a:t>
            </a:r>
            <a:r>
              <a:rPr lang="en-US" dirty="0" err="1">
                <a:solidFill>
                  <a:srgbClr val="000000"/>
                </a:solidFill>
                <a:latin typeface="Gill Sans MT" panose="020B0502020104020203"/>
              </a:rPr>
              <a:t>ChatGPT</a:t>
            </a:r>
            <a:r>
              <a:rPr lang="en-US" dirty="0">
                <a:solidFill>
                  <a:srgbClr val="000000"/>
                </a:solidFill>
                <a:latin typeface="Gill Sans MT" panose="020B0502020104020203"/>
              </a:rPr>
              <a:t>, 4 hand-written)</a:t>
            </a:r>
          </a:p>
          <a:p>
            <a:pPr marL="285750" indent="-285750">
              <a:buFont typeface="Arial" panose="020B0604020202020204" pitchFamily="34" charset="0"/>
              <a:buChar char="•"/>
              <a:defRPr/>
            </a:pPr>
            <a:r>
              <a:rPr lang="en-US" dirty="0"/>
              <a:t>15 minutes, writing ad copy</a:t>
            </a:r>
          </a:p>
          <a:p>
            <a:pPr marL="742950" lvl="1" indent="-285750">
              <a:buFont typeface="Arial" panose="020B0604020202020204" pitchFamily="34" charset="0"/>
              <a:buChar char="•"/>
              <a:defRPr/>
            </a:pPr>
            <a:r>
              <a:rPr lang="en-US" b="1" dirty="0"/>
              <a:t>Manually</a:t>
            </a:r>
            <a:r>
              <a:rPr lang="en-US" dirty="0"/>
              <a:t>: 14 pieces of copy</a:t>
            </a:r>
          </a:p>
          <a:p>
            <a:pPr marL="742950" lvl="1" indent="-285750">
              <a:buFont typeface="Arial" panose="020B0604020202020204" pitchFamily="34" charset="0"/>
              <a:buChar char="•"/>
              <a:defRPr/>
            </a:pPr>
            <a:r>
              <a:rPr lang="en-US" b="1" dirty="0" err="1"/>
              <a:t>ChatGPT</a:t>
            </a:r>
            <a:r>
              <a:rPr lang="en-US" b="1" dirty="0"/>
              <a:t> (using GPT-4)</a:t>
            </a:r>
            <a:r>
              <a:rPr lang="en-US" dirty="0"/>
              <a:t>: 110 pieces of copy</a:t>
            </a:r>
          </a:p>
        </p:txBody>
      </p:sp>
    </p:spTree>
    <p:extLst>
      <p:ext uri="{BB962C8B-B14F-4D97-AF65-F5344CB8AC3E}">
        <p14:creationId xmlns:p14="http://schemas.microsoft.com/office/powerpoint/2010/main" val="3557095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49B63-D7E8-4B3C-A113-9D988DB6BB21}"/>
              </a:ext>
            </a:extLst>
          </p:cNvPr>
          <p:cNvSpPr>
            <a:spLocks noGrp="1"/>
          </p:cNvSpPr>
          <p:nvPr>
            <p:ph type="title"/>
          </p:nvPr>
        </p:nvSpPr>
        <p:spPr/>
        <p:txBody>
          <a:bodyPr/>
          <a:lstStyle/>
          <a:p>
            <a:r>
              <a:rPr lang="en-US" dirty="0"/>
              <a:t>Performance: </a:t>
            </a:r>
            <a:r>
              <a:rPr lang="en-US" dirty="0" err="1"/>
              <a:t>ChatGPT</a:t>
            </a:r>
            <a:r>
              <a:rPr lang="en-US" dirty="0"/>
              <a:t> v. Me</a:t>
            </a:r>
          </a:p>
        </p:txBody>
      </p:sp>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8</a:t>
            </a:fld>
            <a:endParaRPr lang="en-US"/>
          </a:p>
        </p:txBody>
      </p:sp>
      <p:sp>
        <p:nvSpPr>
          <p:cNvPr id="4" name="TextBox 3">
            <a:extLst>
              <a:ext uri="{FF2B5EF4-FFF2-40B4-BE49-F238E27FC236}">
                <a16:creationId xmlns:a16="http://schemas.microsoft.com/office/drawing/2014/main" id="{48446C2C-76E9-4A9F-8D8B-73236FA83B10}"/>
              </a:ext>
            </a:extLst>
          </p:cNvPr>
          <p:cNvSpPr txBox="1"/>
          <p:nvPr/>
        </p:nvSpPr>
        <p:spPr>
          <a:xfrm>
            <a:off x="2231136" y="2034073"/>
            <a:ext cx="7729728" cy="36933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Gill Sans MT" panose="020B0502020104020203"/>
            </a:endParaRPr>
          </a:p>
        </p:txBody>
      </p:sp>
      <p:sp>
        <p:nvSpPr>
          <p:cNvPr id="5" name="TextBox 4">
            <a:extLst>
              <a:ext uri="{FF2B5EF4-FFF2-40B4-BE49-F238E27FC236}">
                <a16:creationId xmlns:a16="http://schemas.microsoft.com/office/drawing/2014/main" id="{F68494D7-43CB-6945-F604-DC9AC9BD1EAB}"/>
              </a:ext>
            </a:extLst>
          </p:cNvPr>
          <p:cNvSpPr txBox="1"/>
          <p:nvPr/>
        </p:nvSpPr>
        <p:spPr>
          <a:xfrm>
            <a:off x="2528635" y="3645877"/>
            <a:ext cx="7729728" cy="1200329"/>
          </a:xfrm>
          <a:prstGeom prst="rect">
            <a:avLst/>
          </a:prstGeom>
          <a:noFill/>
        </p:spPr>
        <p:txBody>
          <a:bodyPr wrap="square" rtlCol="0">
            <a:spAutoFit/>
          </a:bodyPr>
          <a:lstStyle/>
          <a:p>
            <a:pPr marL="285750" indent="-285750">
              <a:buFont typeface="Arial" panose="020B0604020202020204" pitchFamily="34" charset="0"/>
              <a:buChar char="•"/>
              <a:defRPr/>
            </a:pPr>
            <a:r>
              <a:rPr lang="en-US" dirty="0">
                <a:solidFill>
                  <a:srgbClr val="000000"/>
                </a:solidFill>
                <a:latin typeface="Gill Sans MT" panose="020B0502020104020203"/>
              </a:rPr>
              <a:t>Tested for same book at same time, using same settings / audience / images etc. </a:t>
            </a:r>
          </a:p>
          <a:p>
            <a:pPr marL="285750" indent="-285750">
              <a:buFont typeface="Arial" panose="020B0604020202020204" pitchFamily="34" charset="0"/>
              <a:buChar char="•"/>
              <a:defRPr/>
            </a:pPr>
            <a:r>
              <a:rPr lang="en-US" b="1" dirty="0">
                <a:solidFill>
                  <a:srgbClr val="000000"/>
                </a:solidFill>
                <a:latin typeface="Gill Sans MT" panose="020B0502020104020203"/>
              </a:rPr>
              <a:t>3 Book Box Set</a:t>
            </a:r>
            <a:r>
              <a:rPr lang="en-US" dirty="0">
                <a:solidFill>
                  <a:srgbClr val="000000"/>
                </a:solidFill>
                <a:latin typeface="Gill Sans MT" panose="020B0502020104020203"/>
              </a:rPr>
              <a:t>: wrote a blurb 26% conversion during pre-order tests at 99p (</a:t>
            </a:r>
            <a:r>
              <a:rPr lang="en-US" dirty="0" err="1">
                <a:solidFill>
                  <a:srgbClr val="000000"/>
                </a:solidFill>
                <a:latin typeface="Gill Sans MT" panose="020B0502020104020203"/>
              </a:rPr>
              <a:t>ChatGPT</a:t>
            </a:r>
            <a:r>
              <a:rPr lang="en-US" dirty="0">
                <a:solidFill>
                  <a:srgbClr val="000000"/>
                </a:solidFill>
                <a:latin typeface="Gill Sans MT" panose="020B0502020104020203"/>
              </a:rPr>
              <a:t> + me)</a:t>
            </a:r>
            <a:endParaRPr lang="en-US" dirty="0"/>
          </a:p>
        </p:txBody>
      </p:sp>
      <p:pic>
        <p:nvPicPr>
          <p:cNvPr id="7" name="Picture 6" descr="A table with numbers and words&#10;&#10;Description automatically generated">
            <a:extLst>
              <a:ext uri="{FF2B5EF4-FFF2-40B4-BE49-F238E27FC236}">
                <a16:creationId xmlns:a16="http://schemas.microsoft.com/office/drawing/2014/main" id="{B084B24E-93D6-1A85-CDD2-EF99513B6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936155"/>
            <a:ext cx="7416800" cy="1485900"/>
          </a:xfrm>
          <a:prstGeom prst="rect">
            <a:avLst/>
          </a:prstGeom>
        </p:spPr>
      </p:pic>
    </p:spTree>
    <p:extLst>
      <p:ext uri="{BB962C8B-B14F-4D97-AF65-F5344CB8AC3E}">
        <p14:creationId xmlns:p14="http://schemas.microsoft.com/office/powerpoint/2010/main" val="2914534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CD44EF-D5A4-4DD0-B896-80523ABB0A7B}"/>
              </a:ext>
            </a:extLst>
          </p:cNvPr>
          <p:cNvSpPr>
            <a:spLocks noGrp="1"/>
          </p:cNvSpPr>
          <p:nvPr>
            <p:ph type="sldNum" sz="quarter" idx="12"/>
          </p:nvPr>
        </p:nvSpPr>
        <p:spPr/>
        <p:txBody>
          <a:bodyPr/>
          <a:lstStyle/>
          <a:p>
            <a:fld id="{841F31CF-268E-4CF6-8BAE-AFEE307DC6CB}" type="slidenum">
              <a:rPr lang="en-US" smtClean="0"/>
              <a:t>9</a:t>
            </a:fld>
            <a:endParaRPr lang="en-US"/>
          </a:p>
        </p:txBody>
      </p:sp>
      <p:sp>
        <p:nvSpPr>
          <p:cNvPr id="9" name="Title 1">
            <a:extLst>
              <a:ext uri="{FF2B5EF4-FFF2-40B4-BE49-F238E27FC236}">
                <a16:creationId xmlns:a16="http://schemas.microsoft.com/office/drawing/2014/main" id="{7EEF0F74-E3F8-796D-80E8-2369F242E149}"/>
              </a:ext>
            </a:extLst>
          </p:cNvPr>
          <p:cNvSpPr>
            <a:spLocks noGrp="1"/>
          </p:cNvSpPr>
          <p:nvPr>
            <p:ph type="title"/>
          </p:nvPr>
        </p:nvSpPr>
        <p:spPr>
          <a:xfrm>
            <a:off x="2231136" y="2834640"/>
            <a:ext cx="7729728" cy="1188720"/>
          </a:xfrm>
        </p:spPr>
        <p:txBody>
          <a:bodyPr/>
          <a:lstStyle/>
          <a:p>
            <a:r>
              <a:rPr lang="en-US" dirty="0"/>
              <a:t>2: </a:t>
            </a:r>
            <a:r>
              <a:rPr lang="en-US" dirty="0" err="1"/>
              <a:t>BeNEFITS</a:t>
            </a:r>
            <a:endParaRPr lang="en-US" dirty="0"/>
          </a:p>
        </p:txBody>
      </p:sp>
    </p:spTree>
    <p:extLst>
      <p:ext uri="{BB962C8B-B14F-4D97-AF65-F5344CB8AC3E}">
        <p14:creationId xmlns:p14="http://schemas.microsoft.com/office/powerpoint/2010/main" val="84580261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16002</TotalTime>
  <Words>815</Words>
  <Application>Microsoft Macintosh PowerPoint</Application>
  <PresentationFormat>Widescreen</PresentationFormat>
  <Paragraphs>127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Parcel</vt:lpstr>
      <vt:lpstr>AI AUTHOR MARKETING ACCELERATOR</vt:lpstr>
      <vt:lpstr>OVERVIEW</vt:lpstr>
      <vt:lpstr>Exercises</vt:lpstr>
      <vt:lpstr>1: HYPE</vt:lpstr>
      <vt:lpstr>HYPE</vt:lpstr>
      <vt:lpstr>BCG Study</vt:lpstr>
      <vt:lpstr>Speed Test: ChatgPt v. Me</vt:lpstr>
      <vt:lpstr>Performance: ChatGPT v. Me</vt:lpstr>
      <vt:lpstr>2: BeNEFITS</vt:lpstr>
      <vt:lpstr>Benefits</vt:lpstr>
      <vt:lpstr>3: USE CASES</vt:lpstr>
      <vt:lpstr>CHOOSE YOUR OWN AI ADVENTURE</vt:lpstr>
      <vt:lpstr>Use Cases</vt:lpstr>
      <vt:lpstr>Tools</vt:lpstr>
      <vt:lpstr>4x Workflow</vt:lpstr>
      <vt:lpstr>Exercises</vt:lpstr>
      <vt:lpstr>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0</dc:title>
  <dc:creator>Nicholas Johansen</dc:creator>
  <cp:lastModifiedBy>Nicholas Johansen</cp:lastModifiedBy>
  <cp:revision>81</cp:revision>
  <dcterms:created xsi:type="dcterms:W3CDTF">2019-03-25T19:38:01Z</dcterms:created>
  <dcterms:modified xsi:type="dcterms:W3CDTF">2023-12-02T01:46:32Z</dcterms:modified>
</cp:coreProperties>
</file>