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8"/>
  </p:notesMasterIdLst>
  <p:sldIdLst>
    <p:sldId id="256" r:id="rId2"/>
    <p:sldId id="339" r:id="rId3"/>
    <p:sldId id="358" r:id="rId4"/>
    <p:sldId id="356" r:id="rId5"/>
    <p:sldId id="402" r:id="rId6"/>
    <p:sldId id="361" r:id="rId7"/>
    <p:sldId id="340" r:id="rId8"/>
    <p:sldId id="367" r:id="rId9"/>
    <p:sldId id="363" r:id="rId10"/>
    <p:sldId id="364" r:id="rId11"/>
    <p:sldId id="379" r:id="rId12"/>
    <p:sldId id="359" r:id="rId13"/>
    <p:sldId id="374" r:id="rId14"/>
    <p:sldId id="375" r:id="rId15"/>
    <p:sldId id="377" r:id="rId16"/>
    <p:sldId id="376" r:id="rId17"/>
    <p:sldId id="378" r:id="rId18"/>
    <p:sldId id="372" r:id="rId19"/>
    <p:sldId id="365" r:id="rId20"/>
    <p:sldId id="403" r:id="rId21"/>
    <p:sldId id="407" r:id="rId22"/>
    <p:sldId id="366" r:id="rId23"/>
    <p:sldId id="408" r:id="rId24"/>
    <p:sldId id="368" r:id="rId25"/>
    <p:sldId id="351" r:id="rId26"/>
    <p:sldId id="382" r:id="rId27"/>
    <p:sldId id="321" r:id="rId28"/>
    <p:sldId id="331" r:id="rId29"/>
    <p:sldId id="405" r:id="rId30"/>
    <p:sldId id="406" r:id="rId31"/>
    <p:sldId id="387" r:id="rId32"/>
    <p:sldId id="396" r:id="rId33"/>
    <p:sldId id="397" r:id="rId34"/>
    <p:sldId id="399" r:id="rId35"/>
    <p:sldId id="390" r:id="rId36"/>
    <p:sldId id="404" r:id="rId37"/>
    <p:sldId id="391" r:id="rId38"/>
    <p:sldId id="388" r:id="rId39"/>
    <p:sldId id="401" r:id="rId40"/>
    <p:sldId id="409" r:id="rId41"/>
    <p:sldId id="369" r:id="rId42"/>
    <p:sldId id="371" r:id="rId43"/>
    <p:sldId id="410" r:id="rId44"/>
    <p:sldId id="395" r:id="rId45"/>
    <p:sldId id="349" r:id="rId46"/>
    <p:sldId id="29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59" d="100"/>
          <a:sy n="159" d="100"/>
        </p:scale>
        <p:origin x="30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B9BB7-4A43-4482-BDE2-A35568353688}" type="datetimeFigureOut">
              <a:rPr lang="en-US" smtClean="0"/>
              <a:t>6/26/2022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99B42-7FC0-4B83-BC3A-8D92D72F6077}" type="slidenum">
              <a:rPr lang="en-US" smtClean="0"/>
              <a:t>‹#›</a:t>
            </a:fld>
            <a:endParaRPr lang="en-US"/>
          </a:p>
        </p:txBody>
      </p:sp>
    </p:spTree>
    <p:extLst>
      <p:ext uri="{BB962C8B-B14F-4D97-AF65-F5344CB8AC3E}">
        <p14:creationId xmlns:p14="http://schemas.microsoft.com/office/powerpoint/2010/main" val="2665046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a:t>
            </a:fld>
            <a:endParaRPr lang="en-US"/>
          </a:p>
        </p:txBody>
      </p:sp>
    </p:spTree>
    <p:extLst>
      <p:ext uri="{BB962C8B-B14F-4D97-AF65-F5344CB8AC3E}">
        <p14:creationId xmlns:p14="http://schemas.microsoft.com/office/powerpoint/2010/main" val="322714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10</a:t>
            </a:fld>
            <a:endParaRPr lang="en-US"/>
          </a:p>
        </p:txBody>
      </p:sp>
    </p:spTree>
    <p:extLst>
      <p:ext uri="{BB962C8B-B14F-4D97-AF65-F5344CB8AC3E}">
        <p14:creationId xmlns:p14="http://schemas.microsoft.com/office/powerpoint/2010/main" val="1266192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11</a:t>
            </a:fld>
            <a:endParaRPr lang="en-US"/>
          </a:p>
        </p:txBody>
      </p:sp>
    </p:spTree>
    <p:extLst>
      <p:ext uri="{BB962C8B-B14F-4D97-AF65-F5344CB8AC3E}">
        <p14:creationId xmlns:p14="http://schemas.microsoft.com/office/powerpoint/2010/main" val="363328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12</a:t>
            </a:fld>
            <a:endParaRPr lang="en-US"/>
          </a:p>
        </p:txBody>
      </p:sp>
    </p:spTree>
    <p:extLst>
      <p:ext uri="{BB962C8B-B14F-4D97-AF65-F5344CB8AC3E}">
        <p14:creationId xmlns:p14="http://schemas.microsoft.com/office/powerpoint/2010/main" val="208044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13</a:t>
            </a:fld>
            <a:endParaRPr lang="en-US"/>
          </a:p>
        </p:txBody>
      </p:sp>
    </p:spTree>
    <p:extLst>
      <p:ext uri="{BB962C8B-B14F-4D97-AF65-F5344CB8AC3E}">
        <p14:creationId xmlns:p14="http://schemas.microsoft.com/office/powerpoint/2010/main" val="4217682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14</a:t>
            </a:fld>
            <a:endParaRPr lang="en-US"/>
          </a:p>
        </p:txBody>
      </p:sp>
    </p:spTree>
    <p:extLst>
      <p:ext uri="{BB962C8B-B14F-4D97-AF65-F5344CB8AC3E}">
        <p14:creationId xmlns:p14="http://schemas.microsoft.com/office/powerpoint/2010/main" val="3097016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15</a:t>
            </a:fld>
            <a:endParaRPr lang="en-US"/>
          </a:p>
        </p:txBody>
      </p:sp>
    </p:spTree>
    <p:extLst>
      <p:ext uri="{BB962C8B-B14F-4D97-AF65-F5344CB8AC3E}">
        <p14:creationId xmlns:p14="http://schemas.microsoft.com/office/powerpoint/2010/main" val="1804202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16</a:t>
            </a:fld>
            <a:endParaRPr lang="en-US"/>
          </a:p>
        </p:txBody>
      </p:sp>
    </p:spTree>
    <p:extLst>
      <p:ext uri="{BB962C8B-B14F-4D97-AF65-F5344CB8AC3E}">
        <p14:creationId xmlns:p14="http://schemas.microsoft.com/office/powerpoint/2010/main" val="235471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17</a:t>
            </a:fld>
            <a:endParaRPr lang="en-US"/>
          </a:p>
        </p:txBody>
      </p:sp>
    </p:spTree>
    <p:extLst>
      <p:ext uri="{BB962C8B-B14F-4D97-AF65-F5344CB8AC3E}">
        <p14:creationId xmlns:p14="http://schemas.microsoft.com/office/powerpoint/2010/main" val="929340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18</a:t>
            </a:fld>
            <a:endParaRPr lang="en-US"/>
          </a:p>
        </p:txBody>
      </p:sp>
    </p:spTree>
    <p:extLst>
      <p:ext uri="{BB962C8B-B14F-4D97-AF65-F5344CB8AC3E}">
        <p14:creationId xmlns:p14="http://schemas.microsoft.com/office/powerpoint/2010/main" val="61369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19</a:t>
            </a:fld>
            <a:endParaRPr lang="en-US"/>
          </a:p>
        </p:txBody>
      </p:sp>
    </p:spTree>
    <p:extLst>
      <p:ext uri="{BB962C8B-B14F-4D97-AF65-F5344CB8AC3E}">
        <p14:creationId xmlns:p14="http://schemas.microsoft.com/office/powerpoint/2010/main" val="168977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a:t>
            </a:fld>
            <a:endParaRPr lang="en-US"/>
          </a:p>
        </p:txBody>
      </p:sp>
    </p:spTree>
    <p:extLst>
      <p:ext uri="{BB962C8B-B14F-4D97-AF65-F5344CB8AC3E}">
        <p14:creationId xmlns:p14="http://schemas.microsoft.com/office/powerpoint/2010/main" val="3447003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20</a:t>
            </a:fld>
            <a:endParaRPr lang="en-US"/>
          </a:p>
        </p:txBody>
      </p:sp>
    </p:spTree>
    <p:extLst>
      <p:ext uri="{BB962C8B-B14F-4D97-AF65-F5344CB8AC3E}">
        <p14:creationId xmlns:p14="http://schemas.microsoft.com/office/powerpoint/2010/main" val="236999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21</a:t>
            </a:fld>
            <a:endParaRPr lang="en-US"/>
          </a:p>
        </p:txBody>
      </p:sp>
    </p:spTree>
    <p:extLst>
      <p:ext uri="{BB962C8B-B14F-4D97-AF65-F5344CB8AC3E}">
        <p14:creationId xmlns:p14="http://schemas.microsoft.com/office/powerpoint/2010/main" val="1119502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22</a:t>
            </a:fld>
            <a:endParaRPr lang="en-US"/>
          </a:p>
        </p:txBody>
      </p:sp>
    </p:spTree>
    <p:extLst>
      <p:ext uri="{BB962C8B-B14F-4D97-AF65-F5344CB8AC3E}">
        <p14:creationId xmlns:p14="http://schemas.microsoft.com/office/powerpoint/2010/main" val="3238024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23</a:t>
            </a:fld>
            <a:endParaRPr lang="en-US"/>
          </a:p>
        </p:txBody>
      </p:sp>
    </p:spTree>
    <p:extLst>
      <p:ext uri="{BB962C8B-B14F-4D97-AF65-F5344CB8AC3E}">
        <p14:creationId xmlns:p14="http://schemas.microsoft.com/office/powerpoint/2010/main" val="2936235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24</a:t>
            </a:fld>
            <a:endParaRPr lang="en-US"/>
          </a:p>
        </p:txBody>
      </p:sp>
    </p:spTree>
    <p:extLst>
      <p:ext uri="{BB962C8B-B14F-4D97-AF65-F5344CB8AC3E}">
        <p14:creationId xmlns:p14="http://schemas.microsoft.com/office/powerpoint/2010/main" val="3584137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25</a:t>
            </a:fld>
            <a:endParaRPr lang="en-US"/>
          </a:p>
        </p:txBody>
      </p:sp>
    </p:spTree>
    <p:extLst>
      <p:ext uri="{BB962C8B-B14F-4D97-AF65-F5344CB8AC3E}">
        <p14:creationId xmlns:p14="http://schemas.microsoft.com/office/powerpoint/2010/main" val="2507902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26</a:t>
            </a:fld>
            <a:endParaRPr lang="en-US"/>
          </a:p>
        </p:txBody>
      </p:sp>
    </p:spTree>
    <p:extLst>
      <p:ext uri="{BB962C8B-B14F-4D97-AF65-F5344CB8AC3E}">
        <p14:creationId xmlns:p14="http://schemas.microsoft.com/office/powerpoint/2010/main" val="2877280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27</a:t>
            </a:fld>
            <a:endParaRPr lang="en-US"/>
          </a:p>
        </p:txBody>
      </p:sp>
    </p:spTree>
    <p:extLst>
      <p:ext uri="{BB962C8B-B14F-4D97-AF65-F5344CB8AC3E}">
        <p14:creationId xmlns:p14="http://schemas.microsoft.com/office/powerpoint/2010/main" val="4046990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28</a:t>
            </a:fld>
            <a:endParaRPr lang="en-US"/>
          </a:p>
        </p:txBody>
      </p:sp>
    </p:spTree>
    <p:extLst>
      <p:ext uri="{BB962C8B-B14F-4D97-AF65-F5344CB8AC3E}">
        <p14:creationId xmlns:p14="http://schemas.microsoft.com/office/powerpoint/2010/main" val="1136521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29</a:t>
            </a:fld>
            <a:endParaRPr lang="en-US"/>
          </a:p>
        </p:txBody>
      </p:sp>
    </p:spTree>
    <p:extLst>
      <p:ext uri="{BB962C8B-B14F-4D97-AF65-F5344CB8AC3E}">
        <p14:creationId xmlns:p14="http://schemas.microsoft.com/office/powerpoint/2010/main" val="3377227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a:t>
            </a:fld>
            <a:endParaRPr lang="en-US"/>
          </a:p>
        </p:txBody>
      </p:sp>
    </p:spTree>
    <p:extLst>
      <p:ext uri="{BB962C8B-B14F-4D97-AF65-F5344CB8AC3E}">
        <p14:creationId xmlns:p14="http://schemas.microsoft.com/office/powerpoint/2010/main" val="4229903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30</a:t>
            </a:fld>
            <a:endParaRPr lang="en-US"/>
          </a:p>
        </p:txBody>
      </p:sp>
    </p:spTree>
    <p:extLst>
      <p:ext uri="{BB962C8B-B14F-4D97-AF65-F5344CB8AC3E}">
        <p14:creationId xmlns:p14="http://schemas.microsoft.com/office/powerpoint/2010/main" val="2712192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31</a:t>
            </a:fld>
            <a:endParaRPr lang="en-US"/>
          </a:p>
        </p:txBody>
      </p:sp>
    </p:spTree>
    <p:extLst>
      <p:ext uri="{BB962C8B-B14F-4D97-AF65-F5344CB8AC3E}">
        <p14:creationId xmlns:p14="http://schemas.microsoft.com/office/powerpoint/2010/main" val="1627068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32</a:t>
            </a:fld>
            <a:endParaRPr lang="en-US"/>
          </a:p>
        </p:txBody>
      </p:sp>
    </p:spTree>
    <p:extLst>
      <p:ext uri="{BB962C8B-B14F-4D97-AF65-F5344CB8AC3E}">
        <p14:creationId xmlns:p14="http://schemas.microsoft.com/office/powerpoint/2010/main" val="1807919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33</a:t>
            </a:fld>
            <a:endParaRPr lang="en-US"/>
          </a:p>
        </p:txBody>
      </p:sp>
    </p:spTree>
    <p:extLst>
      <p:ext uri="{BB962C8B-B14F-4D97-AF65-F5344CB8AC3E}">
        <p14:creationId xmlns:p14="http://schemas.microsoft.com/office/powerpoint/2010/main" val="2682815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34</a:t>
            </a:fld>
            <a:endParaRPr lang="en-US"/>
          </a:p>
        </p:txBody>
      </p:sp>
    </p:spTree>
    <p:extLst>
      <p:ext uri="{BB962C8B-B14F-4D97-AF65-F5344CB8AC3E}">
        <p14:creationId xmlns:p14="http://schemas.microsoft.com/office/powerpoint/2010/main" val="4057957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35</a:t>
            </a:fld>
            <a:endParaRPr lang="en-US"/>
          </a:p>
        </p:txBody>
      </p:sp>
    </p:spTree>
    <p:extLst>
      <p:ext uri="{BB962C8B-B14F-4D97-AF65-F5344CB8AC3E}">
        <p14:creationId xmlns:p14="http://schemas.microsoft.com/office/powerpoint/2010/main" val="35285497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36</a:t>
            </a:fld>
            <a:endParaRPr lang="en-US"/>
          </a:p>
        </p:txBody>
      </p:sp>
    </p:spTree>
    <p:extLst>
      <p:ext uri="{BB962C8B-B14F-4D97-AF65-F5344CB8AC3E}">
        <p14:creationId xmlns:p14="http://schemas.microsoft.com/office/powerpoint/2010/main" val="3775694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37</a:t>
            </a:fld>
            <a:endParaRPr lang="en-US"/>
          </a:p>
        </p:txBody>
      </p:sp>
    </p:spTree>
    <p:extLst>
      <p:ext uri="{BB962C8B-B14F-4D97-AF65-F5344CB8AC3E}">
        <p14:creationId xmlns:p14="http://schemas.microsoft.com/office/powerpoint/2010/main" val="174695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38</a:t>
            </a:fld>
            <a:endParaRPr lang="en-US"/>
          </a:p>
        </p:txBody>
      </p:sp>
    </p:spTree>
    <p:extLst>
      <p:ext uri="{BB962C8B-B14F-4D97-AF65-F5344CB8AC3E}">
        <p14:creationId xmlns:p14="http://schemas.microsoft.com/office/powerpoint/2010/main" val="42318090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39</a:t>
            </a:fld>
            <a:endParaRPr lang="en-US"/>
          </a:p>
        </p:txBody>
      </p:sp>
    </p:spTree>
    <p:extLst>
      <p:ext uri="{BB962C8B-B14F-4D97-AF65-F5344CB8AC3E}">
        <p14:creationId xmlns:p14="http://schemas.microsoft.com/office/powerpoint/2010/main" val="3079729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4</a:t>
            </a:fld>
            <a:endParaRPr lang="en-US"/>
          </a:p>
        </p:txBody>
      </p:sp>
    </p:spTree>
    <p:extLst>
      <p:ext uri="{BB962C8B-B14F-4D97-AF65-F5344CB8AC3E}">
        <p14:creationId xmlns:p14="http://schemas.microsoft.com/office/powerpoint/2010/main" val="2675992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40</a:t>
            </a:fld>
            <a:endParaRPr lang="en-US"/>
          </a:p>
        </p:txBody>
      </p:sp>
    </p:spTree>
    <p:extLst>
      <p:ext uri="{BB962C8B-B14F-4D97-AF65-F5344CB8AC3E}">
        <p14:creationId xmlns:p14="http://schemas.microsoft.com/office/powerpoint/2010/main" val="2034903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41</a:t>
            </a:fld>
            <a:endParaRPr lang="en-US"/>
          </a:p>
        </p:txBody>
      </p:sp>
    </p:spTree>
    <p:extLst>
      <p:ext uri="{BB962C8B-B14F-4D97-AF65-F5344CB8AC3E}">
        <p14:creationId xmlns:p14="http://schemas.microsoft.com/office/powerpoint/2010/main" val="4077098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42</a:t>
            </a:fld>
            <a:endParaRPr lang="en-US"/>
          </a:p>
        </p:txBody>
      </p:sp>
    </p:spTree>
    <p:extLst>
      <p:ext uri="{BB962C8B-B14F-4D97-AF65-F5344CB8AC3E}">
        <p14:creationId xmlns:p14="http://schemas.microsoft.com/office/powerpoint/2010/main" val="1103887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43</a:t>
            </a:fld>
            <a:endParaRPr lang="en-US"/>
          </a:p>
        </p:txBody>
      </p:sp>
    </p:spTree>
    <p:extLst>
      <p:ext uri="{BB962C8B-B14F-4D97-AF65-F5344CB8AC3E}">
        <p14:creationId xmlns:p14="http://schemas.microsoft.com/office/powerpoint/2010/main" val="117791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44</a:t>
            </a:fld>
            <a:endParaRPr lang="en-US"/>
          </a:p>
        </p:txBody>
      </p:sp>
    </p:spTree>
    <p:extLst>
      <p:ext uri="{BB962C8B-B14F-4D97-AF65-F5344CB8AC3E}">
        <p14:creationId xmlns:p14="http://schemas.microsoft.com/office/powerpoint/2010/main" val="3681140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45</a:t>
            </a:fld>
            <a:endParaRPr lang="en-US"/>
          </a:p>
        </p:txBody>
      </p:sp>
    </p:spTree>
    <p:extLst>
      <p:ext uri="{BB962C8B-B14F-4D97-AF65-F5344CB8AC3E}">
        <p14:creationId xmlns:p14="http://schemas.microsoft.com/office/powerpoint/2010/main" val="1183281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46</a:t>
            </a:fld>
            <a:endParaRPr lang="en-US"/>
          </a:p>
        </p:txBody>
      </p:sp>
    </p:spTree>
    <p:extLst>
      <p:ext uri="{BB962C8B-B14F-4D97-AF65-F5344CB8AC3E}">
        <p14:creationId xmlns:p14="http://schemas.microsoft.com/office/powerpoint/2010/main" val="1321439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5</a:t>
            </a:fld>
            <a:endParaRPr lang="en-US"/>
          </a:p>
        </p:txBody>
      </p:sp>
    </p:spTree>
    <p:extLst>
      <p:ext uri="{BB962C8B-B14F-4D97-AF65-F5344CB8AC3E}">
        <p14:creationId xmlns:p14="http://schemas.microsoft.com/office/powerpoint/2010/main" val="3310694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6</a:t>
            </a:fld>
            <a:endParaRPr lang="en-US"/>
          </a:p>
        </p:txBody>
      </p:sp>
    </p:spTree>
    <p:extLst>
      <p:ext uri="{BB962C8B-B14F-4D97-AF65-F5344CB8AC3E}">
        <p14:creationId xmlns:p14="http://schemas.microsoft.com/office/powerpoint/2010/main" val="151551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7</a:t>
            </a:fld>
            <a:endParaRPr lang="en-US"/>
          </a:p>
        </p:txBody>
      </p:sp>
    </p:spTree>
    <p:extLst>
      <p:ext uri="{BB962C8B-B14F-4D97-AF65-F5344CB8AC3E}">
        <p14:creationId xmlns:p14="http://schemas.microsoft.com/office/powerpoint/2010/main" val="72459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8</a:t>
            </a:fld>
            <a:endParaRPr lang="en-US"/>
          </a:p>
        </p:txBody>
      </p:sp>
    </p:spTree>
    <p:extLst>
      <p:ext uri="{BB962C8B-B14F-4D97-AF65-F5344CB8AC3E}">
        <p14:creationId xmlns:p14="http://schemas.microsoft.com/office/powerpoint/2010/main" val="370695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499B42-7FC0-4B83-BC3A-8D92D72F6077}" type="slidenum">
              <a:rPr lang="en-US" smtClean="0"/>
              <a:t>9</a:t>
            </a:fld>
            <a:endParaRPr lang="en-US"/>
          </a:p>
        </p:txBody>
      </p:sp>
    </p:spTree>
    <p:extLst>
      <p:ext uri="{BB962C8B-B14F-4D97-AF65-F5344CB8AC3E}">
        <p14:creationId xmlns:p14="http://schemas.microsoft.com/office/powerpoint/2010/main" val="990546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C8DAD57-8B17-454F-B496-8C3794C42BE4}" type="datetime1">
              <a:rPr lang="en-US" smtClean="0"/>
              <a:t>6/26/2022</a:t>
            </a:fld>
            <a:endParaRPr lang="en-US"/>
          </a:p>
        </p:txBody>
      </p:sp>
      <p:sp>
        <p:nvSpPr>
          <p:cNvPr id="8" name="Footer Placeholder 7"/>
          <p:cNvSpPr>
            <a:spLocks noGrp="1"/>
          </p:cNvSpPr>
          <p:nvPr>
            <p:ph type="ftr" sz="quarter" idx="11"/>
          </p:nvPr>
        </p:nvSpPr>
        <p:spPr/>
        <p:txBody>
          <a:bodyPr/>
          <a:lstStyle/>
          <a:p>
            <a:r>
              <a:rPr lang="en-US"/>
              <a:t>NICHOLAS ERIK</a:t>
            </a:r>
          </a:p>
        </p:txBody>
      </p:sp>
      <p:sp>
        <p:nvSpPr>
          <p:cNvPr id="9" name="Slide Number Placeholder 8"/>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257284757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EA4960-C421-47E1-9B44-E624582A514E}" type="datetime1">
              <a:rPr lang="en-US" smtClean="0"/>
              <a:t>6/26/2022</a:t>
            </a:fld>
            <a:endParaRPr lang="en-US"/>
          </a:p>
        </p:txBody>
      </p:sp>
      <p:sp>
        <p:nvSpPr>
          <p:cNvPr id="5" name="Footer Placeholder 4"/>
          <p:cNvSpPr>
            <a:spLocks noGrp="1"/>
          </p:cNvSpPr>
          <p:nvPr>
            <p:ph type="ftr" sz="quarter" idx="11"/>
          </p:nvPr>
        </p:nvSpPr>
        <p:spPr/>
        <p:txBody>
          <a:bodyPr/>
          <a:lstStyle/>
          <a:p>
            <a:r>
              <a:rPr lang="en-US"/>
              <a:t>NICHOLAS ERIK</a:t>
            </a:r>
          </a:p>
        </p:txBody>
      </p:sp>
      <p:sp>
        <p:nvSpPr>
          <p:cNvPr id="6" name="Slide Number Placeholder 5"/>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1922090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7EC8FD-93FD-468E-BBBD-702AF71D9D3C}" type="datetime1">
              <a:rPr lang="en-US" smtClean="0"/>
              <a:t>6/26/2022</a:t>
            </a:fld>
            <a:endParaRPr lang="en-US"/>
          </a:p>
        </p:txBody>
      </p:sp>
      <p:sp>
        <p:nvSpPr>
          <p:cNvPr id="5" name="Footer Placeholder 4"/>
          <p:cNvSpPr>
            <a:spLocks noGrp="1"/>
          </p:cNvSpPr>
          <p:nvPr>
            <p:ph type="ftr" sz="quarter" idx="11"/>
          </p:nvPr>
        </p:nvSpPr>
        <p:spPr/>
        <p:txBody>
          <a:bodyPr/>
          <a:lstStyle/>
          <a:p>
            <a:r>
              <a:rPr lang="en-US"/>
              <a:t>NICHOLAS ERIK</a:t>
            </a:r>
          </a:p>
        </p:txBody>
      </p:sp>
      <p:sp>
        <p:nvSpPr>
          <p:cNvPr id="6" name="Slide Number Placeholder 5"/>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280907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1136" y="523613"/>
            <a:ext cx="7729728" cy="1188720"/>
          </a:xfrm>
        </p:spPr>
        <p:txBody>
          <a:bodyPr/>
          <a:lstStyle>
            <a:lvl1pPr>
              <a:defRPr>
                <a:latin typeface="+mj-lt"/>
              </a:defRPr>
            </a:lvl1pPr>
          </a:lstStyle>
          <a:p>
            <a:r>
              <a:rPr lang="en-US" dirty="0"/>
              <a:t>Click to edit Master title style</a:t>
            </a:r>
          </a:p>
        </p:txBody>
      </p:sp>
      <p:sp>
        <p:nvSpPr>
          <p:cNvPr id="7" name="Date Placeholder 6"/>
          <p:cNvSpPr>
            <a:spLocks noGrp="1"/>
          </p:cNvSpPr>
          <p:nvPr>
            <p:ph type="dt" sz="half" idx="10"/>
          </p:nvPr>
        </p:nvSpPr>
        <p:spPr/>
        <p:txBody>
          <a:bodyPr/>
          <a:lstStyle/>
          <a:p>
            <a:fld id="{58CD4FAE-7BE7-4F58-BBB3-ED079AABB1D1}" type="datetime1">
              <a:rPr lang="en-US" smtClean="0"/>
              <a:t>6/26/2022</a:t>
            </a:fld>
            <a:endParaRPr lang="en-US"/>
          </a:p>
        </p:txBody>
      </p:sp>
      <p:sp>
        <p:nvSpPr>
          <p:cNvPr id="8" name="Footer Placeholder 7"/>
          <p:cNvSpPr>
            <a:spLocks noGrp="1"/>
          </p:cNvSpPr>
          <p:nvPr>
            <p:ph type="ftr" sz="quarter" idx="11"/>
          </p:nvPr>
        </p:nvSpPr>
        <p:spPr/>
        <p:txBody>
          <a:bodyPr/>
          <a:lstStyle/>
          <a:p>
            <a:r>
              <a:rPr lang="en-US"/>
              <a:t>NICHOLAS ERIK</a:t>
            </a:r>
            <a:endParaRPr lang="en-US" dirty="0"/>
          </a:p>
        </p:txBody>
      </p:sp>
      <p:sp>
        <p:nvSpPr>
          <p:cNvPr id="9" name="Slide Number Placeholder 8"/>
          <p:cNvSpPr>
            <a:spLocks noGrp="1"/>
          </p:cNvSpPr>
          <p:nvPr>
            <p:ph type="sldNum" sz="quarter" idx="12"/>
          </p:nvPr>
        </p:nvSpPr>
        <p:spPr>
          <a:solidFill>
            <a:srgbClr val="0070C0">
              <a:alpha val="70000"/>
            </a:srgbClr>
          </a:solidFill>
        </p:spPr>
        <p:txBody>
          <a:bodyPr/>
          <a:lstStyle>
            <a:lvl1pPr>
              <a:defRPr>
                <a:latin typeface="+mn-lt"/>
              </a:defRPr>
            </a:lvl1pPr>
          </a:lstStyle>
          <a:p>
            <a:fld id="{841F31CF-268E-4CF6-8BAE-AFEE307DC6CB}" type="slidenum">
              <a:rPr lang="en-US" smtClean="0"/>
              <a:pPr/>
              <a:t>‹#›</a:t>
            </a:fld>
            <a:endParaRPr lang="en-US" dirty="0"/>
          </a:p>
        </p:txBody>
      </p:sp>
      <p:pic>
        <p:nvPicPr>
          <p:cNvPr id="6" name="Graphic 5">
            <a:extLst>
              <a:ext uri="{FF2B5EF4-FFF2-40B4-BE49-F238E27FC236}">
                <a16:creationId xmlns:a16="http://schemas.microsoft.com/office/drawing/2014/main" id="{AED11402-C53C-4C94-96E7-EA4CBF93BC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009" y="6269593"/>
            <a:ext cx="1590302" cy="253270"/>
          </a:xfrm>
          <a:prstGeom prst="rect">
            <a:avLst/>
          </a:prstGeom>
        </p:spPr>
      </p:pic>
    </p:spTree>
    <p:extLst>
      <p:ext uri="{BB962C8B-B14F-4D97-AF65-F5344CB8AC3E}">
        <p14:creationId xmlns:p14="http://schemas.microsoft.com/office/powerpoint/2010/main" val="1479781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A2F7CE11-FFE8-4478-B2DA-9B88AACD4ACB}" type="datetime1">
              <a:rPr lang="en-US" smtClean="0"/>
              <a:t>6/26/2022</a:t>
            </a:fld>
            <a:endParaRPr lang="en-US"/>
          </a:p>
        </p:txBody>
      </p:sp>
      <p:sp>
        <p:nvSpPr>
          <p:cNvPr id="8" name="Footer Placeholder 7"/>
          <p:cNvSpPr>
            <a:spLocks noGrp="1"/>
          </p:cNvSpPr>
          <p:nvPr>
            <p:ph type="ftr" sz="quarter" idx="11"/>
          </p:nvPr>
        </p:nvSpPr>
        <p:spPr/>
        <p:txBody>
          <a:bodyPr/>
          <a:lstStyle/>
          <a:p>
            <a:r>
              <a:rPr lang="en-US"/>
              <a:t>NICHOLAS ERIK</a:t>
            </a:r>
          </a:p>
        </p:txBody>
      </p:sp>
      <p:sp>
        <p:nvSpPr>
          <p:cNvPr id="9" name="Slide Number Placeholder 8"/>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3983185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32038D8-6EED-46BF-B425-27E43448F6E5}" type="datetime1">
              <a:rPr lang="en-US" smtClean="0"/>
              <a:t>6/26/2022</a:t>
            </a:fld>
            <a:endParaRPr lang="en-US"/>
          </a:p>
        </p:txBody>
      </p:sp>
      <p:sp>
        <p:nvSpPr>
          <p:cNvPr id="9" name="Footer Placeholder 8"/>
          <p:cNvSpPr>
            <a:spLocks noGrp="1"/>
          </p:cNvSpPr>
          <p:nvPr>
            <p:ph type="ftr" sz="quarter" idx="11"/>
          </p:nvPr>
        </p:nvSpPr>
        <p:spPr/>
        <p:txBody>
          <a:bodyPr/>
          <a:lstStyle/>
          <a:p>
            <a:r>
              <a:rPr lang="en-US"/>
              <a:t>NICHOLAS ERIK</a:t>
            </a:r>
          </a:p>
        </p:txBody>
      </p:sp>
      <p:sp>
        <p:nvSpPr>
          <p:cNvPr id="10" name="Slide Number Placeholder 9"/>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418483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882C992-009B-4EEB-8410-5DAC4B67B0EA}" type="datetime1">
              <a:rPr lang="en-US" smtClean="0"/>
              <a:t>6/26/2022</a:t>
            </a:fld>
            <a:endParaRPr lang="en-US"/>
          </a:p>
        </p:txBody>
      </p:sp>
      <p:sp>
        <p:nvSpPr>
          <p:cNvPr id="8" name="Footer Placeholder 7"/>
          <p:cNvSpPr>
            <a:spLocks noGrp="1"/>
          </p:cNvSpPr>
          <p:nvPr>
            <p:ph type="ftr" sz="quarter" idx="11"/>
          </p:nvPr>
        </p:nvSpPr>
        <p:spPr/>
        <p:txBody>
          <a:bodyPr/>
          <a:lstStyle/>
          <a:p>
            <a:r>
              <a:rPr lang="en-US"/>
              <a:t>NICHOLAS ERIK</a:t>
            </a:r>
          </a:p>
        </p:txBody>
      </p:sp>
      <p:sp>
        <p:nvSpPr>
          <p:cNvPr id="9" name="Slide Number Placeholder 8"/>
          <p:cNvSpPr>
            <a:spLocks noGrp="1"/>
          </p:cNvSpPr>
          <p:nvPr>
            <p:ph type="sldNum" sz="quarter" idx="12"/>
          </p:nvPr>
        </p:nvSpPr>
        <p:spPr/>
        <p:txBody>
          <a:bodyPr/>
          <a:lstStyle/>
          <a:p>
            <a:fld id="{841F31CF-268E-4CF6-8BAE-AFEE307DC6C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551314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4101476-3BA6-484E-885B-69B02E0202B4}" type="datetime1">
              <a:rPr lang="en-US" smtClean="0"/>
              <a:t>6/26/2022</a:t>
            </a:fld>
            <a:endParaRPr lang="en-US"/>
          </a:p>
        </p:txBody>
      </p:sp>
      <p:sp>
        <p:nvSpPr>
          <p:cNvPr id="4" name="Footer Placeholder 3"/>
          <p:cNvSpPr>
            <a:spLocks noGrp="1"/>
          </p:cNvSpPr>
          <p:nvPr>
            <p:ph type="ftr" sz="quarter" idx="11"/>
          </p:nvPr>
        </p:nvSpPr>
        <p:spPr/>
        <p:txBody>
          <a:bodyPr/>
          <a:lstStyle/>
          <a:p>
            <a:r>
              <a:rPr lang="en-US"/>
              <a:t>NICHOLAS ERIK</a:t>
            </a:r>
          </a:p>
        </p:txBody>
      </p:sp>
      <p:sp>
        <p:nvSpPr>
          <p:cNvPr id="5" name="Slide Number Placeholder 4"/>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3986639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D6383-E65D-41A2-9F95-3025AB51CBA3}" type="datetime1">
              <a:rPr lang="en-US" smtClean="0"/>
              <a:t>6/26/2022</a:t>
            </a:fld>
            <a:endParaRPr lang="en-US"/>
          </a:p>
        </p:txBody>
      </p:sp>
      <p:sp>
        <p:nvSpPr>
          <p:cNvPr id="3" name="Footer Placeholder 2"/>
          <p:cNvSpPr>
            <a:spLocks noGrp="1"/>
          </p:cNvSpPr>
          <p:nvPr>
            <p:ph type="ftr" sz="quarter" idx="11"/>
          </p:nvPr>
        </p:nvSpPr>
        <p:spPr/>
        <p:txBody>
          <a:bodyPr/>
          <a:lstStyle/>
          <a:p>
            <a:r>
              <a:rPr lang="en-US"/>
              <a:t>NICHOLAS ERIK</a:t>
            </a:r>
          </a:p>
        </p:txBody>
      </p:sp>
      <p:sp>
        <p:nvSpPr>
          <p:cNvPr id="4" name="Slide Number Placeholder 3"/>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207168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A05A1953-6037-4871-961C-94E6C6194F32}" type="datetime1">
              <a:rPr lang="en-US" smtClean="0"/>
              <a:t>6/26/2022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NICHOLAS ERIK</a:t>
            </a:r>
          </a:p>
        </p:txBody>
      </p:sp>
      <p:sp>
        <p:nvSpPr>
          <p:cNvPr id="11" name="Slide Number Placeholder 10"/>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1724350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8E9C43E-DAAF-4453-A40C-2D9E231981C7}" type="datetime1">
              <a:rPr lang="en-US" smtClean="0"/>
              <a:t>6/26/2022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NICHOLAS ERIK</a:t>
            </a:r>
          </a:p>
        </p:txBody>
      </p:sp>
      <p:sp>
        <p:nvSpPr>
          <p:cNvPr id="10" name="Slide Number Placeholder 9"/>
          <p:cNvSpPr>
            <a:spLocks noGrp="1"/>
          </p:cNvSpPr>
          <p:nvPr>
            <p:ph type="sldNum" sz="quarter" idx="12"/>
          </p:nvPr>
        </p:nvSpPr>
        <p:spPr/>
        <p:txBody>
          <a:bodyPr/>
          <a:lstStyle/>
          <a:p>
            <a:fld id="{841F31CF-268E-4CF6-8BAE-AFEE307DC6CB}" type="slidenum">
              <a:rPr lang="en-US" smtClean="0"/>
              <a:t>‹#›</a:t>
            </a:fld>
            <a:endParaRPr lang="en-US"/>
          </a:p>
        </p:txBody>
      </p:sp>
    </p:spTree>
    <p:extLst>
      <p:ext uri="{BB962C8B-B14F-4D97-AF65-F5344CB8AC3E}">
        <p14:creationId xmlns:p14="http://schemas.microsoft.com/office/powerpoint/2010/main" val="318947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dirty="0"/>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A882C992-009B-4EEB-8410-5DAC4B67B0EA}" type="datetime1">
              <a:rPr lang="en-US" smtClean="0"/>
              <a:t>6/26/2022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NICHOLAS ERIK</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latin typeface="+mn-lt"/>
              </a:defRPr>
            </a:lvl1pPr>
          </a:lstStyle>
          <a:p>
            <a:fld id="{841F31CF-268E-4CF6-8BAE-AFEE307DC6CB}" type="slidenum">
              <a:rPr lang="en-US" smtClean="0"/>
              <a:pPr/>
              <a:t>‹#›</a:t>
            </a:fld>
            <a:endParaRPr lang="en-US" dirty="0"/>
          </a:p>
        </p:txBody>
      </p:sp>
    </p:spTree>
    <p:extLst>
      <p:ext uri="{BB962C8B-B14F-4D97-AF65-F5344CB8AC3E}">
        <p14:creationId xmlns:p14="http://schemas.microsoft.com/office/powerpoint/2010/main" val="1149431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EB84-5956-4497-BC68-D886322D1AC8}"/>
              </a:ext>
            </a:extLst>
          </p:cNvPr>
          <p:cNvSpPr>
            <a:spLocks noGrp="1"/>
          </p:cNvSpPr>
          <p:nvPr>
            <p:ph type="ctrTitle"/>
          </p:nvPr>
        </p:nvSpPr>
        <p:spPr>
          <a:xfrm>
            <a:off x="751699" y="1107317"/>
            <a:ext cx="10688598" cy="1246645"/>
          </a:xfrm>
          <a:noFill/>
          <a:ln>
            <a:solidFill>
              <a:schemeClr val="tx1"/>
            </a:solidFill>
          </a:ln>
        </p:spPr>
        <p:txBody>
          <a:bodyPr wrap="square" anchor="ctr">
            <a:noAutofit/>
          </a:bodyPr>
          <a:lstStyle/>
          <a:p>
            <a:r>
              <a:rPr lang="en-US" sz="4600" dirty="0">
                <a:solidFill>
                  <a:schemeClr val="tx1"/>
                </a:solidFill>
              </a:rPr>
              <a:t>LAUNCH CASE STUDY</a:t>
            </a:r>
          </a:p>
        </p:txBody>
      </p:sp>
      <p:sp>
        <p:nvSpPr>
          <p:cNvPr id="3" name="Subtitle 2">
            <a:extLst>
              <a:ext uri="{FF2B5EF4-FFF2-40B4-BE49-F238E27FC236}">
                <a16:creationId xmlns:a16="http://schemas.microsoft.com/office/drawing/2014/main" id="{4CA412EA-84A6-4A19-8C85-CA72B3B8C7FF}"/>
              </a:ext>
            </a:extLst>
          </p:cNvPr>
          <p:cNvSpPr>
            <a:spLocks noGrp="1"/>
          </p:cNvSpPr>
          <p:nvPr>
            <p:ph type="subTitle" idx="1"/>
          </p:nvPr>
        </p:nvSpPr>
        <p:spPr>
          <a:xfrm>
            <a:off x="1896346" y="3429000"/>
            <a:ext cx="8399303" cy="1655762"/>
          </a:xfrm>
        </p:spPr>
        <p:txBody>
          <a:bodyPr>
            <a:normAutofit/>
          </a:bodyPr>
          <a:lstStyle/>
          <a:p>
            <a:r>
              <a:rPr lang="en-US" sz="4000" dirty="0">
                <a:solidFill>
                  <a:schemeClr val="tx1"/>
                </a:solidFill>
              </a:rPr>
              <a:t>THE $10k “OPTIMAL” LAUNCH CASE STUDY</a:t>
            </a:r>
            <a:endParaRPr lang="en-US" sz="4000" dirty="0">
              <a:solidFill>
                <a:srgbClr val="FF0000"/>
              </a:solidFill>
            </a:endParaRPr>
          </a:p>
        </p:txBody>
      </p:sp>
      <p:pic>
        <p:nvPicPr>
          <p:cNvPr id="8" name="Graphic 7">
            <a:extLst>
              <a:ext uri="{FF2B5EF4-FFF2-40B4-BE49-F238E27FC236}">
                <a16:creationId xmlns:a16="http://schemas.microsoft.com/office/drawing/2014/main" id="{9068C1A7-EE8F-4CCB-9413-9BDC8A3423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5917" y="6065912"/>
            <a:ext cx="2560160" cy="407729"/>
          </a:xfrm>
          <a:prstGeom prst="rect">
            <a:avLst/>
          </a:prstGeom>
        </p:spPr>
      </p:pic>
    </p:spTree>
    <p:extLst>
      <p:ext uri="{BB962C8B-B14F-4D97-AF65-F5344CB8AC3E}">
        <p14:creationId xmlns:p14="http://schemas.microsoft.com/office/powerpoint/2010/main" val="4053819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9A08-3255-459C-9F07-7D410A23E692}"/>
              </a:ext>
            </a:extLst>
          </p:cNvPr>
          <p:cNvSpPr>
            <a:spLocks noGrp="1"/>
          </p:cNvSpPr>
          <p:nvPr>
            <p:ph type="title"/>
          </p:nvPr>
        </p:nvSpPr>
        <p:spPr/>
        <p:txBody>
          <a:bodyPr/>
          <a:lstStyle/>
          <a:p>
            <a:r>
              <a:rPr lang="en-US" dirty="0"/>
              <a:t>LEVERS IN THIS LAUNCH</a:t>
            </a:r>
          </a:p>
        </p:txBody>
      </p:sp>
      <p:sp>
        <p:nvSpPr>
          <p:cNvPr id="11" name="TextBox 10">
            <a:extLst>
              <a:ext uri="{FF2B5EF4-FFF2-40B4-BE49-F238E27FC236}">
                <a16:creationId xmlns:a16="http://schemas.microsoft.com/office/drawing/2014/main" id="{0FD2BE02-95D9-4CE8-96A4-9A68F7667136}"/>
              </a:ext>
            </a:extLst>
          </p:cNvPr>
          <p:cNvSpPr txBox="1"/>
          <p:nvPr/>
        </p:nvSpPr>
        <p:spPr>
          <a:xfrm>
            <a:off x="4899682" y="1897469"/>
            <a:ext cx="1842171" cy="369332"/>
          </a:xfrm>
          <a:prstGeom prst="rect">
            <a:avLst/>
          </a:prstGeom>
          <a:noFill/>
        </p:spPr>
        <p:txBody>
          <a:bodyPr wrap="none" rtlCol="0">
            <a:spAutoFit/>
          </a:bodyPr>
          <a:lstStyle/>
          <a:p>
            <a:r>
              <a:rPr lang="en-US" b="1" dirty="0"/>
              <a:t>CONVERSION</a:t>
            </a:r>
          </a:p>
        </p:txBody>
      </p:sp>
      <p:grpSp>
        <p:nvGrpSpPr>
          <p:cNvPr id="12" name="Group 11">
            <a:extLst>
              <a:ext uri="{FF2B5EF4-FFF2-40B4-BE49-F238E27FC236}">
                <a16:creationId xmlns:a16="http://schemas.microsoft.com/office/drawing/2014/main" id="{19AE8E63-546B-475C-A8F3-AD2330E715FB}"/>
              </a:ext>
            </a:extLst>
          </p:cNvPr>
          <p:cNvGrpSpPr/>
          <p:nvPr/>
        </p:nvGrpSpPr>
        <p:grpSpPr>
          <a:xfrm>
            <a:off x="1818840" y="1901651"/>
            <a:ext cx="8884373" cy="1405833"/>
            <a:chOff x="2125221" y="2025236"/>
            <a:chExt cx="8884373" cy="1405833"/>
          </a:xfrm>
        </p:grpSpPr>
        <p:sp>
          <p:nvSpPr>
            <p:cNvPr id="6" name="TextBox 5">
              <a:extLst>
                <a:ext uri="{FF2B5EF4-FFF2-40B4-BE49-F238E27FC236}">
                  <a16:creationId xmlns:a16="http://schemas.microsoft.com/office/drawing/2014/main" id="{E07E2213-8322-41C7-8158-CA46FF858071}"/>
                </a:ext>
              </a:extLst>
            </p:cNvPr>
            <p:cNvSpPr txBox="1"/>
            <p:nvPr/>
          </p:nvSpPr>
          <p:spPr>
            <a:xfrm>
              <a:off x="2125221" y="2025236"/>
              <a:ext cx="1220206" cy="369332"/>
            </a:xfrm>
            <a:prstGeom prst="rect">
              <a:avLst/>
            </a:prstGeom>
            <a:noFill/>
          </p:spPr>
          <p:txBody>
            <a:bodyPr wrap="none" rtlCol="0">
              <a:spAutoFit/>
            </a:bodyPr>
            <a:lstStyle/>
            <a:p>
              <a:r>
                <a:rPr lang="en-US" b="1" dirty="0"/>
                <a:t>TRAFFIC</a:t>
              </a:r>
            </a:p>
          </p:txBody>
        </p:sp>
        <p:sp>
          <p:nvSpPr>
            <p:cNvPr id="4" name="TextBox 3">
              <a:extLst>
                <a:ext uri="{FF2B5EF4-FFF2-40B4-BE49-F238E27FC236}">
                  <a16:creationId xmlns:a16="http://schemas.microsoft.com/office/drawing/2014/main" id="{FF3876BD-4C30-4948-9FD5-D019F758BE45}"/>
                </a:ext>
              </a:extLst>
            </p:cNvPr>
            <p:cNvSpPr txBox="1"/>
            <p:nvPr/>
          </p:nvSpPr>
          <p:spPr>
            <a:xfrm>
              <a:off x="7744247" y="2025236"/>
              <a:ext cx="2569335" cy="707886"/>
            </a:xfrm>
            <a:prstGeom prst="rect">
              <a:avLst/>
            </a:prstGeom>
            <a:noFill/>
          </p:spPr>
          <p:txBody>
            <a:bodyPr wrap="square" rtlCol="0">
              <a:spAutoFit/>
            </a:bodyPr>
            <a:lstStyle/>
            <a:p>
              <a:pPr algn="ctr"/>
              <a:r>
                <a:rPr lang="en-US" sz="2000" b="1" dirty="0"/>
                <a:t>PROFITABILITY (RPS &amp; RPB)</a:t>
              </a:r>
            </a:p>
          </p:txBody>
        </p:sp>
        <p:sp>
          <p:nvSpPr>
            <p:cNvPr id="5" name="TextBox 4">
              <a:extLst>
                <a:ext uri="{FF2B5EF4-FFF2-40B4-BE49-F238E27FC236}">
                  <a16:creationId xmlns:a16="http://schemas.microsoft.com/office/drawing/2014/main" id="{2CE0F2E4-8B2F-4688-9087-3906FD82309D}"/>
                </a:ext>
              </a:extLst>
            </p:cNvPr>
            <p:cNvSpPr txBox="1"/>
            <p:nvPr/>
          </p:nvSpPr>
          <p:spPr>
            <a:xfrm>
              <a:off x="2125221" y="2686219"/>
              <a:ext cx="2569335"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a:t>Test ads</a:t>
              </a:r>
            </a:p>
          </p:txBody>
        </p:sp>
        <p:sp>
          <p:nvSpPr>
            <p:cNvPr id="10" name="TextBox 9">
              <a:extLst>
                <a:ext uri="{FF2B5EF4-FFF2-40B4-BE49-F238E27FC236}">
                  <a16:creationId xmlns:a16="http://schemas.microsoft.com/office/drawing/2014/main" id="{DFC97077-A495-455D-819D-D6CFDE32209B}"/>
                </a:ext>
              </a:extLst>
            </p:cNvPr>
            <p:cNvSpPr txBox="1"/>
            <p:nvPr/>
          </p:nvSpPr>
          <p:spPr>
            <a:xfrm>
              <a:off x="5174912" y="2692405"/>
              <a:ext cx="2569335" cy="738664"/>
            </a:xfrm>
            <a:prstGeom prst="rect">
              <a:avLst/>
            </a:prstGeom>
            <a:noFill/>
          </p:spPr>
          <p:txBody>
            <a:bodyPr wrap="square" rtlCol="0">
              <a:spAutoFit/>
            </a:bodyPr>
            <a:lstStyle/>
            <a:p>
              <a:pPr marL="285750" indent="-285750">
                <a:buFont typeface="Arial" panose="020B0604020202020204" pitchFamily="34" charset="0"/>
                <a:buChar char="•"/>
              </a:pPr>
              <a:r>
                <a:rPr lang="en-US" sz="1200" dirty="0"/>
                <a:t>Test covers</a:t>
              </a:r>
            </a:p>
            <a:p>
              <a:pPr marL="285750" indent="-285750">
                <a:buFont typeface="Arial" panose="020B0604020202020204" pitchFamily="34" charset="0"/>
                <a:buChar char="•"/>
              </a:pPr>
              <a:r>
                <a:rPr lang="en-US" sz="1200" dirty="0"/>
                <a:t>Test blurbs</a:t>
              </a:r>
            </a:p>
            <a:p>
              <a:pPr marL="285750" indent="-285750">
                <a:buFont typeface="Arial" panose="020B0604020202020204" pitchFamily="34" charset="0"/>
                <a:buChar char="•"/>
              </a:pPr>
              <a:endParaRPr lang="en-US" dirty="0"/>
            </a:p>
          </p:txBody>
        </p:sp>
        <p:sp>
          <p:nvSpPr>
            <p:cNvPr id="15" name="TextBox 14">
              <a:extLst>
                <a:ext uri="{FF2B5EF4-FFF2-40B4-BE49-F238E27FC236}">
                  <a16:creationId xmlns:a16="http://schemas.microsoft.com/office/drawing/2014/main" id="{C26D35DB-7BC4-4170-9854-737D484E64C5}"/>
                </a:ext>
              </a:extLst>
            </p:cNvPr>
            <p:cNvSpPr txBox="1"/>
            <p:nvPr/>
          </p:nvSpPr>
          <p:spPr>
            <a:xfrm>
              <a:off x="7821397" y="2686219"/>
              <a:ext cx="3188197"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a:t>Box set KENPC length</a:t>
              </a:r>
            </a:p>
          </p:txBody>
        </p:sp>
      </p:grpSp>
      <p:cxnSp>
        <p:nvCxnSpPr>
          <p:cNvPr id="22" name="Straight Connector 21">
            <a:extLst>
              <a:ext uri="{FF2B5EF4-FFF2-40B4-BE49-F238E27FC236}">
                <a16:creationId xmlns:a16="http://schemas.microsoft.com/office/drawing/2014/main" id="{4987BDAA-EF2A-4EA1-84C4-0B5F547EAD33}"/>
              </a:ext>
            </a:extLst>
          </p:cNvPr>
          <p:cNvCxnSpPr>
            <a:cxnSpLocks/>
          </p:cNvCxnSpPr>
          <p:nvPr/>
        </p:nvCxnSpPr>
        <p:spPr>
          <a:xfrm flipV="1">
            <a:off x="7541725" y="3316623"/>
            <a:ext cx="0" cy="450648"/>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68A08248-B4DD-4E1E-AE4D-BB1090D874AE}"/>
              </a:ext>
            </a:extLst>
          </p:cNvPr>
          <p:cNvCxnSpPr>
            <a:cxnSpLocks/>
          </p:cNvCxnSpPr>
          <p:nvPr/>
        </p:nvCxnSpPr>
        <p:spPr>
          <a:xfrm flipV="1">
            <a:off x="10568001" y="3317747"/>
            <a:ext cx="0" cy="450648"/>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F4B16757-4DEC-4DB8-9E13-45AF31AF1AFC}"/>
              </a:ext>
            </a:extLst>
          </p:cNvPr>
          <p:cNvCxnSpPr>
            <a:cxnSpLocks/>
          </p:cNvCxnSpPr>
          <p:nvPr/>
        </p:nvCxnSpPr>
        <p:spPr>
          <a:xfrm>
            <a:off x="7532200" y="3754119"/>
            <a:ext cx="3048501" cy="0"/>
          </a:xfrm>
          <a:prstGeom prst="line">
            <a:avLst/>
          </a:prstGeom>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9E61E036-C86C-4298-8277-A25DDEBA8C5A}"/>
              </a:ext>
            </a:extLst>
          </p:cNvPr>
          <p:cNvSpPr txBox="1"/>
          <p:nvPr/>
        </p:nvSpPr>
        <p:spPr>
          <a:xfrm>
            <a:off x="7658284" y="3336027"/>
            <a:ext cx="3534942" cy="246221"/>
          </a:xfrm>
          <a:prstGeom prst="rect">
            <a:avLst/>
          </a:prstGeom>
          <a:noFill/>
        </p:spPr>
        <p:txBody>
          <a:bodyPr wrap="square" rtlCol="0">
            <a:spAutoFit/>
          </a:bodyPr>
          <a:lstStyle/>
          <a:p>
            <a:r>
              <a:rPr lang="en-US" sz="1000" b="1" dirty="0">
                <a:solidFill>
                  <a:srgbClr val="00B050"/>
                </a:solidFill>
              </a:rPr>
              <a:t>INCREASE</a:t>
            </a:r>
            <a:r>
              <a:rPr lang="en-US" sz="1000" b="1" dirty="0"/>
              <a:t> REVENUE PER SALE (RPS)</a:t>
            </a:r>
          </a:p>
        </p:txBody>
      </p:sp>
      <p:grpSp>
        <p:nvGrpSpPr>
          <p:cNvPr id="16" name="Group 15">
            <a:extLst>
              <a:ext uri="{FF2B5EF4-FFF2-40B4-BE49-F238E27FC236}">
                <a16:creationId xmlns:a16="http://schemas.microsoft.com/office/drawing/2014/main" id="{2C7F1F98-A38B-7DC9-4780-62BE0B68FD14}"/>
              </a:ext>
            </a:extLst>
          </p:cNvPr>
          <p:cNvGrpSpPr/>
          <p:nvPr/>
        </p:nvGrpSpPr>
        <p:grpSpPr>
          <a:xfrm>
            <a:off x="1818840" y="3316623"/>
            <a:ext cx="5641192" cy="450648"/>
            <a:chOff x="1759321" y="3840498"/>
            <a:chExt cx="5641192" cy="450648"/>
          </a:xfrm>
        </p:grpSpPr>
        <p:cxnSp>
          <p:nvCxnSpPr>
            <p:cNvPr id="29" name="Straight Connector 28">
              <a:extLst>
                <a:ext uri="{FF2B5EF4-FFF2-40B4-BE49-F238E27FC236}">
                  <a16:creationId xmlns:a16="http://schemas.microsoft.com/office/drawing/2014/main" id="{ABA23B1F-B8BA-4372-8438-FF41CF92941C}"/>
                </a:ext>
              </a:extLst>
            </p:cNvPr>
            <p:cNvCxnSpPr>
              <a:cxnSpLocks/>
            </p:cNvCxnSpPr>
            <p:nvPr/>
          </p:nvCxnSpPr>
          <p:spPr>
            <a:xfrm>
              <a:off x="1759321" y="4285359"/>
              <a:ext cx="5641192" cy="0"/>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3DF35307-D666-41C2-BDD6-4C15EC4E3681}"/>
                </a:ext>
              </a:extLst>
            </p:cNvPr>
            <p:cNvCxnSpPr>
              <a:cxnSpLocks/>
            </p:cNvCxnSpPr>
            <p:nvPr/>
          </p:nvCxnSpPr>
          <p:spPr>
            <a:xfrm flipV="1">
              <a:off x="7394726" y="3840498"/>
              <a:ext cx="0" cy="450648"/>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7EFE196A-4CD4-4A63-8351-7E968CCD1710}"/>
                </a:ext>
              </a:extLst>
            </p:cNvPr>
            <p:cNvCxnSpPr>
              <a:cxnSpLocks/>
            </p:cNvCxnSpPr>
            <p:nvPr/>
          </p:nvCxnSpPr>
          <p:spPr>
            <a:xfrm flipV="1">
              <a:off x="1768428" y="3840498"/>
              <a:ext cx="0" cy="450648"/>
            </a:xfrm>
            <a:prstGeom prst="line">
              <a:avLst/>
            </a:prstGeom>
          </p:spPr>
          <p:style>
            <a:lnRef idx="3">
              <a:schemeClr val="dk1"/>
            </a:lnRef>
            <a:fillRef idx="0">
              <a:schemeClr val="dk1"/>
            </a:fillRef>
            <a:effectRef idx="2">
              <a:schemeClr val="dk1"/>
            </a:effectRef>
            <a:fontRef idx="minor">
              <a:schemeClr val="tx1"/>
            </a:fontRef>
          </p:style>
        </p:cxnSp>
      </p:grpSp>
      <p:sp>
        <p:nvSpPr>
          <p:cNvPr id="36" name="TextBox 35">
            <a:extLst>
              <a:ext uri="{FF2B5EF4-FFF2-40B4-BE49-F238E27FC236}">
                <a16:creationId xmlns:a16="http://schemas.microsoft.com/office/drawing/2014/main" id="{3E8CF2E9-16AB-435C-9D1E-FEEAEE985A2E}"/>
              </a:ext>
            </a:extLst>
          </p:cNvPr>
          <p:cNvSpPr txBox="1"/>
          <p:nvPr/>
        </p:nvSpPr>
        <p:spPr>
          <a:xfrm>
            <a:off x="1871846" y="3329061"/>
            <a:ext cx="5462404" cy="400110"/>
          </a:xfrm>
          <a:prstGeom prst="rect">
            <a:avLst/>
          </a:prstGeom>
          <a:noFill/>
        </p:spPr>
        <p:txBody>
          <a:bodyPr wrap="square" rtlCol="0">
            <a:spAutoFit/>
          </a:bodyPr>
          <a:lstStyle/>
          <a:p>
            <a:r>
              <a:rPr lang="en-US" sz="1000" b="1" dirty="0">
                <a:solidFill>
                  <a:srgbClr val="00B050"/>
                </a:solidFill>
              </a:rPr>
              <a:t>DECREASE</a:t>
            </a:r>
            <a:r>
              <a:rPr lang="en-US" sz="1000" b="1" dirty="0"/>
              <a:t> CPC + </a:t>
            </a:r>
            <a:r>
              <a:rPr lang="en-US" sz="1000" b="1" dirty="0">
                <a:solidFill>
                  <a:srgbClr val="00B050"/>
                </a:solidFill>
              </a:rPr>
              <a:t>INCREASE</a:t>
            </a:r>
            <a:r>
              <a:rPr lang="en-US" sz="1000" b="1" dirty="0"/>
              <a:t> CONVERSION TO </a:t>
            </a:r>
            <a:r>
              <a:rPr lang="en-US" sz="1000" b="1" dirty="0">
                <a:solidFill>
                  <a:srgbClr val="00B050"/>
                </a:solidFill>
              </a:rPr>
              <a:t>DECREASE </a:t>
            </a:r>
            <a:r>
              <a:rPr lang="en-US" sz="1000" b="1" dirty="0"/>
              <a:t>COST PER SALE (CPS) </a:t>
            </a:r>
          </a:p>
          <a:p>
            <a:endParaRPr lang="en-US" sz="1000" b="1" dirty="0"/>
          </a:p>
        </p:txBody>
      </p:sp>
      <p:sp>
        <p:nvSpPr>
          <p:cNvPr id="38" name="TextBox 37">
            <a:extLst>
              <a:ext uri="{FF2B5EF4-FFF2-40B4-BE49-F238E27FC236}">
                <a16:creationId xmlns:a16="http://schemas.microsoft.com/office/drawing/2014/main" id="{0863D2AF-C9E7-9CEF-B64E-D6F497FB812F}"/>
              </a:ext>
            </a:extLst>
          </p:cNvPr>
          <p:cNvSpPr txBox="1"/>
          <p:nvPr/>
        </p:nvSpPr>
        <p:spPr>
          <a:xfrm>
            <a:off x="4533717" y="3519563"/>
            <a:ext cx="2800533" cy="246221"/>
          </a:xfrm>
          <a:prstGeom prst="rect">
            <a:avLst/>
          </a:prstGeom>
          <a:noFill/>
        </p:spPr>
        <p:txBody>
          <a:bodyPr wrap="square">
            <a:spAutoFit/>
          </a:bodyPr>
          <a:lstStyle/>
          <a:p>
            <a:r>
              <a:rPr lang="en-US" sz="1000" b="1" dirty="0">
                <a:solidFill>
                  <a:srgbClr val="00B050"/>
                </a:solidFill>
              </a:rPr>
              <a:t> / DECREASE </a:t>
            </a:r>
            <a:r>
              <a:rPr lang="en-US" sz="1000" b="1" dirty="0"/>
              <a:t>COST PER BORROW (CPB) </a:t>
            </a:r>
          </a:p>
        </p:txBody>
      </p:sp>
      <p:sp>
        <p:nvSpPr>
          <p:cNvPr id="40" name="TextBox 39">
            <a:extLst>
              <a:ext uri="{FF2B5EF4-FFF2-40B4-BE49-F238E27FC236}">
                <a16:creationId xmlns:a16="http://schemas.microsoft.com/office/drawing/2014/main" id="{C1110CBA-DCDF-2D09-98E9-D93C22787803}"/>
              </a:ext>
            </a:extLst>
          </p:cNvPr>
          <p:cNvSpPr txBox="1"/>
          <p:nvPr/>
        </p:nvSpPr>
        <p:spPr>
          <a:xfrm>
            <a:off x="7658284" y="3495242"/>
            <a:ext cx="3534942" cy="246221"/>
          </a:xfrm>
          <a:prstGeom prst="rect">
            <a:avLst/>
          </a:prstGeom>
          <a:noFill/>
        </p:spPr>
        <p:txBody>
          <a:bodyPr wrap="square" rtlCol="0">
            <a:spAutoFit/>
          </a:bodyPr>
          <a:lstStyle/>
          <a:p>
            <a:r>
              <a:rPr lang="en-US" sz="1000" b="1" dirty="0">
                <a:solidFill>
                  <a:srgbClr val="00B050"/>
                </a:solidFill>
              </a:rPr>
              <a:t>INCREASE</a:t>
            </a:r>
            <a:r>
              <a:rPr lang="en-US" sz="1000" b="1" dirty="0"/>
              <a:t> REVENUE PER BORROW (RPB)</a:t>
            </a:r>
          </a:p>
        </p:txBody>
      </p:sp>
    </p:spTree>
    <p:extLst>
      <p:ext uri="{BB962C8B-B14F-4D97-AF65-F5344CB8AC3E}">
        <p14:creationId xmlns:p14="http://schemas.microsoft.com/office/powerpoint/2010/main" val="3372032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WHY THIS MATTERS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11</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2585323"/>
          </a:xfrm>
          <a:prstGeom prst="rect">
            <a:avLst/>
          </a:prstGeom>
          <a:noFill/>
        </p:spPr>
        <p:txBody>
          <a:bodyPr wrap="square" rtlCol="0">
            <a:spAutoFit/>
          </a:bodyPr>
          <a:lstStyle/>
          <a:p>
            <a:pPr marL="285750" indent="-285750">
              <a:buFont typeface="Arial" panose="020B0604020202020204" pitchFamily="34" charset="0"/>
              <a:buChar char="•"/>
            </a:pPr>
            <a:r>
              <a:rPr lang="en-US" dirty="0"/>
              <a:t>A better blurb / cover will not just convert better with the ads (thus getting you more sales / reads for the same amount of ad spend) but also convert better in </a:t>
            </a:r>
            <a:r>
              <a:rPr lang="en-US" i="1" dirty="0"/>
              <a:t>non</a:t>
            </a:r>
            <a:r>
              <a:rPr lang="en-US" dirty="0"/>
              <a:t>-ad scenarios:</a:t>
            </a:r>
          </a:p>
          <a:p>
            <a:pPr marL="742950" lvl="1" indent="-285750">
              <a:buFont typeface="Arial" panose="020B0604020202020204" pitchFamily="34" charset="0"/>
              <a:buChar char="•"/>
            </a:pPr>
            <a:r>
              <a:rPr lang="en-US" dirty="0"/>
              <a:t>Swaps will produce more sales</a:t>
            </a:r>
          </a:p>
          <a:p>
            <a:pPr marL="742950" lvl="1" indent="-285750">
              <a:buFont typeface="Arial" panose="020B0604020202020204" pitchFamily="34" charset="0"/>
              <a:buChar char="•"/>
            </a:pPr>
            <a:r>
              <a:rPr lang="en-US" dirty="0"/>
              <a:t>Your newsletter / social media will produce more sales</a:t>
            </a:r>
          </a:p>
          <a:p>
            <a:pPr marL="742950" lvl="1" indent="-285750">
              <a:buFont typeface="Arial" panose="020B0604020202020204" pitchFamily="34" charset="0"/>
              <a:buChar char="•"/>
            </a:pPr>
            <a:r>
              <a:rPr lang="en-US" dirty="0"/>
              <a:t>Etc.</a:t>
            </a:r>
          </a:p>
          <a:p>
            <a:pPr marL="285750" indent="-285750">
              <a:buFont typeface="Arial" panose="020B0604020202020204" pitchFamily="34" charset="0"/>
              <a:buChar char="•"/>
            </a:pPr>
            <a:r>
              <a:rPr lang="en-US" dirty="0"/>
              <a:t>More profitability = more headroom to scale with the ads and making more money</a:t>
            </a:r>
          </a:p>
          <a:p>
            <a:pPr marL="285750" lvl="0" indent="-285750">
              <a:buFont typeface="Arial" panose="020B0604020202020204" pitchFamily="34" charset="0"/>
              <a:buChar char="•"/>
            </a:pPr>
            <a:endParaRPr lang="en-US" dirty="0"/>
          </a:p>
        </p:txBody>
      </p:sp>
    </p:spTree>
    <p:extLst>
      <p:ext uri="{BB962C8B-B14F-4D97-AF65-F5344CB8AC3E}">
        <p14:creationId xmlns:p14="http://schemas.microsoft.com/office/powerpoint/2010/main" val="161365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PRE-Launch: COVER TESTING</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12</a:t>
            </a:fld>
            <a:endParaRPr lang="en-US"/>
          </a:p>
        </p:txBody>
      </p:sp>
      <p:pic>
        <p:nvPicPr>
          <p:cNvPr id="6" name="Picture 5" descr="A picture containing calendar&#10;&#10;Description automatically generated">
            <a:extLst>
              <a:ext uri="{FF2B5EF4-FFF2-40B4-BE49-F238E27FC236}">
                <a16:creationId xmlns:a16="http://schemas.microsoft.com/office/drawing/2014/main" id="{AF2ECF6D-3A16-0217-EEAE-8ED555D9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376" y="2087217"/>
            <a:ext cx="2323548" cy="3485322"/>
          </a:xfrm>
          <a:prstGeom prst="rect">
            <a:avLst/>
          </a:prstGeom>
        </p:spPr>
      </p:pic>
      <p:pic>
        <p:nvPicPr>
          <p:cNvPr id="8" name="Picture 7" descr="A person holding a bowl&#10;&#10;Description automatically generated with medium confidence">
            <a:extLst>
              <a:ext uri="{FF2B5EF4-FFF2-40B4-BE49-F238E27FC236}">
                <a16:creationId xmlns:a16="http://schemas.microsoft.com/office/drawing/2014/main" id="{A8A17CD5-FC81-D1D3-855B-404492565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493" y="2087217"/>
            <a:ext cx="2275014" cy="3485322"/>
          </a:xfrm>
          <a:prstGeom prst="rect">
            <a:avLst/>
          </a:prstGeom>
        </p:spPr>
      </p:pic>
      <p:pic>
        <p:nvPicPr>
          <p:cNvPr id="10" name="Picture 9" descr="A person holding a trophy&#10;&#10;Description automatically generated with medium confidence">
            <a:extLst>
              <a:ext uri="{FF2B5EF4-FFF2-40B4-BE49-F238E27FC236}">
                <a16:creationId xmlns:a16="http://schemas.microsoft.com/office/drawing/2014/main" id="{989FA596-B6D0-1093-5633-752CCE281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0041" y="2087217"/>
            <a:ext cx="2323548" cy="3485322"/>
          </a:xfrm>
          <a:prstGeom prst="rect">
            <a:avLst/>
          </a:prstGeom>
        </p:spPr>
      </p:pic>
      <p:sp>
        <p:nvSpPr>
          <p:cNvPr id="11" name="TextBox 10">
            <a:extLst>
              <a:ext uri="{FF2B5EF4-FFF2-40B4-BE49-F238E27FC236}">
                <a16:creationId xmlns:a16="http://schemas.microsoft.com/office/drawing/2014/main" id="{C65BF2B8-6C6D-7159-FC4E-E5AE160DE47D}"/>
              </a:ext>
            </a:extLst>
          </p:cNvPr>
          <p:cNvSpPr txBox="1"/>
          <p:nvPr/>
        </p:nvSpPr>
        <p:spPr>
          <a:xfrm>
            <a:off x="2733822" y="5762757"/>
            <a:ext cx="306656" cy="369332"/>
          </a:xfrm>
          <a:prstGeom prst="rect">
            <a:avLst/>
          </a:prstGeom>
          <a:noFill/>
        </p:spPr>
        <p:txBody>
          <a:bodyPr wrap="square" rtlCol="0">
            <a:spAutoFit/>
          </a:bodyPr>
          <a:lstStyle/>
          <a:p>
            <a:pPr lvl="0"/>
            <a:r>
              <a:rPr lang="en-US" b="1" dirty="0"/>
              <a:t>1</a:t>
            </a:r>
          </a:p>
        </p:txBody>
      </p:sp>
      <p:sp>
        <p:nvSpPr>
          <p:cNvPr id="12" name="TextBox 11">
            <a:extLst>
              <a:ext uri="{FF2B5EF4-FFF2-40B4-BE49-F238E27FC236}">
                <a16:creationId xmlns:a16="http://schemas.microsoft.com/office/drawing/2014/main" id="{5648B49F-17E6-04C1-6E0C-FDD87BF86B9E}"/>
              </a:ext>
            </a:extLst>
          </p:cNvPr>
          <p:cNvSpPr txBox="1"/>
          <p:nvPr/>
        </p:nvSpPr>
        <p:spPr>
          <a:xfrm>
            <a:off x="5942672" y="5762757"/>
            <a:ext cx="306656" cy="369332"/>
          </a:xfrm>
          <a:prstGeom prst="rect">
            <a:avLst/>
          </a:prstGeom>
          <a:noFill/>
        </p:spPr>
        <p:txBody>
          <a:bodyPr wrap="square" rtlCol="0">
            <a:spAutoFit/>
          </a:bodyPr>
          <a:lstStyle/>
          <a:p>
            <a:pPr lvl="0"/>
            <a:r>
              <a:rPr lang="en-US" b="1" dirty="0"/>
              <a:t>2</a:t>
            </a:r>
          </a:p>
        </p:txBody>
      </p:sp>
      <p:sp>
        <p:nvSpPr>
          <p:cNvPr id="13" name="TextBox 12">
            <a:extLst>
              <a:ext uri="{FF2B5EF4-FFF2-40B4-BE49-F238E27FC236}">
                <a16:creationId xmlns:a16="http://schemas.microsoft.com/office/drawing/2014/main" id="{04AC09B6-423E-D6F1-8E76-D2A7F9950177}"/>
              </a:ext>
            </a:extLst>
          </p:cNvPr>
          <p:cNvSpPr txBox="1"/>
          <p:nvPr/>
        </p:nvSpPr>
        <p:spPr>
          <a:xfrm>
            <a:off x="9198487" y="5762757"/>
            <a:ext cx="306656" cy="369332"/>
          </a:xfrm>
          <a:prstGeom prst="rect">
            <a:avLst/>
          </a:prstGeom>
          <a:noFill/>
        </p:spPr>
        <p:txBody>
          <a:bodyPr wrap="square" rtlCol="0">
            <a:spAutoFit/>
          </a:bodyPr>
          <a:lstStyle/>
          <a:p>
            <a:pPr lvl="0"/>
            <a:r>
              <a:rPr lang="en-US" b="1" dirty="0"/>
              <a:t>3</a:t>
            </a:r>
          </a:p>
        </p:txBody>
      </p:sp>
    </p:spTree>
    <p:extLst>
      <p:ext uri="{BB962C8B-B14F-4D97-AF65-F5344CB8AC3E}">
        <p14:creationId xmlns:p14="http://schemas.microsoft.com/office/powerpoint/2010/main" val="3612244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COVER TESTING GUIDELINES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13</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4524315"/>
          </a:xfrm>
          <a:prstGeom prst="rect">
            <a:avLst/>
          </a:prstGeom>
          <a:noFill/>
        </p:spPr>
        <p:txBody>
          <a:bodyPr wrap="square" rtlCol="0">
            <a:spAutoFit/>
          </a:bodyPr>
          <a:lstStyle/>
          <a:p>
            <a:pPr marL="285750" marR="0" lvl="0" indent="-285750">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REALISTIC MAX TEST VOLUME</a:t>
            </a:r>
            <a:r>
              <a:rPr lang="en-US" dirty="0">
                <a:effectLst/>
                <a:ea typeface="Calibri" panose="020F0502020204030204" pitchFamily="34" charset="0"/>
                <a:cs typeface="Times New Roman" panose="02020603050405020304" pitchFamily="18" charset="0"/>
              </a:rPr>
              <a:t>: 2 – 5 covers (3 covers here)</a:t>
            </a:r>
          </a:p>
          <a:p>
            <a:pPr marL="285750" marR="0" lvl="0" indent="-285750">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COST</a:t>
            </a:r>
            <a:r>
              <a:rPr lang="en-US" dirty="0">
                <a:effectLst/>
                <a:ea typeface="Calibri" panose="020F0502020204030204" pitchFamily="34" charset="0"/>
                <a:cs typeface="Times New Roman" panose="02020603050405020304" pitchFamily="18" charset="0"/>
              </a:rPr>
              <a:t>: $50 - $100 total per cover</a:t>
            </a:r>
          </a:p>
          <a:p>
            <a:pPr marL="742950" lvl="1"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$320 design cost for two additional covers (already had vector cover)</a:t>
            </a:r>
          </a:p>
          <a:p>
            <a:pPr marL="742950" lvl="1"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$167 on Facebook</a:t>
            </a:r>
          </a:p>
          <a:p>
            <a:pPr marL="742950" lvl="1"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$487 total cost</a:t>
            </a:r>
          </a:p>
          <a:p>
            <a:pPr marL="285750" indent="-285750">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IMPACT</a:t>
            </a:r>
            <a:r>
              <a:rPr lang="en-US" dirty="0">
                <a:effectLst/>
                <a:ea typeface="Calibri" panose="020F0502020204030204" pitchFamily="34" charset="0"/>
                <a:cs typeface="Times New Roman" panose="02020603050405020304" pitchFamily="18" charset="0"/>
              </a:rPr>
              <a:t>: 10/10</a:t>
            </a:r>
          </a:p>
          <a:p>
            <a:pPr marL="285750" indent="-285750">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OBJECTIV</a:t>
            </a:r>
            <a:r>
              <a:rPr lang="en-US" b="1" dirty="0">
                <a:ea typeface="Calibri" panose="020F0502020204030204" pitchFamily="34" charset="0"/>
                <a:cs typeface="Times New Roman" panose="02020603050405020304" pitchFamily="18" charset="0"/>
              </a:rPr>
              <a:t>E</a:t>
            </a:r>
            <a:r>
              <a:rPr lang="en-US" dirty="0">
                <a:ea typeface="Calibri" panose="020F0502020204030204" pitchFamily="34" charset="0"/>
                <a:cs typeface="Times New Roman" panose="02020603050405020304" pitchFamily="18" charset="0"/>
              </a:rPr>
              <a:t>: Sales (Conversion)</a:t>
            </a:r>
            <a:endParaRPr lang="en-US" b="1" dirty="0">
              <a:effectLs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DATA</a:t>
            </a:r>
            <a:r>
              <a:rPr lang="en-US" dirty="0">
                <a:effectLst/>
                <a:ea typeface="Calibri" panose="020F0502020204030204" pitchFamily="34" charset="0"/>
                <a:cs typeface="Times New Roman" panose="02020603050405020304" pitchFamily="18" charset="0"/>
              </a:rPr>
              <a:t>: need 50 – 200+ view contents per cover</a:t>
            </a:r>
          </a:p>
          <a:p>
            <a:pPr marL="285750" indent="-285750">
              <a:buFont typeface="Arial" panose="020B0604020202020204" pitchFamily="34" charset="0"/>
              <a:buChar char="•"/>
            </a:pPr>
            <a:r>
              <a:rPr lang="en-US" b="1" dirty="0">
                <a:ea typeface="Calibri" panose="020F0502020204030204" pitchFamily="34" charset="0"/>
                <a:cs typeface="Times New Roman" panose="02020603050405020304" pitchFamily="18" charset="0"/>
              </a:rPr>
              <a:t>WINNER</a:t>
            </a:r>
            <a:r>
              <a:rPr lang="en-US" dirty="0">
                <a:ea typeface="Calibri" panose="020F0502020204030204" pitchFamily="34" charset="0"/>
                <a:cs typeface="Times New Roman" panose="02020603050405020304" pitchFamily="18" charset="0"/>
              </a:rPr>
              <a:t>: lowest view content cost</a:t>
            </a:r>
            <a:r>
              <a:rPr lang="en-US" dirty="0">
                <a:effectLst/>
                <a:ea typeface="Calibri" panose="020F0502020204030204" pitchFamily="34" charset="0"/>
                <a:cs typeface="Times New Roman" panose="02020603050405020304" pitchFamily="18" charset="0"/>
              </a:rPr>
              <a:t> </a:t>
            </a:r>
          </a:p>
          <a:p>
            <a:pPr marL="285750" marR="0" lvl="0" indent="-285750">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SETUP</a:t>
            </a:r>
          </a:p>
          <a:p>
            <a:pPr marL="742950" lvl="1"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1 campaign</a:t>
            </a:r>
          </a:p>
          <a:p>
            <a:pPr marL="742950" lvl="1"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1 ad set</a:t>
            </a:r>
          </a:p>
          <a:p>
            <a:pPr marL="1200150" lvl="2" indent="-285750">
              <a:buFont typeface="Arial" panose="020B0604020202020204" pitchFamily="34" charset="0"/>
              <a:buChar char="•"/>
            </a:pPr>
            <a:r>
              <a:rPr lang="en-US" b="1" dirty="0">
                <a:ea typeface="Calibri" panose="020F0502020204030204" pitchFamily="34" charset="0"/>
                <a:cs typeface="Times New Roman" panose="02020603050405020304" pitchFamily="18" charset="0"/>
              </a:rPr>
              <a:t>BIDDING</a:t>
            </a:r>
            <a:r>
              <a:rPr lang="en-US" dirty="0">
                <a:ea typeface="Calibri" panose="020F0502020204030204" pitchFamily="34" charset="0"/>
                <a:cs typeface="Times New Roman" panose="02020603050405020304" pitchFamily="18" charset="0"/>
              </a:rPr>
              <a:t>: Campaign Budget Optimization</a:t>
            </a:r>
            <a:endParaRPr lang="en-US" b="1" dirty="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en-US" b="1" dirty="0">
                <a:ea typeface="Calibri" panose="020F0502020204030204" pitchFamily="34" charset="0"/>
                <a:cs typeface="Times New Roman" panose="02020603050405020304" pitchFamily="18" charset="0"/>
              </a:rPr>
              <a:t>REGION</a:t>
            </a:r>
            <a:r>
              <a:rPr lang="en-US" dirty="0">
                <a:ea typeface="Calibri" panose="020F0502020204030204" pitchFamily="34" charset="0"/>
                <a:cs typeface="Times New Roman" panose="02020603050405020304" pitchFamily="18" charset="0"/>
              </a:rPr>
              <a:t>: US</a:t>
            </a:r>
            <a:endParaRPr lang="en-US" b="1" dirty="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en-US" b="1" dirty="0">
                <a:ea typeface="Calibri" panose="020F0502020204030204" pitchFamily="34" charset="0"/>
                <a:cs typeface="Times New Roman" panose="02020603050405020304" pitchFamily="18" charset="0"/>
              </a:rPr>
              <a:t>TARGETING</a:t>
            </a:r>
            <a:r>
              <a:rPr lang="en-US" dirty="0">
                <a:ea typeface="Calibri" panose="020F0502020204030204" pitchFamily="34" charset="0"/>
                <a:cs typeface="Times New Roman" panose="02020603050405020304" pitchFamily="18" charset="0"/>
              </a:rPr>
              <a:t>: Proven audience (urban fantasy authors)</a:t>
            </a:r>
          </a:p>
          <a:p>
            <a:pPr marL="1200150" lvl="2" indent="-285750">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PLACEMENT</a:t>
            </a:r>
            <a:r>
              <a:rPr lang="en-US" dirty="0">
                <a:effectLst/>
                <a:ea typeface="Calibri" panose="020F0502020204030204" pitchFamily="34" charset="0"/>
                <a:cs typeface="Times New Roman" panose="02020603050405020304" pitchFamily="18" charset="0"/>
              </a:rPr>
              <a:t>: News Feed Only</a:t>
            </a:r>
          </a:p>
        </p:txBody>
      </p:sp>
    </p:spTree>
    <p:extLst>
      <p:ext uri="{BB962C8B-B14F-4D97-AF65-F5344CB8AC3E}">
        <p14:creationId xmlns:p14="http://schemas.microsoft.com/office/powerpoint/2010/main" val="186779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COVER TESTING GUIDELINES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14</a:t>
            </a:fld>
            <a:endParaRPr lang="en-US"/>
          </a:p>
        </p:txBody>
      </p:sp>
      <p:pic>
        <p:nvPicPr>
          <p:cNvPr id="6" name="Picture 5" descr="Graphical user interface, text&#10;&#10;Description automatically generated">
            <a:extLst>
              <a:ext uri="{FF2B5EF4-FFF2-40B4-BE49-F238E27FC236}">
                <a16:creationId xmlns:a16="http://schemas.microsoft.com/office/drawing/2014/main" id="{45ED0990-2660-D57B-161D-0FCFA504A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541" y="1961281"/>
            <a:ext cx="3554918" cy="3816667"/>
          </a:xfrm>
          <a:prstGeom prst="rect">
            <a:avLst/>
          </a:prstGeom>
        </p:spPr>
      </p:pic>
      <p:sp>
        <p:nvSpPr>
          <p:cNvPr id="7" name="TextBox 6">
            <a:extLst>
              <a:ext uri="{FF2B5EF4-FFF2-40B4-BE49-F238E27FC236}">
                <a16:creationId xmlns:a16="http://schemas.microsoft.com/office/drawing/2014/main" id="{F30DA6A4-12A3-855B-8CF3-99892826733C}"/>
              </a:ext>
            </a:extLst>
          </p:cNvPr>
          <p:cNvSpPr txBox="1"/>
          <p:nvPr/>
        </p:nvSpPr>
        <p:spPr>
          <a:xfrm>
            <a:off x="4585676" y="5872722"/>
            <a:ext cx="3020648" cy="923330"/>
          </a:xfrm>
          <a:prstGeom prst="rect">
            <a:avLst/>
          </a:prstGeom>
          <a:noFill/>
        </p:spPr>
        <p:txBody>
          <a:bodyPr wrap="square" rtlCol="0">
            <a:spAutoFit/>
          </a:bodyPr>
          <a:lstStyle/>
          <a:p>
            <a:pPr algn="ctr"/>
            <a:r>
              <a:rPr lang="en-US" b="1" dirty="0"/>
              <a:t>Landing page on website</a:t>
            </a:r>
          </a:p>
          <a:p>
            <a:pPr algn="ctr"/>
            <a:r>
              <a:rPr lang="en-US" b="1" dirty="0"/>
              <a:t>(clickthrough page)</a:t>
            </a:r>
          </a:p>
          <a:p>
            <a:pPr marL="285750" lvl="0" indent="-285750">
              <a:buFont typeface="Arial" panose="020B0604020202020204" pitchFamily="34" charset="0"/>
              <a:buChar char="•"/>
            </a:pPr>
            <a:endParaRPr lang="en-US" dirty="0"/>
          </a:p>
        </p:txBody>
      </p:sp>
      <p:sp>
        <p:nvSpPr>
          <p:cNvPr id="8" name="Arrow: Right 7">
            <a:extLst>
              <a:ext uri="{FF2B5EF4-FFF2-40B4-BE49-F238E27FC236}">
                <a16:creationId xmlns:a16="http://schemas.microsoft.com/office/drawing/2014/main" id="{865610E1-EE8D-DB75-0A5A-7AD291FD7B79}"/>
              </a:ext>
            </a:extLst>
          </p:cNvPr>
          <p:cNvSpPr/>
          <p:nvPr/>
        </p:nvSpPr>
        <p:spPr>
          <a:xfrm>
            <a:off x="8319837" y="3532730"/>
            <a:ext cx="751974" cy="673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website&#10;&#10;Description automatically generated">
            <a:extLst>
              <a:ext uri="{FF2B5EF4-FFF2-40B4-BE49-F238E27FC236}">
                <a16:creationId xmlns:a16="http://schemas.microsoft.com/office/drawing/2014/main" id="{2558D14B-636B-75A9-3CA4-9951F0CBE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753" y="2580774"/>
            <a:ext cx="2454941" cy="2153653"/>
          </a:xfrm>
          <a:prstGeom prst="rect">
            <a:avLst/>
          </a:prstGeom>
        </p:spPr>
      </p:pic>
      <p:sp>
        <p:nvSpPr>
          <p:cNvPr id="11" name="TextBox 10">
            <a:extLst>
              <a:ext uri="{FF2B5EF4-FFF2-40B4-BE49-F238E27FC236}">
                <a16:creationId xmlns:a16="http://schemas.microsoft.com/office/drawing/2014/main" id="{1DECA6B4-E55E-7A5C-9FEC-642457ABCC2D}"/>
              </a:ext>
            </a:extLst>
          </p:cNvPr>
          <p:cNvSpPr txBox="1"/>
          <p:nvPr/>
        </p:nvSpPr>
        <p:spPr>
          <a:xfrm>
            <a:off x="9361851" y="4922175"/>
            <a:ext cx="2391237" cy="369332"/>
          </a:xfrm>
          <a:prstGeom prst="rect">
            <a:avLst/>
          </a:prstGeom>
          <a:noFill/>
        </p:spPr>
        <p:txBody>
          <a:bodyPr wrap="square" rtlCol="0">
            <a:spAutoFit/>
          </a:bodyPr>
          <a:lstStyle/>
          <a:p>
            <a:pPr lvl="0"/>
            <a:r>
              <a:rPr lang="en-US" b="1" dirty="0"/>
              <a:t>Amazon book page</a:t>
            </a:r>
          </a:p>
        </p:txBody>
      </p:sp>
      <p:sp>
        <p:nvSpPr>
          <p:cNvPr id="13" name="TextBox 12">
            <a:extLst>
              <a:ext uri="{FF2B5EF4-FFF2-40B4-BE49-F238E27FC236}">
                <a16:creationId xmlns:a16="http://schemas.microsoft.com/office/drawing/2014/main" id="{A389A35E-B241-C603-C8CA-C4475AC21E04}"/>
              </a:ext>
            </a:extLst>
          </p:cNvPr>
          <p:cNvSpPr txBox="1"/>
          <p:nvPr/>
        </p:nvSpPr>
        <p:spPr>
          <a:xfrm>
            <a:off x="3122751" y="6519053"/>
            <a:ext cx="6097002" cy="276999"/>
          </a:xfrm>
          <a:prstGeom prst="rect">
            <a:avLst/>
          </a:prstGeom>
          <a:noFill/>
        </p:spPr>
        <p:txBody>
          <a:bodyPr wrap="square">
            <a:spAutoFit/>
          </a:bodyPr>
          <a:lstStyle/>
          <a:p>
            <a:pPr algn="ctr"/>
            <a:r>
              <a:rPr lang="en-US" sz="1200" dirty="0"/>
              <a:t>Sales objective tracks clicks on button (view content)</a:t>
            </a:r>
          </a:p>
        </p:txBody>
      </p:sp>
      <p:sp>
        <p:nvSpPr>
          <p:cNvPr id="14" name="TextBox 13">
            <a:extLst>
              <a:ext uri="{FF2B5EF4-FFF2-40B4-BE49-F238E27FC236}">
                <a16:creationId xmlns:a16="http://schemas.microsoft.com/office/drawing/2014/main" id="{3CF7E6AE-26EC-4CF9-8072-F697FC0A7DB6}"/>
              </a:ext>
            </a:extLst>
          </p:cNvPr>
          <p:cNvSpPr txBox="1"/>
          <p:nvPr/>
        </p:nvSpPr>
        <p:spPr>
          <a:xfrm>
            <a:off x="652582" y="4645176"/>
            <a:ext cx="2391237" cy="646331"/>
          </a:xfrm>
          <a:prstGeom prst="rect">
            <a:avLst/>
          </a:prstGeom>
          <a:noFill/>
        </p:spPr>
        <p:txBody>
          <a:bodyPr wrap="square" rtlCol="0">
            <a:spAutoFit/>
          </a:bodyPr>
          <a:lstStyle/>
          <a:p>
            <a:pPr lvl="0" algn="ctr"/>
            <a:r>
              <a:rPr lang="en-US" b="1" dirty="0"/>
              <a:t>Facebook Ad</a:t>
            </a:r>
          </a:p>
          <a:p>
            <a:pPr marL="285750" lvl="0" indent="-285750" algn="ctr">
              <a:buFont typeface="Arial" panose="020B0604020202020204" pitchFamily="34" charset="0"/>
              <a:buChar char="•"/>
            </a:pPr>
            <a:endParaRPr lang="en-US" b="1" dirty="0"/>
          </a:p>
        </p:txBody>
      </p:sp>
      <p:sp>
        <p:nvSpPr>
          <p:cNvPr id="15" name="TextBox 14">
            <a:extLst>
              <a:ext uri="{FF2B5EF4-FFF2-40B4-BE49-F238E27FC236}">
                <a16:creationId xmlns:a16="http://schemas.microsoft.com/office/drawing/2014/main" id="{25146732-B4A2-07E0-FBB9-87ECA39962F8}"/>
              </a:ext>
            </a:extLst>
          </p:cNvPr>
          <p:cNvSpPr txBox="1"/>
          <p:nvPr/>
        </p:nvSpPr>
        <p:spPr>
          <a:xfrm>
            <a:off x="521602" y="5026336"/>
            <a:ext cx="3414244" cy="1169551"/>
          </a:xfrm>
          <a:prstGeom prst="rect">
            <a:avLst/>
          </a:prstGeom>
          <a:noFill/>
        </p:spPr>
        <p:txBody>
          <a:bodyPr wrap="square" rtlCol="0">
            <a:spAutoFit/>
          </a:bodyPr>
          <a:lstStyle/>
          <a:p>
            <a:pPr lvl="0"/>
            <a:r>
              <a:rPr lang="en-US" sz="1400" b="1" dirty="0"/>
              <a:t>IMAGE</a:t>
            </a:r>
            <a:r>
              <a:rPr lang="en-US" sz="1400" dirty="0"/>
              <a:t>: Cover on book cover background</a:t>
            </a:r>
          </a:p>
          <a:p>
            <a:pPr lvl="0"/>
            <a:r>
              <a:rPr lang="en-US" sz="1400" b="1" dirty="0"/>
              <a:t>TEXT</a:t>
            </a:r>
            <a:r>
              <a:rPr lang="en-US" sz="1400" dirty="0"/>
              <a:t>: blurb</a:t>
            </a:r>
          </a:p>
          <a:p>
            <a:pPr lvl="0"/>
            <a:r>
              <a:rPr lang="en-US" sz="1400" b="1" dirty="0"/>
              <a:t>HEADLINE</a:t>
            </a:r>
            <a:r>
              <a:rPr lang="en-US" sz="1400" dirty="0"/>
              <a:t>: new [genre] book or new [genre] book Free in Kindle Unlimited</a:t>
            </a:r>
            <a:endParaRPr lang="en-US" sz="1400" b="1" dirty="0"/>
          </a:p>
          <a:p>
            <a:pPr lvl="0"/>
            <a:endParaRPr lang="en-US" sz="1400" dirty="0"/>
          </a:p>
        </p:txBody>
      </p:sp>
      <p:pic>
        <p:nvPicPr>
          <p:cNvPr id="17" name="Picture 16" descr="Graphical user interface, calendar&#10;&#10;Description automatically generated">
            <a:extLst>
              <a:ext uri="{FF2B5EF4-FFF2-40B4-BE49-F238E27FC236}">
                <a16:creationId xmlns:a16="http://schemas.microsoft.com/office/drawing/2014/main" id="{CE09E782-EFE4-EB04-D344-0E3437F7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833" y="1949404"/>
            <a:ext cx="2586809" cy="2586809"/>
          </a:xfrm>
          <a:prstGeom prst="rect">
            <a:avLst/>
          </a:prstGeom>
        </p:spPr>
      </p:pic>
      <p:sp>
        <p:nvSpPr>
          <p:cNvPr id="20" name="Arrow: Right 19">
            <a:extLst>
              <a:ext uri="{FF2B5EF4-FFF2-40B4-BE49-F238E27FC236}">
                <a16:creationId xmlns:a16="http://schemas.microsoft.com/office/drawing/2014/main" id="{8E08F812-6664-7989-D819-9A224F1A5FBC}"/>
              </a:ext>
            </a:extLst>
          </p:cNvPr>
          <p:cNvSpPr/>
          <p:nvPr/>
        </p:nvSpPr>
        <p:spPr>
          <a:xfrm>
            <a:off x="3408360" y="3532730"/>
            <a:ext cx="751974" cy="673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8720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15</a:t>
            </a:fld>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49E2A183-6CD4-E82D-8897-F46ADDBB9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602" y="123252"/>
            <a:ext cx="6163349" cy="6611496"/>
          </a:xfrm>
          <a:prstGeom prst="rect">
            <a:avLst/>
          </a:prstGeom>
        </p:spPr>
      </p:pic>
    </p:spTree>
    <p:extLst>
      <p:ext uri="{BB962C8B-B14F-4D97-AF65-F5344CB8AC3E}">
        <p14:creationId xmlns:p14="http://schemas.microsoft.com/office/powerpoint/2010/main" val="22081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COVER TESTING GUIDELINES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16</a:t>
            </a:fld>
            <a:endParaRPr lang="en-US"/>
          </a:p>
        </p:txBody>
      </p:sp>
      <p:pic>
        <p:nvPicPr>
          <p:cNvPr id="6" name="Picture 5" descr="Graphical user interface, text&#10;&#10;Description automatically generated">
            <a:extLst>
              <a:ext uri="{FF2B5EF4-FFF2-40B4-BE49-F238E27FC236}">
                <a16:creationId xmlns:a16="http://schemas.microsoft.com/office/drawing/2014/main" id="{45ED0990-2660-D57B-161D-0FCFA504A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541" y="1961281"/>
            <a:ext cx="3554918" cy="3816667"/>
          </a:xfrm>
          <a:prstGeom prst="rect">
            <a:avLst/>
          </a:prstGeom>
        </p:spPr>
      </p:pic>
      <p:sp>
        <p:nvSpPr>
          <p:cNvPr id="7" name="TextBox 6">
            <a:extLst>
              <a:ext uri="{FF2B5EF4-FFF2-40B4-BE49-F238E27FC236}">
                <a16:creationId xmlns:a16="http://schemas.microsoft.com/office/drawing/2014/main" id="{F30DA6A4-12A3-855B-8CF3-99892826733C}"/>
              </a:ext>
            </a:extLst>
          </p:cNvPr>
          <p:cNvSpPr txBox="1"/>
          <p:nvPr/>
        </p:nvSpPr>
        <p:spPr>
          <a:xfrm>
            <a:off x="4585676" y="5872722"/>
            <a:ext cx="3020648" cy="923330"/>
          </a:xfrm>
          <a:prstGeom prst="rect">
            <a:avLst/>
          </a:prstGeom>
          <a:noFill/>
        </p:spPr>
        <p:txBody>
          <a:bodyPr wrap="square" rtlCol="0">
            <a:spAutoFit/>
          </a:bodyPr>
          <a:lstStyle/>
          <a:p>
            <a:pPr algn="ctr"/>
            <a:r>
              <a:rPr lang="en-US" b="1" dirty="0"/>
              <a:t>Landing page 2 on website</a:t>
            </a:r>
          </a:p>
          <a:p>
            <a:pPr algn="ctr"/>
            <a:r>
              <a:rPr lang="en-US" b="1" dirty="0"/>
              <a:t>(clickthrough page)</a:t>
            </a:r>
          </a:p>
          <a:p>
            <a:pPr marL="285750" lvl="0" indent="-285750">
              <a:buFont typeface="Arial" panose="020B0604020202020204" pitchFamily="34" charset="0"/>
              <a:buChar char="•"/>
            </a:pPr>
            <a:endParaRPr lang="en-US" dirty="0"/>
          </a:p>
        </p:txBody>
      </p:sp>
      <p:sp>
        <p:nvSpPr>
          <p:cNvPr id="8" name="Arrow: Right 7">
            <a:extLst>
              <a:ext uri="{FF2B5EF4-FFF2-40B4-BE49-F238E27FC236}">
                <a16:creationId xmlns:a16="http://schemas.microsoft.com/office/drawing/2014/main" id="{865610E1-EE8D-DB75-0A5A-7AD291FD7B79}"/>
              </a:ext>
            </a:extLst>
          </p:cNvPr>
          <p:cNvSpPr/>
          <p:nvPr/>
        </p:nvSpPr>
        <p:spPr>
          <a:xfrm>
            <a:off x="8168269" y="3526788"/>
            <a:ext cx="751974" cy="673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website&#10;&#10;Description automatically generated">
            <a:extLst>
              <a:ext uri="{FF2B5EF4-FFF2-40B4-BE49-F238E27FC236}">
                <a16:creationId xmlns:a16="http://schemas.microsoft.com/office/drawing/2014/main" id="{2558D14B-636B-75A9-3CA4-9951F0CBE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753" y="2580774"/>
            <a:ext cx="2454941" cy="2153653"/>
          </a:xfrm>
          <a:prstGeom prst="rect">
            <a:avLst/>
          </a:prstGeom>
        </p:spPr>
      </p:pic>
      <p:sp>
        <p:nvSpPr>
          <p:cNvPr id="11" name="TextBox 10">
            <a:extLst>
              <a:ext uri="{FF2B5EF4-FFF2-40B4-BE49-F238E27FC236}">
                <a16:creationId xmlns:a16="http://schemas.microsoft.com/office/drawing/2014/main" id="{1DECA6B4-E55E-7A5C-9FEC-642457ABCC2D}"/>
              </a:ext>
            </a:extLst>
          </p:cNvPr>
          <p:cNvSpPr txBox="1"/>
          <p:nvPr/>
        </p:nvSpPr>
        <p:spPr>
          <a:xfrm>
            <a:off x="9361851" y="4922175"/>
            <a:ext cx="2391237" cy="369332"/>
          </a:xfrm>
          <a:prstGeom prst="rect">
            <a:avLst/>
          </a:prstGeom>
          <a:noFill/>
        </p:spPr>
        <p:txBody>
          <a:bodyPr wrap="square" rtlCol="0">
            <a:spAutoFit/>
          </a:bodyPr>
          <a:lstStyle/>
          <a:p>
            <a:pPr lvl="0"/>
            <a:r>
              <a:rPr lang="en-US" b="1" dirty="0"/>
              <a:t>Amazon book page</a:t>
            </a:r>
          </a:p>
        </p:txBody>
      </p:sp>
      <p:sp>
        <p:nvSpPr>
          <p:cNvPr id="14" name="TextBox 13">
            <a:extLst>
              <a:ext uri="{FF2B5EF4-FFF2-40B4-BE49-F238E27FC236}">
                <a16:creationId xmlns:a16="http://schemas.microsoft.com/office/drawing/2014/main" id="{3CF7E6AE-26EC-4CF9-8072-F697FC0A7DB6}"/>
              </a:ext>
            </a:extLst>
          </p:cNvPr>
          <p:cNvSpPr txBox="1"/>
          <p:nvPr/>
        </p:nvSpPr>
        <p:spPr>
          <a:xfrm>
            <a:off x="543670" y="5151965"/>
            <a:ext cx="2391237" cy="646331"/>
          </a:xfrm>
          <a:prstGeom prst="rect">
            <a:avLst/>
          </a:prstGeom>
          <a:noFill/>
        </p:spPr>
        <p:txBody>
          <a:bodyPr wrap="square" rtlCol="0">
            <a:spAutoFit/>
          </a:bodyPr>
          <a:lstStyle/>
          <a:p>
            <a:pPr lvl="0" algn="ctr"/>
            <a:r>
              <a:rPr lang="en-US" b="1" dirty="0"/>
              <a:t>Facebook Ad 2</a:t>
            </a:r>
          </a:p>
          <a:p>
            <a:pPr marL="285750" lvl="0" indent="-285750" algn="ctr">
              <a:buFont typeface="Arial" panose="020B0604020202020204" pitchFamily="34" charset="0"/>
              <a:buChar char="•"/>
            </a:pPr>
            <a:endParaRPr lang="en-US" b="1" dirty="0"/>
          </a:p>
        </p:txBody>
      </p:sp>
      <p:pic>
        <p:nvPicPr>
          <p:cNvPr id="5" name="Picture 4" descr="Graphical user interface, text&#10;&#10;Description automatically generated">
            <a:extLst>
              <a:ext uri="{FF2B5EF4-FFF2-40B4-BE49-F238E27FC236}">
                <a16:creationId xmlns:a16="http://schemas.microsoft.com/office/drawing/2014/main" id="{2AE14A1B-280A-27C9-4688-9EE26FA72B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542" y="1955339"/>
            <a:ext cx="3554918" cy="3816667"/>
          </a:xfrm>
          <a:prstGeom prst="rect">
            <a:avLst/>
          </a:prstGeom>
        </p:spPr>
      </p:pic>
      <p:pic>
        <p:nvPicPr>
          <p:cNvPr id="16" name="Picture 15" descr="A person smiling next to a book&#10;&#10;Description automatically generated with low confidence">
            <a:extLst>
              <a:ext uri="{FF2B5EF4-FFF2-40B4-BE49-F238E27FC236}">
                <a16:creationId xmlns:a16="http://schemas.microsoft.com/office/drawing/2014/main" id="{5E15800F-C853-796C-A35F-0A5E27E46E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885" y="2461910"/>
            <a:ext cx="2586809" cy="2586809"/>
          </a:xfrm>
          <a:prstGeom prst="rect">
            <a:avLst/>
          </a:prstGeom>
        </p:spPr>
      </p:pic>
      <p:sp>
        <p:nvSpPr>
          <p:cNvPr id="17" name="Arrow: Right 16">
            <a:extLst>
              <a:ext uri="{FF2B5EF4-FFF2-40B4-BE49-F238E27FC236}">
                <a16:creationId xmlns:a16="http://schemas.microsoft.com/office/drawing/2014/main" id="{D7755379-7609-E7F8-819F-854204DED76B}"/>
              </a:ext>
            </a:extLst>
          </p:cNvPr>
          <p:cNvSpPr/>
          <p:nvPr/>
        </p:nvSpPr>
        <p:spPr>
          <a:xfrm>
            <a:off x="3299630" y="3526788"/>
            <a:ext cx="751974" cy="673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37FE3A-115F-7A92-41AE-3045AECCC5F5}"/>
              </a:ext>
            </a:extLst>
          </p:cNvPr>
          <p:cNvSpPr txBox="1"/>
          <p:nvPr/>
        </p:nvSpPr>
        <p:spPr>
          <a:xfrm>
            <a:off x="-1272043" y="5542394"/>
            <a:ext cx="6097002" cy="276999"/>
          </a:xfrm>
          <a:prstGeom prst="rect">
            <a:avLst/>
          </a:prstGeom>
          <a:noFill/>
        </p:spPr>
        <p:txBody>
          <a:bodyPr wrap="square">
            <a:spAutoFit/>
          </a:bodyPr>
          <a:lstStyle/>
          <a:p>
            <a:pPr algn="ctr"/>
            <a:r>
              <a:rPr lang="en-US" sz="1200" dirty="0"/>
              <a:t>Everything identical except image</a:t>
            </a:r>
          </a:p>
        </p:txBody>
      </p:sp>
      <p:sp>
        <p:nvSpPr>
          <p:cNvPr id="19" name="TextBox 18">
            <a:extLst>
              <a:ext uri="{FF2B5EF4-FFF2-40B4-BE49-F238E27FC236}">
                <a16:creationId xmlns:a16="http://schemas.microsoft.com/office/drawing/2014/main" id="{3CC09339-3757-25FA-B4A3-7141729979C4}"/>
              </a:ext>
            </a:extLst>
          </p:cNvPr>
          <p:cNvSpPr txBox="1"/>
          <p:nvPr/>
        </p:nvSpPr>
        <p:spPr>
          <a:xfrm>
            <a:off x="3047499" y="6519053"/>
            <a:ext cx="6097002" cy="276999"/>
          </a:xfrm>
          <a:prstGeom prst="rect">
            <a:avLst/>
          </a:prstGeom>
          <a:noFill/>
        </p:spPr>
        <p:txBody>
          <a:bodyPr wrap="square">
            <a:spAutoFit/>
          </a:bodyPr>
          <a:lstStyle/>
          <a:p>
            <a:pPr algn="ctr"/>
            <a:r>
              <a:rPr lang="en-US" sz="1200" dirty="0"/>
              <a:t>Everything identical except image</a:t>
            </a:r>
          </a:p>
        </p:txBody>
      </p:sp>
    </p:spTree>
    <p:extLst>
      <p:ext uri="{BB962C8B-B14F-4D97-AF65-F5344CB8AC3E}">
        <p14:creationId xmlns:p14="http://schemas.microsoft.com/office/powerpoint/2010/main" val="1734279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COVER TESTING GUIDELINES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17</a:t>
            </a:fld>
            <a:endParaRPr lang="en-US"/>
          </a:p>
        </p:txBody>
      </p:sp>
      <p:sp>
        <p:nvSpPr>
          <p:cNvPr id="7" name="TextBox 6">
            <a:extLst>
              <a:ext uri="{FF2B5EF4-FFF2-40B4-BE49-F238E27FC236}">
                <a16:creationId xmlns:a16="http://schemas.microsoft.com/office/drawing/2014/main" id="{F30DA6A4-12A3-855B-8CF3-99892826733C}"/>
              </a:ext>
            </a:extLst>
          </p:cNvPr>
          <p:cNvSpPr txBox="1"/>
          <p:nvPr/>
        </p:nvSpPr>
        <p:spPr>
          <a:xfrm>
            <a:off x="4585676" y="5872722"/>
            <a:ext cx="3020648" cy="923330"/>
          </a:xfrm>
          <a:prstGeom prst="rect">
            <a:avLst/>
          </a:prstGeom>
          <a:noFill/>
        </p:spPr>
        <p:txBody>
          <a:bodyPr wrap="square" rtlCol="0">
            <a:spAutoFit/>
          </a:bodyPr>
          <a:lstStyle/>
          <a:p>
            <a:pPr algn="ctr"/>
            <a:r>
              <a:rPr lang="en-US" b="1" dirty="0"/>
              <a:t>Landing page 3 on website</a:t>
            </a:r>
          </a:p>
          <a:p>
            <a:pPr algn="ctr"/>
            <a:r>
              <a:rPr lang="en-US" b="1" dirty="0"/>
              <a:t>(clickthrough page)</a:t>
            </a:r>
          </a:p>
          <a:p>
            <a:pPr marL="285750" lvl="0" indent="-285750">
              <a:buFont typeface="Arial" panose="020B0604020202020204" pitchFamily="34" charset="0"/>
              <a:buChar char="•"/>
            </a:pPr>
            <a:endParaRPr lang="en-US" dirty="0"/>
          </a:p>
        </p:txBody>
      </p:sp>
      <p:sp>
        <p:nvSpPr>
          <p:cNvPr id="8" name="Arrow: Right 7">
            <a:extLst>
              <a:ext uri="{FF2B5EF4-FFF2-40B4-BE49-F238E27FC236}">
                <a16:creationId xmlns:a16="http://schemas.microsoft.com/office/drawing/2014/main" id="{865610E1-EE8D-DB75-0A5A-7AD291FD7B79}"/>
              </a:ext>
            </a:extLst>
          </p:cNvPr>
          <p:cNvSpPr/>
          <p:nvPr/>
        </p:nvSpPr>
        <p:spPr>
          <a:xfrm>
            <a:off x="8164683" y="3526787"/>
            <a:ext cx="751974" cy="673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website&#10;&#10;Description automatically generated">
            <a:extLst>
              <a:ext uri="{FF2B5EF4-FFF2-40B4-BE49-F238E27FC236}">
                <a16:creationId xmlns:a16="http://schemas.microsoft.com/office/drawing/2014/main" id="{2558D14B-636B-75A9-3CA4-9951F0CBE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9753" y="2580774"/>
            <a:ext cx="2454941" cy="2153653"/>
          </a:xfrm>
          <a:prstGeom prst="rect">
            <a:avLst/>
          </a:prstGeom>
        </p:spPr>
      </p:pic>
      <p:sp>
        <p:nvSpPr>
          <p:cNvPr id="11" name="TextBox 10">
            <a:extLst>
              <a:ext uri="{FF2B5EF4-FFF2-40B4-BE49-F238E27FC236}">
                <a16:creationId xmlns:a16="http://schemas.microsoft.com/office/drawing/2014/main" id="{1DECA6B4-E55E-7A5C-9FEC-642457ABCC2D}"/>
              </a:ext>
            </a:extLst>
          </p:cNvPr>
          <p:cNvSpPr txBox="1"/>
          <p:nvPr/>
        </p:nvSpPr>
        <p:spPr>
          <a:xfrm>
            <a:off x="9361851" y="4922175"/>
            <a:ext cx="2391237" cy="369332"/>
          </a:xfrm>
          <a:prstGeom prst="rect">
            <a:avLst/>
          </a:prstGeom>
          <a:noFill/>
        </p:spPr>
        <p:txBody>
          <a:bodyPr wrap="square" rtlCol="0">
            <a:spAutoFit/>
          </a:bodyPr>
          <a:lstStyle/>
          <a:p>
            <a:pPr lvl="0"/>
            <a:r>
              <a:rPr lang="en-US" b="1" dirty="0"/>
              <a:t>Amazon book page</a:t>
            </a:r>
          </a:p>
        </p:txBody>
      </p:sp>
      <p:sp>
        <p:nvSpPr>
          <p:cNvPr id="14" name="TextBox 13">
            <a:extLst>
              <a:ext uri="{FF2B5EF4-FFF2-40B4-BE49-F238E27FC236}">
                <a16:creationId xmlns:a16="http://schemas.microsoft.com/office/drawing/2014/main" id="{3CF7E6AE-26EC-4CF9-8072-F697FC0A7DB6}"/>
              </a:ext>
            </a:extLst>
          </p:cNvPr>
          <p:cNvSpPr txBox="1"/>
          <p:nvPr/>
        </p:nvSpPr>
        <p:spPr>
          <a:xfrm>
            <a:off x="543670" y="5151965"/>
            <a:ext cx="2391237" cy="646331"/>
          </a:xfrm>
          <a:prstGeom prst="rect">
            <a:avLst/>
          </a:prstGeom>
          <a:noFill/>
        </p:spPr>
        <p:txBody>
          <a:bodyPr wrap="square" rtlCol="0">
            <a:spAutoFit/>
          </a:bodyPr>
          <a:lstStyle/>
          <a:p>
            <a:pPr lvl="0" algn="ctr"/>
            <a:r>
              <a:rPr lang="en-US" b="1" dirty="0"/>
              <a:t>Facebook Ad 3</a:t>
            </a:r>
          </a:p>
          <a:p>
            <a:pPr marL="285750" lvl="0" indent="-285750" algn="ctr">
              <a:buFont typeface="Arial" panose="020B0604020202020204" pitchFamily="34" charset="0"/>
              <a:buChar char="•"/>
            </a:pPr>
            <a:endParaRPr lang="en-US" b="1" dirty="0"/>
          </a:p>
        </p:txBody>
      </p:sp>
      <p:sp>
        <p:nvSpPr>
          <p:cNvPr id="17" name="Arrow: Right 16">
            <a:extLst>
              <a:ext uri="{FF2B5EF4-FFF2-40B4-BE49-F238E27FC236}">
                <a16:creationId xmlns:a16="http://schemas.microsoft.com/office/drawing/2014/main" id="{D7755379-7609-E7F8-819F-854204DED76B}"/>
              </a:ext>
            </a:extLst>
          </p:cNvPr>
          <p:cNvSpPr/>
          <p:nvPr/>
        </p:nvSpPr>
        <p:spPr>
          <a:xfrm>
            <a:off x="3296144" y="3526787"/>
            <a:ext cx="751974" cy="673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37FE3A-115F-7A92-41AE-3045AECCC5F5}"/>
              </a:ext>
            </a:extLst>
          </p:cNvPr>
          <p:cNvSpPr txBox="1"/>
          <p:nvPr/>
        </p:nvSpPr>
        <p:spPr>
          <a:xfrm>
            <a:off x="-1272043" y="5542394"/>
            <a:ext cx="6097002" cy="276999"/>
          </a:xfrm>
          <a:prstGeom prst="rect">
            <a:avLst/>
          </a:prstGeom>
          <a:noFill/>
        </p:spPr>
        <p:txBody>
          <a:bodyPr wrap="square">
            <a:spAutoFit/>
          </a:bodyPr>
          <a:lstStyle/>
          <a:p>
            <a:pPr algn="ctr"/>
            <a:r>
              <a:rPr lang="en-US" sz="1200" dirty="0"/>
              <a:t>Everything identical except image</a:t>
            </a:r>
          </a:p>
        </p:txBody>
      </p:sp>
      <p:sp>
        <p:nvSpPr>
          <p:cNvPr id="19" name="TextBox 18">
            <a:extLst>
              <a:ext uri="{FF2B5EF4-FFF2-40B4-BE49-F238E27FC236}">
                <a16:creationId xmlns:a16="http://schemas.microsoft.com/office/drawing/2014/main" id="{3CC09339-3757-25FA-B4A3-7141729979C4}"/>
              </a:ext>
            </a:extLst>
          </p:cNvPr>
          <p:cNvSpPr txBox="1"/>
          <p:nvPr/>
        </p:nvSpPr>
        <p:spPr>
          <a:xfrm>
            <a:off x="3047499" y="6519053"/>
            <a:ext cx="6097002" cy="276999"/>
          </a:xfrm>
          <a:prstGeom prst="rect">
            <a:avLst/>
          </a:prstGeom>
          <a:noFill/>
        </p:spPr>
        <p:txBody>
          <a:bodyPr wrap="square">
            <a:spAutoFit/>
          </a:bodyPr>
          <a:lstStyle/>
          <a:p>
            <a:pPr algn="ctr"/>
            <a:r>
              <a:rPr lang="en-US" sz="1200" dirty="0"/>
              <a:t>Everything identical except image</a:t>
            </a:r>
          </a:p>
        </p:txBody>
      </p:sp>
      <p:pic>
        <p:nvPicPr>
          <p:cNvPr id="9" name="Picture 8" descr="A person holding a trophy&#10;&#10;Description automatically generated with medium confidence">
            <a:extLst>
              <a:ext uri="{FF2B5EF4-FFF2-40B4-BE49-F238E27FC236}">
                <a16:creationId xmlns:a16="http://schemas.microsoft.com/office/drawing/2014/main" id="{725660E6-B231-9B03-0F76-F32714A7C7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12" y="2453438"/>
            <a:ext cx="2586809" cy="2586809"/>
          </a:xfrm>
          <a:prstGeom prst="rect">
            <a:avLst/>
          </a:prstGeom>
        </p:spPr>
      </p:pic>
      <p:pic>
        <p:nvPicPr>
          <p:cNvPr id="13" name="Picture 12" descr="Text&#10;&#10;Description automatically generated">
            <a:extLst>
              <a:ext uri="{FF2B5EF4-FFF2-40B4-BE49-F238E27FC236}">
                <a16:creationId xmlns:a16="http://schemas.microsoft.com/office/drawing/2014/main" id="{31B019F3-9DF4-FBDC-EDCC-7158900FA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541" y="1958309"/>
            <a:ext cx="3549383" cy="3810725"/>
          </a:xfrm>
          <a:prstGeom prst="rect">
            <a:avLst/>
          </a:prstGeom>
        </p:spPr>
      </p:pic>
    </p:spTree>
    <p:extLst>
      <p:ext uri="{BB962C8B-B14F-4D97-AF65-F5344CB8AC3E}">
        <p14:creationId xmlns:p14="http://schemas.microsoft.com/office/powerpoint/2010/main" val="1310468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COVER TESTING GUIDELINES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18</a:t>
            </a:fld>
            <a:endParaRPr lang="en-US"/>
          </a:p>
        </p:txBody>
      </p:sp>
      <p:pic>
        <p:nvPicPr>
          <p:cNvPr id="6" name="Picture 5" descr="Graphical user interface, application&#10;&#10;Description automatically generated">
            <a:extLst>
              <a:ext uri="{FF2B5EF4-FFF2-40B4-BE49-F238E27FC236}">
                <a16:creationId xmlns:a16="http://schemas.microsoft.com/office/drawing/2014/main" id="{B0DEBBB2-CD47-A04D-68BB-9F6CC9E30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900" y="2726720"/>
            <a:ext cx="11252200" cy="1404560"/>
          </a:xfrm>
          <a:prstGeom prst="rect">
            <a:avLst/>
          </a:prstGeom>
        </p:spPr>
      </p:pic>
      <p:sp>
        <p:nvSpPr>
          <p:cNvPr id="7" name="Rectangle 6">
            <a:extLst>
              <a:ext uri="{FF2B5EF4-FFF2-40B4-BE49-F238E27FC236}">
                <a16:creationId xmlns:a16="http://schemas.microsoft.com/office/drawing/2014/main" id="{DEC060B1-A824-CAEF-DF7C-56A774F8045F}"/>
              </a:ext>
            </a:extLst>
          </p:cNvPr>
          <p:cNvSpPr/>
          <p:nvPr/>
        </p:nvSpPr>
        <p:spPr>
          <a:xfrm>
            <a:off x="596900" y="3308350"/>
            <a:ext cx="11252200" cy="26670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24CBD2D-6609-BAA1-3E97-305BBE2CBE54}"/>
              </a:ext>
            </a:extLst>
          </p:cNvPr>
          <p:cNvCxnSpPr/>
          <p:nvPr/>
        </p:nvCxnSpPr>
        <p:spPr>
          <a:xfrm flipH="1" flipV="1">
            <a:off x="11195050" y="3454400"/>
            <a:ext cx="609600" cy="9080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6C26C17-91AC-AA9D-7770-FB030D180F04}"/>
              </a:ext>
            </a:extLst>
          </p:cNvPr>
          <p:cNvSpPr txBox="1"/>
          <p:nvPr/>
        </p:nvSpPr>
        <p:spPr>
          <a:xfrm>
            <a:off x="10695422" y="4349750"/>
            <a:ext cx="1490228" cy="646331"/>
          </a:xfrm>
          <a:prstGeom prst="rect">
            <a:avLst/>
          </a:prstGeom>
          <a:noFill/>
        </p:spPr>
        <p:txBody>
          <a:bodyPr wrap="square" rtlCol="0">
            <a:spAutoFit/>
          </a:bodyPr>
          <a:lstStyle/>
          <a:p>
            <a:r>
              <a:rPr lang="en-US" dirty="0"/>
              <a:t>Lowest view content cost</a:t>
            </a:r>
          </a:p>
        </p:txBody>
      </p:sp>
    </p:spTree>
    <p:extLst>
      <p:ext uri="{BB962C8B-B14F-4D97-AF65-F5344CB8AC3E}">
        <p14:creationId xmlns:p14="http://schemas.microsoft.com/office/powerpoint/2010/main" val="1328852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BLURB TESTING</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19</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3970318"/>
          </a:xfrm>
          <a:prstGeom prst="rect">
            <a:avLst/>
          </a:prstGeom>
          <a:noFill/>
        </p:spPr>
        <p:txBody>
          <a:bodyPr wrap="square" rtlCol="0">
            <a:spAutoFit/>
          </a:bodyPr>
          <a:lstStyle/>
          <a:p>
            <a:pPr marL="285750" marR="0" lvl="0" indent="-285750">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REALISTIC MAX TEST VOLUME</a:t>
            </a:r>
            <a:r>
              <a:rPr lang="en-US" dirty="0">
                <a:effectLst/>
                <a:ea typeface="Calibri" panose="020F0502020204030204" pitchFamily="34" charset="0"/>
                <a:cs typeface="Times New Roman" panose="02020603050405020304" pitchFamily="18" charset="0"/>
              </a:rPr>
              <a:t>: 5 – 25 blurbs (10 blurbs here)</a:t>
            </a:r>
          </a:p>
          <a:p>
            <a:pPr marL="285750" marR="0" lvl="0" indent="-285750">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COST</a:t>
            </a:r>
            <a:r>
              <a:rPr lang="en-US" dirty="0">
                <a:effectLst/>
                <a:ea typeface="Calibri" panose="020F0502020204030204" pitchFamily="34" charset="0"/>
                <a:cs typeface="Times New Roman" panose="02020603050405020304" pitchFamily="18" charset="0"/>
              </a:rPr>
              <a:t>: $20 - $50 total per blurb</a:t>
            </a:r>
          </a:p>
          <a:p>
            <a:pPr marL="285750" indent="-285750">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IMPACT</a:t>
            </a:r>
            <a:r>
              <a:rPr lang="en-US" dirty="0">
                <a:effectLst/>
                <a:ea typeface="Calibri" panose="020F0502020204030204" pitchFamily="34" charset="0"/>
                <a:cs typeface="Times New Roman" panose="02020603050405020304" pitchFamily="18" charset="0"/>
              </a:rPr>
              <a:t>: 9/10</a:t>
            </a:r>
          </a:p>
          <a:p>
            <a:pPr marL="285750" indent="-285750">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OBJECTIV</a:t>
            </a:r>
            <a:r>
              <a:rPr lang="en-US" b="1" dirty="0">
                <a:ea typeface="Calibri" panose="020F0502020204030204" pitchFamily="34" charset="0"/>
                <a:cs typeface="Times New Roman" panose="02020603050405020304" pitchFamily="18" charset="0"/>
              </a:rPr>
              <a:t>E</a:t>
            </a:r>
            <a:r>
              <a:rPr lang="en-US" dirty="0">
                <a:ea typeface="Calibri" panose="020F0502020204030204" pitchFamily="34" charset="0"/>
                <a:cs typeface="Times New Roman" panose="02020603050405020304" pitchFamily="18" charset="0"/>
              </a:rPr>
              <a:t>: Traffic (can use the same process as outlined for cover testing, this is just an alternative that’s a bit easier)</a:t>
            </a:r>
            <a:endParaRPr lang="en-US" b="1" dirty="0">
              <a:effectLs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DATA</a:t>
            </a:r>
            <a:r>
              <a:rPr lang="en-US" dirty="0">
                <a:effectLst/>
                <a:ea typeface="Calibri" panose="020F0502020204030204" pitchFamily="34" charset="0"/>
                <a:cs typeface="Times New Roman" panose="02020603050405020304" pitchFamily="18" charset="0"/>
              </a:rPr>
              <a:t>: need 30 – 100+ clicks </a:t>
            </a:r>
            <a:r>
              <a:rPr lang="en-US" dirty="0">
                <a:ea typeface="Calibri" panose="020F0502020204030204" pitchFamily="34" charset="0"/>
                <a:cs typeface="Times New Roman" panose="02020603050405020304" pitchFamily="18" charset="0"/>
              </a:rPr>
              <a:t>per </a:t>
            </a:r>
            <a:r>
              <a:rPr lang="en-US" dirty="0">
                <a:effectLst/>
                <a:ea typeface="Calibri" panose="020F0502020204030204" pitchFamily="34" charset="0"/>
                <a:cs typeface="Times New Roman" panose="02020603050405020304" pitchFamily="18" charset="0"/>
              </a:rPr>
              <a:t>blurb</a:t>
            </a:r>
          </a:p>
          <a:p>
            <a:pPr marL="285750" indent="-285750">
              <a:buFont typeface="Arial" panose="020B0604020202020204" pitchFamily="34" charset="0"/>
              <a:buChar char="•"/>
            </a:pPr>
            <a:r>
              <a:rPr lang="en-US" b="1" dirty="0">
                <a:ea typeface="Calibri" panose="020F0502020204030204" pitchFamily="34" charset="0"/>
                <a:cs typeface="Times New Roman" panose="02020603050405020304" pitchFamily="18" charset="0"/>
              </a:rPr>
              <a:t>WINNER</a:t>
            </a:r>
            <a:r>
              <a:rPr lang="en-US" dirty="0">
                <a:ea typeface="Calibri" panose="020F0502020204030204" pitchFamily="34" charset="0"/>
                <a:cs typeface="Times New Roman" panose="02020603050405020304" pitchFamily="18" charset="0"/>
              </a:rPr>
              <a:t>: lowest unique outbound CPC</a:t>
            </a:r>
            <a:endParaRPr lang="en-US" dirty="0">
              <a:effectLst/>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SETUP</a:t>
            </a:r>
          </a:p>
          <a:p>
            <a:pPr marL="742950" lvl="1"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1 campaign</a:t>
            </a:r>
          </a:p>
          <a:p>
            <a:pPr marL="742950" lvl="1"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1 ad set</a:t>
            </a:r>
          </a:p>
          <a:p>
            <a:pPr marL="1200150" lvl="2" indent="-285750">
              <a:buFont typeface="Arial" panose="020B0604020202020204" pitchFamily="34" charset="0"/>
              <a:buChar char="•"/>
            </a:pPr>
            <a:r>
              <a:rPr lang="en-US" b="1" dirty="0">
                <a:ea typeface="Calibri" panose="020F0502020204030204" pitchFamily="34" charset="0"/>
                <a:cs typeface="Times New Roman" panose="02020603050405020304" pitchFamily="18" charset="0"/>
              </a:rPr>
              <a:t>BUDGETING</a:t>
            </a:r>
            <a:r>
              <a:rPr lang="en-US" dirty="0">
                <a:ea typeface="Calibri" panose="020F0502020204030204" pitchFamily="34" charset="0"/>
                <a:cs typeface="Times New Roman" panose="02020603050405020304" pitchFamily="18" charset="0"/>
              </a:rPr>
              <a:t>: Campaign Budget Optimization</a:t>
            </a:r>
            <a:endParaRPr lang="en-US" b="1" dirty="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en-US" b="1" dirty="0">
                <a:ea typeface="Calibri" panose="020F0502020204030204" pitchFamily="34" charset="0"/>
                <a:cs typeface="Times New Roman" panose="02020603050405020304" pitchFamily="18" charset="0"/>
              </a:rPr>
              <a:t>REGION</a:t>
            </a:r>
            <a:r>
              <a:rPr lang="en-US" dirty="0">
                <a:ea typeface="Calibri" panose="020F0502020204030204" pitchFamily="34" charset="0"/>
                <a:cs typeface="Times New Roman" panose="02020603050405020304" pitchFamily="18" charset="0"/>
              </a:rPr>
              <a:t>: US</a:t>
            </a:r>
            <a:endParaRPr lang="en-US" b="1" dirty="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en-US" b="1" dirty="0">
                <a:ea typeface="Calibri" panose="020F0502020204030204" pitchFamily="34" charset="0"/>
                <a:cs typeface="Times New Roman" panose="02020603050405020304" pitchFamily="18" charset="0"/>
              </a:rPr>
              <a:t>TARGETING</a:t>
            </a:r>
            <a:r>
              <a:rPr lang="en-US" dirty="0">
                <a:ea typeface="Calibri" panose="020F0502020204030204" pitchFamily="34" charset="0"/>
                <a:cs typeface="Times New Roman" panose="02020603050405020304" pitchFamily="18" charset="0"/>
              </a:rPr>
              <a:t>: Proven audience (urban fantasy authors)</a:t>
            </a:r>
          </a:p>
          <a:p>
            <a:pPr marL="1200150" lvl="2" indent="-285750">
              <a:buFont typeface="Arial" panose="020B0604020202020204" pitchFamily="34" charset="0"/>
              <a:buChar char="•"/>
            </a:pPr>
            <a:r>
              <a:rPr lang="en-US" b="1" dirty="0">
                <a:effectLst/>
                <a:ea typeface="Calibri" panose="020F0502020204030204" pitchFamily="34" charset="0"/>
                <a:cs typeface="Times New Roman" panose="02020603050405020304" pitchFamily="18" charset="0"/>
              </a:rPr>
              <a:t>PLACEMENT</a:t>
            </a:r>
            <a:r>
              <a:rPr lang="en-US" dirty="0">
                <a:effectLst/>
                <a:ea typeface="Calibri" panose="020F0502020204030204" pitchFamily="34" charset="0"/>
                <a:cs typeface="Times New Roman" panose="02020603050405020304" pitchFamily="18" charset="0"/>
              </a:rPr>
              <a:t>: News Feed Only</a:t>
            </a:r>
          </a:p>
        </p:txBody>
      </p:sp>
    </p:spTree>
    <p:extLst>
      <p:ext uri="{BB962C8B-B14F-4D97-AF65-F5344CB8AC3E}">
        <p14:creationId xmlns:p14="http://schemas.microsoft.com/office/powerpoint/2010/main" val="426139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SPELLS &amp; CARAMELS LAUNCH PLAN</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2</a:t>
            </a:fld>
            <a:endParaRPr lang="en-US"/>
          </a:p>
        </p:txBody>
      </p:sp>
      <p:sp>
        <p:nvSpPr>
          <p:cNvPr id="7" name="TextBox 6">
            <a:extLst>
              <a:ext uri="{FF2B5EF4-FFF2-40B4-BE49-F238E27FC236}">
                <a16:creationId xmlns:a16="http://schemas.microsoft.com/office/drawing/2014/main" id="{39394A3E-859E-4AAE-9A57-AE83C51C5DBD}"/>
              </a:ext>
            </a:extLst>
          </p:cNvPr>
          <p:cNvSpPr txBox="1"/>
          <p:nvPr/>
        </p:nvSpPr>
        <p:spPr>
          <a:xfrm>
            <a:off x="2231137" y="3097392"/>
            <a:ext cx="3401038"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SERIES</a:t>
            </a:r>
            <a:r>
              <a:rPr lang="en-US" sz="2000" dirty="0"/>
              <a:t>:</a:t>
            </a:r>
            <a:r>
              <a:rPr lang="en-US" sz="2000" b="1" dirty="0"/>
              <a:t> </a:t>
            </a:r>
            <a:r>
              <a:rPr lang="en-US" sz="2000" dirty="0"/>
              <a:t>Spells &amp; Caramels</a:t>
            </a:r>
            <a:endParaRPr lang="en-US" sz="2000" b="1" dirty="0"/>
          </a:p>
          <a:p>
            <a:pPr marL="285750" indent="-285750">
              <a:buFont typeface="Arial" panose="020B0604020202020204" pitchFamily="34" charset="0"/>
              <a:buChar char="•"/>
            </a:pPr>
            <a:r>
              <a:rPr lang="en-US" sz="2000" b="1" dirty="0"/>
              <a:t>GENRE</a:t>
            </a:r>
            <a:r>
              <a:rPr lang="en-US" sz="2000" dirty="0"/>
              <a:t>:</a:t>
            </a:r>
            <a:r>
              <a:rPr lang="en-US" sz="2000" b="1" dirty="0"/>
              <a:t> </a:t>
            </a:r>
            <a:r>
              <a:rPr lang="en-US" sz="2000" dirty="0"/>
              <a:t>Paranormal cozy</a:t>
            </a:r>
          </a:p>
          <a:p>
            <a:pPr marL="285750" indent="-285750">
              <a:buFont typeface="Arial" panose="020B0604020202020204" pitchFamily="34" charset="0"/>
              <a:buChar char="•"/>
            </a:pPr>
            <a:r>
              <a:rPr lang="en-US" sz="2000" b="1" dirty="0"/>
              <a:t>KENPC</a:t>
            </a:r>
            <a:r>
              <a:rPr lang="en-US" sz="2000" dirty="0"/>
              <a:t>: 3,706 (only get paid up to 3,000)</a:t>
            </a:r>
            <a:endParaRPr lang="en-US" sz="2000" b="1" dirty="0"/>
          </a:p>
        </p:txBody>
      </p:sp>
      <p:pic>
        <p:nvPicPr>
          <p:cNvPr id="12" name="Picture 11" descr="A picture containing text&#10;&#10;Description automatically generated">
            <a:extLst>
              <a:ext uri="{FF2B5EF4-FFF2-40B4-BE49-F238E27FC236}">
                <a16:creationId xmlns:a16="http://schemas.microsoft.com/office/drawing/2014/main" id="{7F25914F-B9DC-4942-B314-489147E2D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81604"/>
            <a:ext cx="4609812" cy="3841510"/>
          </a:xfrm>
          <a:prstGeom prst="rect">
            <a:avLst/>
          </a:prstGeom>
        </p:spPr>
      </p:pic>
    </p:spTree>
    <p:extLst>
      <p:ext uri="{BB962C8B-B14F-4D97-AF65-F5344CB8AC3E}">
        <p14:creationId xmlns:p14="http://schemas.microsoft.com/office/powerpoint/2010/main" val="2924435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BLURB TESTING: Creative</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20</a:t>
            </a:fld>
            <a:endParaRPr lang="en-US"/>
          </a:p>
        </p:txBody>
      </p:sp>
      <p:pic>
        <p:nvPicPr>
          <p:cNvPr id="6" name="Picture 5" descr="Graphical user interface, website&#10;&#10;Description automatically generated">
            <a:extLst>
              <a:ext uri="{FF2B5EF4-FFF2-40B4-BE49-F238E27FC236}">
                <a16:creationId xmlns:a16="http://schemas.microsoft.com/office/drawing/2014/main" id="{223762ED-8199-6173-B472-01D7F6C77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00" y="1941830"/>
            <a:ext cx="3276600" cy="4743450"/>
          </a:xfrm>
          <a:prstGeom prst="rect">
            <a:avLst/>
          </a:prstGeom>
        </p:spPr>
      </p:pic>
      <p:sp>
        <p:nvSpPr>
          <p:cNvPr id="9" name="Arrow: Right 8">
            <a:extLst>
              <a:ext uri="{FF2B5EF4-FFF2-40B4-BE49-F238E27FC236}">
                <a16:creationId xmlns:a16="http://schemas.microsoft.com/office/drawing/2014/main" id="{52382C78-F94F-0807-DC14-4F7C8EDE16A6}"/>
              </a:ext>
            </a:extLst>
          </p:cNvPr>
          <p:cNvSpPr/>
          <p:nvPr/>
        </p:nvSpPr>
        <p:spPr>
          <a:xfrm>
            <a:off x="2990850" y="2838450"/>
            <a:ext cx="1104900" cy="590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E0705B83-5103-ED85-4697-2E3EC9CA7957}"/>
              </a:ext>
            </a:extLst>
          </p:cNvPr>
          <p:cNvSpPr/>
          <p:nvPr/>
        </p:nvSpPr>
        <p:spPr>
          <a:xfrm rot="10800000">
            <a:off x="8013700" y="4030980"/>
            <a:ext cx="1111250" cy="5651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BBAB661-E109-35F9-7CE3-134E20585AA6}"/>
              </a:ext>
            </a:extLst>
          </p:cNvPr>
          <p:cNvSpPr/>
          <p:nvPr/>
        </p:nvSpPr>
        <p:spPr>
          <a:xfrm rot="10800000">
            <a:off x="6908800" y="5416550"/>
            <a:ext cx="1104900" cy="247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B0DD1485-D712-0C5B-F2C1-CD0F73B7FF24}"/>
              </a:ext>
            </a:extLst>
          </p:cNvPr>
          <p:cNvSpPr/>
          <p:nvPr/>
        </p:nvSpPr>
        <p:spPr>
          <a:xfrm>
            <a:off x="3073400" y="5238750"/>
            <a:ext cx="1104900" cy="247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A360700-A20D-A694-EFD3-3DAAF56557B9}"/>
              </a:ext>
            </a:extLst>
          </p:cNvPr>
          <p:cNvSpPr txBox="1"/>
          <p:nvPr/>
        </p:nvSpPr>
        <p:spPr>
          <a:xfrm>
            <a:off x="8382000" y="5416550"/>
            <a:ext cx="2819400" cy="830997"/>
          </a:xfrm>
          <a:prstGeom prst="rect">
            <a:avLst/>
          </a:prstGeom>
          <a:noFill/>
        </p:spPr>
        <p:txBody>
          <a:bodyPr wrap="square" rtlCol="0">
            <a:spAutoFit/>
          </a:bodyPr>
          <a:lstStyle/>
          <a:p>
            <a:pPr algn="ctr"/>
            <a:r>
              <a:rPr lang="en-US" sz="1200" b="1" dirty="0"/>
              <a:t>HEADLINE</a:t>
            </a:r>
          </a:p>
          <a:p>
            <a:pPr algn="ctr"/>
            <a:r>
              <a:rPr lang="en-US" sz="1200" dirty="0"/>
              <a:t>New [Genre] Book</a:t>
            </a:r>
          </a:p>
          <a:p>
            <a:pPr algn="ctr"/>
            <a:r>
              <a:rPr lang="en-US" sz="1200" dirty="0"/>
              <a:t>New [Genre] Free in Kindle Unlimited</a:t>
            </a:r>
          </a:p>
          <a:p>
            <a:pPr algn="ctr"/>
            <a:r>
              <a:rPr lang="en-US" sz="1200" dirty="0"/>
              <a:t>Tagline (not recommended)</a:t>
            </a:r>
          </a:p>
        </p:txBody>
      </p:sp>
      <p:sp>
        <p:nvSpPr>
          <p:cNvPr id="14" name="TextBox 13">
            <a:extLst>
              <a:ext uri="{FF2B5EF4-FFF2-40B4-BE49-F238E27FC236}">
                <a16:creationId xmlns:a16="http://schemas.microsoft.com/office/drawing/2014/main" id="{38C6A051-7EEE-B579-56CB-5F3247EA0068}"/>
              </a:ext>
            </a:extLst>
          </p:cNvPr>
          <p:cNvSpPr txBox="1"/>
          <p:nvPr/>
        </p:nvSpPr>
        <p:spPr>
          <a:xfrm>
            <a:off x="1456314" y="5248702"/>
            <a:ext cx="1722872" cy="830997"/>
          </a:xfrm>
          <a:prstGeom prst="rect">
            <a:avLst/>
          </a:prstGeom>
          <a:noFill/>
        </p:spPr>
        <p:txBody>
          <a:bodyPr wrap="square" rtlCol="0">
            <a:spAutoFit/>
          </a:bodyPr>
          <a:lstStyle/>
          <a:p>
            <a:pPr algn="ctr"/>
            <a:r>
              <a:rPr lang="en-US" sz="1200" b="1" dirty="0"/>
              <a:t>LINK</a:t>
            </a:r>
          </a:p>
          <a:p>
            <a:pPr algn="ctr"/>
            <a:r>
              <a:rPr lang="en-US" sz="1200" dirty="0"/>
              <a:t>To Amazon</a:t>
            </a:r>
          </a:p>
          <a:p>
            <a:pPr algn="ctr"/>
            <a:r>
              <a:rPr lang="en-US" sz="1200" dirty="0"/>
              <a:t>or Goodreads / website (if book isn’t live yet)</a:t>
            </a:r>
          </a:p>
        </p:txBody>
      </p:sp>
      <p:sp>
        <p:nvSpPr>
          <p:cNvPr id="15" name="TextBox 14">
            <a:extLst>
              <a:ext uri="{FF2B5EF4-FFF2-40B4-BE49-F238E27FC236}">
                <a16:creationId xmlns:a16="http://schemas.microsoft.com/office/drawing/2014/main" id="{10F096F7-BFFE-A9F5-87CB-F6B5842B5AEE}"/>
              </a:ext>
            </a:extLst>
          </p:cNvPr>
          <p:cNvSpPr txBox="1"/>
          <p:nvPr/>
        </p:nvSpPr>
        <p:spPr>
          <a:xfrm>
            <a:off x="9044046" y="4082722"/>
            <a:ext cx="2819400" cy="461665"/>
          </a:xfrm>
          <a:prstGeom prst="rect">
            <a:avLst/>
          </a:prstGeom>
          <a:noFill/>
        </p:spPr>
        <p:txBody>
          <a:bodyPr wrap="square" rtlCol="0">
            <a:spAutoFit/>
          </a:bodyPr>
          <a:lstStyle/>
          <a:p>
            <a:pPr algn="ctr"/>
            <a:r>
              <a:rPr lang="en-US" sz="1200" b="1" dirty="0"/>
              <a:t>IMAGE</a:t>
            </a:r>
          </a:p>
          <a:p>
            <a:pPr algn="ctr"/>
            <a:r>
              <a:rPr lang="en-US" sz="1200" dirty="0"/>
              <a:t>Book cover on book cover background</a:t>
            </a:r>
          </a:p>
        </p:txBody>
      </p:sp>
      <p:sp>
        <p:nvSpPr>
          <p:cNvPr id="16" name="TextBox 15">
            <a:extLst>
              <a:ext uri="{FF2B5EF4-FFF2-40B4-BE49-F238E27FC236}">
                <a16:creationId xmlns:a16="http://schemas.microsoft.com/office/drawing/2014/main" id="{E7DD04BA-C6AE-47FB-BE2B-3BB516F41340}"/>
              </a:ext>
            </a:extLst>
          </p:cNvPr>
          <p:cNvSpPr txBox="1"/>
          <p:nvPr/>
        </p:nvSpPr>
        <p:spPr>
          <a:xfrm>
            <a:off x="254000" y="2871944"/>
            <a:ext cx="2819400" cy="1200329"/>
          </a:xfrm>
          <a:prstGeom prst="rect">
            <a:avLst/>
          </a:prstGeom>
          <a:noFill/>
        </p:spPr>
        <p:txBody>
          <a:bodyPr wrap="square" rtlCol="0">
            <a:spAutoFit/>
          </a:bodyPr>
          <a:lstStyle/>
          <a:p>
            <a:pPr algn="ctr"/>
            <a:r>
              <a:rPr lang="en-US" sz="1200" b="1" dirty="0"/>
              <a:t>TEXT</a:t>
            </a:r>
          </a:p>
          <a:p>
            <a:pPr algn="ctr"/>
            <a:r>
              <a:rPr lang="en-US" sz="1200" dirty="0"/>
              <a:t>Blurb</a:t>
            </a:r>
          </a:p>
          <a:p>
            <a:pPr algn="ctr"/>
            <a:endParaRPr lang="en-US" sz="1200" dirty="0"/>
          </a:p>
          <a:p>
            <a:pPr algn="ctr"/>
            <a:r>
              <a:rPr lang="en-US" sz="1200" dirty="0"/>
              <a:t>This is the only thing that changes between the creatives. Everything else remains the same.</a:t>
            </a:r>
          </a:p>
        </p:txBody>
      </p:sp>
    </p:spTree>
    <p:extLst>
      <p:ext uri="{BB962C8B-B14F-4D97-AF65-F5344CB8AC3E}">
        <p14:creationId xmlns:p14="http://schemas.microsoft.com/office/powerpoint/2010/main" val="2733051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BLURB TESTING: Creative</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21</a:t>
            </a:fld>
            <a:endParaRPr lang="en-US"/>
          </a:p>
        </p:txBody>
      </p:sp>
      <p:pic>
        <p:nvPicPr>
          <p:cNvPr id="6" name="Picture 5" descr="Graphical user interface, website&#10;&#10;Description automatically generated">
            <a:extLst>
              <a:ext uri="{FF2B5EF4-FFF2-40B4-BE49-F238E27FC236}">
                <a16:creationId xmlns:a16="http://schemas.microsoft.com/office/drawing/2014/main" id="{223762ED-8199-6173-B472-01D7F6C77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5751" y="2201385"/>
            <a:ext cx="2457450" cy="3557588"/>
          </a:xfrm>
          <a:prstGeom prst="rect">
            <a:avLst/>
          </a:prstGeom>
        </p:spPr>
      </p:pic>
      <p:sp>
        <p:nvSpPr>
          <p:cNvPr id="9" name="Arrow: Right 8">
            <a:extLst>
              <a:ext uri="{FF2B5EF4-FFF2-40B4-BE49-F238E27FC236}">
                <a16:creationId xmlns:a16="http://schemas.microsoft.com/office/drawing/2014/main" id="{52382C78-F94F-0807-DC14-4F7C8EDE16A6}"/>
              </a:ext>
            </a:extLst>
          </p:cNvPr>
          <p:cNvSpPr/>
          <p:nvPr/>
        </p:nvSpPr>
        <p:spPr>
          <a:xfrm>
            <a:off x="4238626" y="3827779"/>
            <a:ext cx="1104900" cy="5905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10;&#10;Description automatically generated with medium confidence">
            <a:extLst>
              <a:ext uri="{FF2B5EF4-FFF2-40B4-BE49-F238E27FC236}">
                <a16:creationId xmlns:a16="http://schemas.microsoft.com/office/drawing/2014/main" id="{0D734617-2F9D-2448-A63B-2DD09419AE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801" y="2931159"/>
            <a:ext cx="5874068" cy="1960245"/>
          </a:xfrm>
          <a:prstGeom prst="rect">
            <a:avLst/>
          </a:prstGeom>
        </p:spPr>
      </p:pic>
    </p:spTree>
    <p:extLst>
      <p:ext uri="{BB962C8B-B14F-4D97-AF65-F5344CB8AC3E}">
        <p14:creationId xmlns:p14="http://schemas.microsoft.com/office/powerpoint/2010/main" val="4120262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15m BLURB EXERCISE</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22</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1754326"/>
          </a:xfrm>
          <a:prstGeom prst="rect">
            <a:avLst/>
          </a:prstGeom>
          <a:noFill/>
        </p:spPr>
        <p:txBody>
          <a:bodyPr wrap="square" rtlCol="0">
            <a:spAutoFit/>
          </a:bodyPr>
          <a:lstStyle/>
          <a:p>
            <a:pPr marL="285750" marR="0" lvl="0" indent="-285750">
              <a:spcBef>
                <a:spcPts val="0"/>
              </a:spcBef>
              <a:spcAft>
                <a:spcPts val="0"/>
              </a:spcAft>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Set a timer for 7.5 minutes</a:t>
            </a:r>
          </a:p>
          <a:p>
            <a:pPr marL="742950" lvl="1"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Hand copy (with a pen and paper) a blurb from the Top 100 of your sub-genre.</a:t>
            </a:r>
          </a:p>
          <a:p>
            <a:pPr marL="742950" lvl="1" indent="-285750">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Underline tropes and key structural elements to break it down.</a:t>
            </a:r>
          </a:p>
          <a:p>
            <a:pPr marL="285750"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Set a timer for 7.5 minutes</a:t>
            </a:r>
          </a:p>
          <a:p>
            <a:pPr marL="742950" lvl="1" indent="-285750">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Write your own blurb</a:t>
            </a:r>
          </a:p>
        </p:txBody>
      </p:sp>
    </p:spTree>
    <p:extLst>
      <p:ext uri="{BB962C8B-B14F-4D97-AF65-F5344CB8AC3E}">
        <p14:creationId xmlns:p14="http://schemas.microsoft.com/office/powerpoint/2010/main" val="3894594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COUPLE MORE TESTING NOTES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23</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1200329"/>
          </a:xfrm>
          <a:prstGeom prst="rect">
            <a:avLst/>
          </a:prstGeom>
          <a:noFill/>
        </p:spPr>
        <p:txBody>
          <a:bodyPr wrap="square" rtlCol="0">
            <a:spAutoFit/>
          </a:bodyPr>
          <a:lstStyle/>
          <a:p>
            <a:pPr marL="285750" marR="0" lvl="0" indent="-285750">
              <a:spcBef>
                <a:spcPts val="0"/>
              </a:spcBef>
              <a:spcAft>
                <a:spcPts val="0"/>
              </a:spcAft>
              <a:buFont typeface="Arial" panose="020B0604020202020204" pitchFamily="34" charset="0"/>
              <a:buChar char="•"/>
            </a:pPr>
            <a:r>
              <a:rPr lang="en-US" dirty="0">
                <a:effectLst/>
                <a:ea typeface="Calibri" panose="020F0502020204030204" pitchFamily="34" charset="0"/>
                <a:cs typeface="Times New Roman" panose="02020603050405020304" pitchFamily="18" charset="0"/>
              </a:rPr>
              <a:t>Whether using Sales or Traffic, run tests for 2 – 4 days. A single day’s worth of data can have a lot of variance / noise.</a:t>
            </a:r>
          </a:p>
          <a:p>
            <a:pPr marL="285750" marR="0" lvl="0" indent="-285750">
              <a:spcBef>
                <a:spcPts val="0"/>
              </a:spcBef>
              <a:spcAft>
                <a:spcPts val="0"/>
              </a:spcAft>
              <a:buFont typeface="Arial" panose="020B0604020202020204" pitchFamily="34" charset="0"/>
              <a:buChar char="•"/>
            </a:pPr>
            <a:r>
              <a:rPr lang="en-US" dirty="0">
                <a:ea typeface="Calibri" panose="020F0502020204030204" pitchFamily="34" charset="0"/>
                <a:cs typeface="Times New Roman" panose="02020603050405020304" pitchFamily="18" charset="0"/>
              </a:rPr>
              <a:t>Try to aim for an audience size that’s 500k – 5m+ in size; if the audience is too small, then you can overoptimize the cover / blurb for a very specific audience</a:t>
            </a:r>
            <a:endParaRPr lang="en-US"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5125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a:xfrm>
            <a:off x="2231136" y="2834640"/>
            <a:ext cx="7729728" cy="1188720"/>
          </a:xfrm>
        </p:spPr>
        <p:txBody>
          <a:bodyPr>
            <a:normAutofit/>
          </a:bodyPr>
          <a:lstStyle/>
          <a:p>
            <a:r>
              <a:rPr lang="en-US" sz="6000" dirty="0" err="1"/>
              <a:t>LAUnCH</a:t>
            </a:r>
            <a:endParaRPr lang="en-US" sz="6000" dirty="0"/>
          </a:p>
        </p:txBody>
      </p:sp>
    </p:spTree>
    <p:extLst>
      <p:ext uri="{BB962C8B-B14F-4D97-AF65-F5344CB8AC3E}">
        <p14:creationId xmlns:p14="http://schemas.microsoft.com/office/powerpoint/2010/main" val="245663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LAUNCH</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25</a:t>
            </a:fld>
            <a:endParaRPr lang="en-US"/>
          </a:p>
        </p:txBody>
      </p:sp>
      <p:sp>
        <p:nvSpPr>
          <p:cNvPr id="7" name="TextBox 6">
            <a:extLst>
              <a:ext uri="{FF2B5EF4-FFF2-40B4-BE49-F238E27FC236}">
                <a16:creationId xmlns:a16="http://schemas.microsoft.com/office/drawing/2014/main" id="{4B349104-AE39-4450-A1E5-43452F85840B}"/>
              </a:ext>
            </a:extLst>
          </p:cNvPr>
          <p:cNvSpPr txBox="1"/>
          <p:nvPr/>
        </p:nvSpPr>
        <p:spPr>
          <a:xfrm>
            <a:off x="2763012" y="3909596"/>
            <a:ext cx="772972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Promo site stack</a:t>
            </a:r>
          </a:p>
          <a:p>
            <a:pPr marL="742950" lvl="1" indent="-285750">
              <a:buFont typeface="Arial" panose="020B0604020202020204" pitchFamily="34" charset="0"/>
              <a:buChar char="•"/>
            </a:pPr>
            <a:r>
              <a:rPr lang="en-US" dirty="0"/>
              <a:t>Day 4: </a:t>
            </a:r>
            <a:r>
              <a:rPr lang="en-US" dirty="0" err="1"/>
              <a:t>Bknights</a:t>
            </a:r>
            <a:r>
              <a:rPr lang="en-US" dirty="0"/>
              <a:t> ($7)</a:t>
            </a:r>
          </a:p>
          <a:p>
            <a:pPr marL="742950" lvl="1" indent="-285750">
              <a:buFont typeface="Arial" panose="020B0604020202020204" pitchFamily="34" charset="0"/>
              <a:buChar char="•"/>
            </a:pPr>
            <a:r>
              <a:rPr lang="en-US" dirty="0"/>
              <a:t>Day 5: </a:t>
            </a:r>
            <a:r>
              <a:rPr lang="en-US" dirty="0" err="1"/>
              <a:t>BookBub</a:t>
            </a:r>
            <a:r>
              <a:rPr lang="en-US" dirty="0"/>
              <a:t> Featured Deal in Cozy Mystery ($1036)</a:t>
            </a:r>
          </a:p>
          <a:p>
            <a:pPr marL="742950" lvl="1" indent="-285750">
              <a:buFont typeface="Arial" panose="020B0604020202020204" pitchFamily="34" charset="0"/>
              <a:buChar char="•"/>
            </a:pPr>
            <a:r>
              <a:rPr lang="en-US" dirty="0"/>
              <a:t>Day 7: Bargain </a:t>
            </a:r>
            <a:r>
              <a:rPr lang="en-US" dirty="0" err="1"/>
              <a:t>Booksy</a:t>
            </a:r>
            <a:r>
              <a:rPr lang="en-US" dirty="0"/>
              <a:t> Deal of the Day / Book Doggy ($190)</a:t>
            </a:r>
          </a:p>
          <a:p>
            <a:pPr marL="742950" lvl="1" indent="-285750">
              <a:buFont typeface="Arial" panose="020B0604020202020204" pitchFamily="34" charset="0"/>
              <a:buChar char="•"/>
            </a:pPr>
            <a:r>
              <a:rPr lang="en-US" dirty="0"/>
              <a:t>Day 8: Many Books, Book Adrenaline, Fussy Librarian, Robin Reads, Book Gorilla Starred, FKBT, </a:t>
            </a:r>
            <a:r>
              <a:rPr lang="en-US" dirty="0" err="1"/>
              <a:t>eReaderIQ</a:t>
            </a:r>
            <a:r>
              <a:rPr lang="en-US" dirty="0"/>
              <a:t>, </a:t>
            </a:r>
            <a:r>
              <a:rPr lang="en-US" dirty="0" err="1"/>
              <a:t>BookRaid</a:t>
            </a:r>
            <a:r>
              <a:rPr lang="en-US" dirty="0"/>
              <a:t>, </a:t>
            </a:r>
            <a:r>
              <a:rPr lang="en-US" dirty="0" err="1"/>
              <a:t>BookCave</a:t>
            </a:r>
            <a:r>
              <a:rPr lang="en-US" dirty="0"/>
              <a:t> ($481.20)</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Promo sites are going to be effective for free / 99c books / 99c box sets</a:t>
            </a:r>
          </a:p>
        </p:txBody>
      </p:sp>
      <p:pic>
        <p:nvPicPr>
          <p:cNvPr id="9" name="Picture 8" descr="Table&#10;&#10;Description automatically generated">
            <a:extLst>
              <a:ext uri="{FF2B5EF4-FFF2-40B4-BE49-F238E27FC236}">
                <a16:creationId xmlns:a16="http://schemas.microsoft.com/office/drawing/2014/main" id="{2942F45F-5748-A421-9429-DCD33E6D4473}"/>
              </a:ext>
            </a:extLst>
          </p:cNvPr>
          <p:cNvPicPr>
            <a:picLocks noChangeAspect="1"/>
          </p:cNvPicPr>
          <p:nvPr/>
        </p:nvPicPr>
        <p:blipFill rotWithShape="1">
          <a:blip r:embed="rId3">
            <a:extLst>
              <a:ext uri="{28A0092B-C50C-407E-A947-70E740481C1C}">
                <a14:useLocalDpi xmlns:a14="http://schemas.microsoft.com/office/drawing/2010/main" val="0"/>
              </a:ext>
            </a:extLst>
          </a:blip>
          <a:srcRect b="69594"/>
          <a:stretch/>
        </p:blipFill>
        <p:spPr>
          <a:xfrm>
            <a:off x="498475" y="2252060"/>
            <a:ext cx="11195050" cy="1366314"/>
          </a:xfrm>
          <a:prstGeom prst="rect">
            <a:avLst/>
          </a:prstGeom>
        </p:spPr>
      </p:pic>
    </p:spTree>
    <p:extLst>
      <p:ext uri="{BB962C8B-B14F-4D97-AF65-F5344CB8AC3E}">
        <p14:creationId xmlns:p14="http://schemas.microsoft.com/office/powerpoint/2010/main" val="3343357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BOOKBUB Ads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26</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These are great for 99c box sets; also effective for 99c deals</a:t>
            </a:r>
          </a:p>
          <a:p>
            <a:pPr marL="285750" indent="-285750">
              <a:buFont typeface="Arial" panose="020B0604020202020204" pitchFamily="34" charset="0"/>
              <a:buChar char="•"/>
            </a:pPr>
            <a:r>
              <a:rPr lang="en-US" dirty="0"/>
              <a:t>Can work for </a:t>
            </a:r>
            <a:r>
              <a:rPr lang="en-US" dirty="0" err="1"/>
              <a:t>permafree</a:t>
            </a:r>
            <a:r>
              <a:rPr lang="en-US" dirty="0"/>
              <a:t> books to non-Amazon retailers, cost per click is usually prohibitive for free downloads to Amazon</a:t>
            </a:r>
          </a:p>
          <a:p>
            <a:pPr marL="285750" indent="-285750">
              <a:buFont typeface="Arial" panose="020B0604020202020204" pitchFamily="34" charset="0"/>
              <a:buChar char="•"/>
            </a:pPr>
            <a:r>
              <a:rPr lang="en-US" dirty="0"/>
              <a:t>Here, used as a supplement / safety net</a:t>
            </a:r>
          </a:p>
          <a:p>
            <a:pPr marL="742950" lvl="1" indent="-285750">
              <a:buFont typeface="Arial" panose="020B0604020202020204" pitchFamily="34" charset="0"/>
              <a:buChar char="•"/>
            </a:pPr>
            <a:r>
              <a:rPr lang="en-US" dirty="0"/>
              <a:t>Facebook was working well</a:t>
            </a:r>
          </a:p>
          <a:p>
            <a:pPr marL="742950" lvl="1" indent="-285750">
              <a:buFont typeface="Arial" panose="020B0604020202020204" pitchFamily="34" charset="0"/>
              <a:buChar char="•"/>
            </a:pPr>
            <a:r>
              <a:rPr lang="en-US" dirty="0"/>
              <a:t>Had the </a:t>
            </a:r>
            <a:r>
              <a:rPr lang="en-US" dirty="0" err="1"/>
              <a:t>BookBub</a:t>
            </a:r>
            <a:r>
              <a:rPr lang="en-US" dirty="0"/>
              <a:t> Featured Deal, so didn’t make sense to hammer the same audience at a much more expensive cost</a:t>
            </a:r>
          </a:p>
        </p:txBody>
      </p:sp>
    </p:spTree>
    <p:extLst>
      <p:ext uri="{BB962C8B-B14F-4D97-AF65-F5344CB8AC3E}">
        <p14:creationId xmlns:p14="http://schemas.microsoft.com/office/powerpoint/2010/main" val="3169327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2ABF-AF4D-4757-A666-EA16EA5B4368}"/>
              </a:ext>
            </a:extLst>
          </p:cNvPr>
          <p:cNvSpPr>
            <a:spLocks noGrp="1"/>
          </p:cNvSpPr>
          <p:nvPr>
            <p:ph type="title"/>
          </p:nvPr>
        </p:nvSpPr>
        <p:spPr/>
        <p:txBody>
          <a:bodyPr/>
          <a:lstStyle/>
          <a:p>
            <a:r>
              <a:rPr lang="en-US" dirty="0"/>
              <a:t>BOOKBUB ADS</a:t>
            </a:r>
          </a:p>
        </p:txBody>
      </p:sp>
      <p:sp>
        <p:nvSpPr>
          <p:cNvPr id="3" name="Slide Number Placeholder 2">
            <a:extLst>
              <a:ext uri="{FF2B5EF4-FFF2-40B4-BE49-F238E27FC236}">
                <a16:creationId xmlns:a16="http://schemas.microsoft.com/office/drawing/2014/main" id="{20C37FE9-23CD-4987-94B5-C97FF187E98E}"/>
              </a:ext>
            </a:extLst>
          </p:cNvPr>
          <p:cNvSpPr>
            <a:spLocks noGrp="1"/>
          </p:cNvSpPr>
          <p:nvPr>
            <p:ph type="sldNum" sz="quarter" idx="12"/>
          </p:nvPr>
        </p:nvSpPr>
        <p:spPr/>
        <p:txBody>
          <a:bodyPr/>
          <a:lstStyle/>
          <a:p>
            <a:fld id="{841F31CF-268E-4CF6-8BAE-AFEE307DC6CB}" type="slidenum">
              <a:rPr lang="en-US" smtClean="0"/>
              <a:t>27</a:t>
            </a:fld>
            <a:endParaRPr lang="en-US"/>
          </a:p>
        </p:txBody>
      </p:sp>
      <p:sp>
        <p:nvSpPr>
          <p:cNvPr id="4" name="TextBox 3">
            <a:extLst>
              <a:ext uri="{FF2B5EF4-FFF2-40B4-BE49-F238E27FC236}">
                <a16:creationId xmlns:a16="http://schemas.microsoft.com/office/drawing/2014/main" id="{A1EB29AD-C308-4715-BA14-67FD149F951E}"/>
              </a:ext>
            </a:extLst>
          </p:cNvPr>
          <p:cNvSpPr txBox="1"/>
          <p:nvPr/>
        </p:nvSpPr>
        <p:spPr>
          <a:xfrm>
            <a:off x="2231136" y="2079333"/>
            <a:ext cx="7729728"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t>REGION / RETAILER</a:t>
            </a:r>
            <a:r>
              <a:rPr lang="en-US" dirty="0"/>
              <a:t>: start with Amazon US only (unless wide, where you can test to everything BUT Amazon)</a:t>
            </a:r>
            <a:endParaRPr lang="en-US" b="1" dirty="0"/>
          </a:p>
          <a:p>
            <a:pPr marL="285750" indent="-285750">
              <a:buFont typeface="Arial" panose="020B0604020202020204" pitchFamily="34" charset="0"/>
              <a:buChar char="•"/>
            </a:pPr>
            <a:r>
              <a:rPr lang="en-US" b="1" dirty="0"/>
              <a:t>1 AUDIENCE</a:t>
            </a:r>
            <a:r>
              <a:rPr lang="en-US" dirty="0"/>
              <a:t>: test one audience a time</a:t>
            </a:r>
            <a:endParaRPr lang="en-US" b="1" dirty="0"/>
          </a:p>
          <a:p>
            <a:pPr marL="285750" indent="-285750">
              <a:buFont typeface="Arial" panose="020B0604020202020204" pitchFamily="34" charset="0"/>
              <a:buChar char="•"/>
            </a:pPr>
            <a:r>
              <a:rPr lang="en-US" b="1" dirty="0"/>
              <a:t>BUDGET: </a:t>
            </a:r>
            <a:r>
              <a:rPr lang="en-US" dirty="0"/>
              <a:t>$5, then bump up to $8 - $12, then to $15 - $20 (to confirm performance) </a:t>
            </a:r>
            <a:endParaRPr lang="en-US" b="1" dirty="0"/>
          </a:p>
          <a:p>
            <a:pPr marL="285750" indent="-285750">
              <a:buFont typeface="Arial" panose="020B0604020202020204" pitchFamily="34" charset="0"/>
              <a:buChar char="•"/>
            </a:pPr>
            <a:r>
              <a:rPr lang="en-US" b="1" dirty="0"/>
              <a:t>CPM: </a:t>
            </a:r>
            <a:r>
              <a:rPr lang="en-US" dirty="0"/>
              <a:t>directly impacts CTR, so bid high (I usually do $20)</a:t>
            </a:r>
          </a:p>
          <a:p>
            <a:pPr marL="285750" indent="-285750">
              <a:buFont typeface="Arial" panose="020B0604020202020204" pitchFamily="34" charset="0"/>
              <a:buChar char="•"/>
            </a:pPr>
            <a:r>
              <a:rPr lang="en-US" b="1" dirty="0"/>
              <a:t>PACING</a:t>
            </a:r>
            <a:r>
              <a:rPr lang="en-US" dirty="0"/>
              <a:t>: fulfill as quickly as possible</a:t>
            </a:r>
            <a:endParaRPr lang="en-US" b="1" dirty="0"/>
          </a:p>
          <a:p>
            <a:pPr marL="285750" indent="-285750">
              <a:buFont typeface="Arial" panose="020B0604020202020204" pitchFamily="34" charset="0"/>
              <a:buChar char="•"/>
            </a:pPr>
            <a:r>
              <a:rPr lang="en-US" b="1" dirty="0"/>
              <a:t>CTRs</a:t>
            </a:r>
            <a:r>
              <a:rPr lang="en-US" dirty="0"/>
              <a:t>: 2%+ for a paid book is a promising audience; 4%+ for a free book</a:t>
            </a:r>
            <a:endParaRPr lang="en-US" b="1" dirty="0"/>
          </a:p>
          <a:p>
            <a:pPr marL="285750" indent="-285750">
              <a:buFont typeface="Arial" panose="020B0604020202020204" pitchFamily="34" charset="0"/>
              <a:buChar char="•"/>
            </a:pPr>
            <a:r>
              <a:rPr lang="en-US" b="1" dirty="0"/>
              <a:t>CREATIVE</a:t>
            </a:r>
            <a:r>
              <a:rPr lang="en-US" dirty="0"/>
              <a:t>: more forgiving to test with a free, $0.99, or Kindle Unlimited book; generally easier to get clicks on a deal, even if your creative is mediocre</a:t>
            </a:r>
            <a:endParaRPr lang="en-US" b="1" dirty="0"/>
          </a:p>
          <a:p>
            <a:pPr marL="285750" indent="-285750">
              <a:buFont typeface="Arial" panose="020B0604020202020204" pitchFamily="34" charset="0"/>
              <a:buChar char="•"/>
            </a:pPr>
            <a:r>
              <a:rPr lang="en-US" b="1" dirty="0"/>
              <a:t>TARGETING</a:t>
            </a:r>
          </a:p>
          <a:p>
            <a:pPr marL="742950" lvl="1" indent="-285750">
              <a:buFont typeface="Arial" panose="020B0604020202020204" pitchFamily="34" charset="0"/>
              <a:buChar char="•"/>
            </a:pPr>
            <a:r>
              <a:rPr lang="en-US" b="1" dirty="0"/>
              <a:t>TARGETS</a:t>
            </a:r>
            <a:r>
              <a:rPr lang="en-US" dirty="0"/>
              <a:t>: 3k – 25k are best.  Anything about 75k is not worth testing. </a:t>
            </a:r>
          </a:p>
          <a:p>
            <a:pPr marL="1200150" lvl="2" indent="-285750">
              <a:buFont typeface="Arial" panose="020B0604020202020204" pitchFamily="34" charset="0"/>
              <a:buChar char="•"/>
            </a:pPr>
            <a:r>
              <a:rPr lang="en-US" dirty="0"/>
              <a:t>Start with authors running BB ads (look at bottom of the </a:t>
            </a:r>
            <a:r>
              <a:rPr lang="en-US" dirty="0" err="1"/>
              <a:t>BookBub</a:t>
            </a:r>
            <a:r>
              <a:rPr lang="en-US" dirty="0"/>
              <a:t> email—authors running BB ads tend to be best targets)</a:t>
            </a:r>
          </a:p>
          <a:p>
            <a:pPr marL="1200150" lvl="2" indent="-285750">
              <a:buFont typeface="Arial" panose="020B0604020202020204" pitchFamily="34" charset="0"/>
              <a:buChar char="•"/>
            </a:pPr>
            <a:r>
              <a:rPr lang="en-US" dirty="0"/>
              <a:t>Can aggregate targets smaller than 3k together into a single audience to test them. </a:t>
            </a:r>
          </a:p>
        </p:txBody>
      </p:sp>
    </p:spTree>
    <p:extLst>
      <p:ext uri="{BB962C8B-B14F-4D97-AF65-F5344CB8AC3E}">
        <p14:creationId xmlns:p14="http://schemas.microsoft.com/office/powerpoint/2010/main" val="1434488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2D1D-7F4B-47BF-A27C-68C22A4F34D9}"/>
              </a:ext>
            </a:extLst>
          </p:cNvPr>
          <p:cNvSpPr>
            <a:spLocks noGrp="1"/>
          </p:cNvSpPr>
          <p:nvPr>
            <p:ph type="title"/>
          </p:nvPr>
        </p:nvSpPr>
        <p:spPr/>
        <p:txBody>
          <a:bodyPr/>
          <a:lstStyle/>
          <a:p>
            <a:r>
              <a:rPr lang="en-US" dirty="0"/>
              <a:t>BOOKBUB CREATIVE</a:t>
            </a:r>
          </a:p>
        </p:txBody>
      </p:sp>
      <p:sp>
        <p:nvSpPr>
          <p:cNvPr id="3" name="Slide Number Placeholder 2">
            <a:extLst>
              <a:ext uri="{FF2B5EF4-FFF2-40B4-BE49-F238E27FC236}">
                <a16:creationId xmlns:a16="http://schemas.microsoft.com/office/drawing/2014/main" id="{1F2F2FA6-FFBA-4F0D-887D-46047976D92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1F31CF-268E-4CF6-8BAE-AFEE307DC6CB}" type="slidenum">
              <a:rPr kumimoji="0" lang="en-US" sz="1100" b="0" i="0" u="none" strike="noStrike" kern="1200" cap="none" spc="0" normalizeH="0" baseline="0" noProof="0" smtClean="0">
                <a:ln>
                  <a:noFill/>
                </a:ln>
                <a:solidFill>
                  <a:srgbClr val="FFFFFF"/>
                </a:solidFill>
                <a:effectLst/>
                <a:uLnTx/>
                <a:uFillTx/>
                <a:latin typeface="Gill Sans MT" panose="020B0502020104020203"/>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Picture 4" descr="A picture containing calendar&#10;&#10;Description automatically generated">
            <a:extLst>
              <a:ext uri="{FF2B5EF4-FFF2-40B4-BE49-F238E27FC236}">
                <a16:creationId xmlns:a16="http://schemas.microsoft.com/office/drawing/2014/main" id="{8697434A-AC6C-42B6-735C-8703B062B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2238375"/>
            <a:ext cx="2857500" cy="2381250"/>
          </a:xfrm>
          <a:prstGeom prst="rect">
            <a:avLst/>
          </a:prstGeom>
        </p:spPr>
      </p:pic>
      <p:sp>
        <p:nvSpPr>
          <p:cNvPr id="28" name="TextBox 27">
            <a:extLst>
              <a:ext uri="{FF2B5EF4-FFF2-40B4-BE49-F238E27FC236}">
                <a16:creationId xmlns:a16="http://schemas.microsoft.com/office/drawing/2014/main" id="{7CE3B305-E445-9256-038B-4B3160A99A42}"/>
              </a:ext>
            </a:extLst>
          </p:cNvPr>
          <p:cNvSpPr txBox="1"/>
          <p:nvPr/>
        </p:nvSpPr>
        <p:spPr>
          <a:xfrm>
            <a:off x="5298186" y="4784725"/>
            <a:ext cx="3610864" cy="1200329"/>
          </a:xfrm>
          <a:prstGeom prst="rect">
            <a:avLst/>
          </a:prstGeom>
          <a:noFill/>
        </p:spPr>
        <p:txBody>
          <a:bodyPr wrap="square" rtlCol="0">
            <a:spAutoFit/>
          </a:bodyPr>
          <a:lstStyle/>
          <a:p>
            <a:r>
              <a:rPr lang="en-US" b="1" dirty="0"/>
              <a:t>SPEND</a:t>
            </a:r>
            <a:r>
              <a:rPr lang="en-US" dirty="0"/>
              <a:t>: $81</a:t>
            </a:r>
          </a:p>
          <a:p>
            <a:r>
              <a:rPr lang="en-US" b="1" dirty="0"/>
              <a:t>CLICKS</a:t>
            </a:r>
            <a:r>
              <a:rPr lang="en-US" dirty="0"/>
              <a:t>: 116</a:t>
            </a:r>
          </a:p>
          <a:p>
            <a:r>
              <a:rPr lang="en-US" b="1" dirty="0"/>
              <a:t>CTR</a:t>
            </a:r>
            <a:r>
              <a:rPr lang="en-US" dirty="0"/>
              <a:t>: 1.69% (best audience: 5.03%)</a:t>
            </a:r>
          </a:p>
          <a:p>
            <a:r>
              <a:rPr lang="en-US" b="1" dirty="0"/>
              <a:t>CPC</a:t>
            </a:r>
            <a:r>
              <a:rPr lang="en-US" dirty="0"/>
              <a:t>: $0.71</a:t>
            </a:r>
          </a:p>
        </p:txBody>
      </p:sp>
    </p:spTree>
    <p:extLst>
      <p:ext uri="{BB962C8B-B14F-4D97-AF65-F5344CB8AC3E}">
        <p14:creationId xmlns:p14="http://schemas.microsoft.com/office/powerpoint/2010/main" val="3024212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SALES ADS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29</a:t>
            </a:fld>
            <a:endParaRPr lang="en-US"/>
          </a:p>
        </p:txBody>
      </p:sp>
      <p:pic>
        <p:nvPicPr>
          <p:cNvPr id="6" name="Picture 5" descr="Graphical user interface, text&#10;&#10;Description automatically generated">
            <a:extLst>
              <a:ext uri="{FF2B5EF4-FFF2-40B4-BE49-F238E27FC236}">
                <a16:creationId xmlns:a16="http://schemas.microsoft.com/office/drawing/2014/main" id="{45ED0990-2660-D57B-161D-0FCFA504A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541" y="1961281"/>
            <a:ext cx="3554918" cy="3816667"/>
          </a:xfrm>
          <a:prstGeom prst="rect">
            <a:avLst/>
          </a:prstGeom>
        </p:spPr>
      </p:pic>
      <p:sp>
        <p:nvSpPr>
          <p:cNvPr id="7" name="TextBox 6">
            <a:extLst>
              <a:ext uri="{FF2B5EF4-FFF2-40B4-BE49-F238E27FC236}">
                <a16:creationId xmlns:a16="http://schemas.microsoft.com/office/drawing/2014/main" id="{F30DA6A4-12A3-855B-8CF3-99892826733C}"/>
              </a:ext>
            </a:extLst>
          </p:cNvPr>
          <p:cNvSpPr txBox="1"/>
          <p:nvPr/>
        </p:nvSpPr>
        <p:spPr>
          <a:xfrm>
            <a:off x="4585676" y="5872722"/>
            <a:ext cx="3020648" cy="923330"/>
          </a:xfrm>
          <a:prstGeom prst="rect">
            <a:avLst/>
          </a:prstGeom>
          <a:noFill/>
        </p:spPr>
        <p:txBody>
          <a:bodyPr wrap="square" rtlCol="0">
            <a:spAutoFit/>
          </a:bodyPr>
          <a:lstStyle/>
          <a:p>
            <a:pPr algn="ctr"/>
            <a:r>
              <a:rPr lang="en-US" b="1" dirty="0"/>
              <a:t>Landing page on website</a:t>
            </a:r>
          </a:p>
          <a:p>
            <a:pPr algn="ctr"/>
            <a:r>
              <a:rPr lang="en-US" b="1" dirty="0"/>
              <a:t>(clickthrough page)</a:t>
            </a:r>
          </a:p>
          <a:p>
            <a:pPr marL="285750" lvl="0" indent="-285750">
              <a:buFont typeface="Arial" panose="020B0604020202020204" pitchFamily="34" charset="0"/>
              <a:buChar char="•"/>
            </a:pPr>
            <a:endParaRPr lang="en-US" dirty="0"/>
          </a:p>
        </p:txBody>
      </p:sp>
      <p:sp>
        <p:nvSpPr>
          <p:cNvPr id="8" name="Arrow: Right 7">
            <a:extLst>
              <a:ext uri="{FF2B5EF4-FFF2-40B4-BE49-F238E27FC236}">
                <a16:creationId xmlns:a16="http://schemas.microsoft.com/office/drawing/2014/main" id="{865610E1-EE8D-DB75-0A5A-7AD291FD7B79}"/>
              </a:ext>
            </a:extLst>
          </p:cNvPr>
          <p:cNvSpPr/>
          <p:nvPr/>
        </p:nvSpPr>
        <p:spPr>
          <a:xfrm>
            <a:off x="8319837" y="3532730"/>
            <a:ext cx="751974" cy="673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website&#10;&#10;Description automatically generated">
            <a:extLst>
              <a:ext uri="{FF2B5EF4-FFF2-40B4-BE49-F238E27FC236}">
                <a16:creationId xmlns:a16="http://schemas.microsoft.com/office/drawing/2014/main" id="{2558D14B-636B-75A9-3CA4-9951F0CBE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9753" y="2580774"/>
            <a:ext cx="2454941" cy="2153653"/>
          </a:xfrm>
          <a:prstGeom prst="rect">
            <a:avLst/>
          </a:prstGeom>
        </p:spPr>
      </p:pic>
      <p:sp>
        <p:nvSpPr>
          <p:cNvPr id="11" name="TextBox 10">
            <a:extLst>
              <a:ext uri="{FF2B5EF4-FFF2-40B4-BE49-F238E27FC236}">
                <a16:creationId xmlns:a16="http://schemas.microsoft.com/office/drawing/2014/main" id="{1DECA6B4-E55E-7A5C-9FEC-642457ABCC2D}"/>
              </a:ext>
            </a:extLst>
          </p:cNvPr>
          <p:cNvSpPr txBox="1"/>
          <p:nvPr/>
        </p:nvSpPr>
        <p:spPr>
          <a:xfrm>
            <a:off x="9361851" y="4922175"/>
            <a:ext cx="2391237" cy="369332"/>
          </a:xfrm>
          <a:prstGeom prst="rect">
            <a:avLst/>
          </a:prstGeom>
          <a:noFill/>
        </p:spPr>
        <p:txBody>
          <a:bodyPr wrap="square" rtlCol="0">
            <a:spAutoFit/>
          </a:bodyPr>
          <a:lstStyle/>
          <a:p>
            <a:pPr lvl="0"/>
            <a:r>
              <a:rPr lang="en-US" b="1" dirty="0"/>
              <a:t>Amazon book page</a:t>
            </a:r>
          </a:p>
        </p:txBody>
      </p:sp>
      <p:sp>
        <p:nvSpPr>
          <p:cNvPr id="13" name="TextBox 12">
            <a:extLst>
              <a:ext uri="{FF2B5EF4-FFF2-40B4-BE49-F238E27FC236}">
                <a16:creationId xmlns:a16="http://schemas.microsoft.com/office/drawing/2014/main" id="{A389A35E-B241-C603-C8CA-C4475AC21E04}"/>
              </a:ext>
            </a:extLst>
          </p:cNvPr>
          <p:cNvSpPr txBox="1"/>
          <p:nvPr/>
        </p:nvSpPr>
        <p:spPr>
          <a:xfrm>
            <a:off x="3122751" y="6519053"/>
            <a:ext cx="6097002" cy="276999"/>
          </a:xfrm>
          <a:prstGeom prst="rect">
            <a:avLst/>
          </a:prstGeom>
          <a:noFill/>
        </p:spPr>
        <p:txBody>
          <a:bodyPr wrap="square">
            <a:spAutoFit/>
          </a:bodyPr>
          <a:lstStyle/>
          <a:p>
            <a:pPr algn="ctr"/>
            <a:r>
              <a:rPr lang="en-US" sz="1200" dirty="0"/>
              <a:t>Sales objective tracks clicks on button (view content)</a:t>
            </a:r>
          </a:p>
        </p:txBody>
      </p:sp>
      <p:sp>
        <p:nvSpPr>
          <p:cNvPr id="14" name="TextBox 13">
            <a:extLst>
              <a:ext uri="{FF2B5EF4-FFF2-40B4-BE49-F238E27FC236}">
                <a16:creationId xmlns:a16="http://schemas.microsoft.com/office/drawing/2014/main" id="{3CF7E6AE-26EC-4CF9-8072-F697FC0A7DB6}"/>
              </a:ext>
            </a:extLst>
          </p:cNvPr>
          <p:cNvSpPr txBox="1"/>
          <p:nvPr/>
        </p:nvSpPr>
        <p:spPr>
          <a:xfrm>
            <a:off x="581010" y="5454782"/>
            <a:ext cx="2391237" cy="646331"/>
          </a:xfrm>
          <a:prstGeom prst="rect">
            <a:avLst/>
          </a:prstGeom>
          <a:noFill/>
        </p:spPr>
        <p:txBody>
          <a:bodyPr wrap="square" rtlCol="0">
            <a:spAutoFit/>
          </a:bodyPr>
          <a:lstStyle/>
          <a:p>
            <a:pPr lvl="0" algn="ctr"/>
            <a:r>
              <a:rPr lang="en-US" b="1" dirty="0"/>
              <a:t>Facebook Ad </a:t>
            </a:r>
          </a:p>
          <a:p>
            <a:pPr marL="285750" lvl="0" indent="-285750" algn="ctr">
              <a:buFont typeface="Arial" panose="020B0604020202020204" pitchFamily="34" charset="0"/>
              <a:buChar char="•"/>
            </a:pPr>
            <a:endParaRPr lang="en-US" b="1" dirty="0"/>
          </a:p>
        </p:txBody>
      </p:sp>
      <p:pic>
        <p:nvPicPr>
          <p:cNvPr id="16" name="Picture 15" descr="A person wearing a hat&#10;&#10;Description automatically generated with low confidence">
            <a:extLst>
              <a:ext uri="{FF2B5EF4-FFF2-40B4-BE49-F238E27FC236}">
                <a16:creationId xmlns:a16="http://schemas.microsoft.com/office/drawing/2014/main" id="{922B95E6-8BCD-DB88-3741-581F23582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83" y="2599179"/>
            <a:ext cx="2540869" cy="2540869"/>
          </a:xfrm>
          <a:prstGeom prst="rect">
            <a:avLst/>
          </a:prstGeom>
        </p:spPr>
      </p:pic>
      <p:sp>
        <p:nvSpPr>
          <p:cNvPr id="18" name="Arrow: Right 17">
            <a:extLst>
              <a:ext uri="{FF2B5EF4-FFF2-40B4-BE49-F238E27FC236}">
                <a16:creationId xmlns:a16="http://schemas.microsoft.com/office/drawing/2014/main" id="{41A43244-45FF-7DC0-462F-B01370E46A51}"/>
              </a:ext>
            </a:extLst>
          </p:cNvPr>
          <p:cNvSpPr/>
          <p:nvPr/>
        </p:nvSpPr>
        <p:spPr>
          <a:xfrm>
            <a:off x="3308777" y="3532729"/>
            <a:ext cx="751974" cy="673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221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NOTES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Cozy mystery is very difficult to advertise in.</a:t>
            </a:r>
          </a:p>
          <a:p>
            <a:pPr marL="285750" indent="-285750">
              <a:buFont typeface="Arial" panose="020B0604020202020204" pitchFamily="34" charset="0"/>
              <a:buChar char="•"/>
            </a:pPr>
            <a:r>
              <a:rPr lang="en-US" dirty="0"/>
              <a:t>This is not just about KU / box sets. </a:t>
            </a:r>
          </a:p>
          <a:p>
            <a:pPr marL="285750" indent="-285750">
              <a:buFont typeface="Arial" panose="020B0604020202020204" pitchFamily="34" charset="0"/>
              <a:buChar char="•"/>
            </a:pPr>
            <a:r>
              <a:rPr lang="en-US" dirty="0"/>
              <a:t>Many principles / ad practices / strategies apply outside of Kindle Unlimited</a:t>
            </a:r>
          </a:p>
          <a:p>
            <a:pPr marL="285750" lvl="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41270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SALES ADS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30</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2062103"/>
          </a:xfrm>
          <a:prstGeom prst="rect">
            <a:avLst/>
          </a:prstGeom>
          <a:noFill/>
        </p:spPr>
        <p:txBody>
          <a:bodyPr wrap="square" rtlCol="0">
            <a:spAutoFit/>
          </a:bodyPr>
          <a:lstStyle/>
          <a:p>
            <a:pPr marL="342900" indent="-342900" rtl="0" fontAlgn="base">
              <a:spcBef>
                <a:spcPts val="0"/>
              </a:spcBef>
              <a:spcAft>
                <a:spcPts val="0"/>
              </a:spcAft>
              <a:buFont typeface="+mj-lt"/>
              <a:buAutoNum type="arabicPeriod"/>
            </a:pPr>
            <a:r>
              <a:rPr lang="en-US" sz="1600" dirty="0"/>
              <a:t>This is what Facebook is built for</a:t>
            </a:r>
          </a:p>
          <a:p>
            <a:pPr marL="342900" indent="-342900" rtl="0" fontAlgn="base">
              <a:spcBef>
                <a:spcPts val="0"/>
              </a:spcBef>
              <a:spcAft>
                <a:spcPts val="0"/>
              </a:spcAft>
              <a:buFont typeface="+mj-lt"/>
              <a:buAutoNum type="arabicPeriod"/>
            </a:pPr>
            <a:r>
              <a:rPr lang="en-US" sz="1600" dirty="0"/>
              <a:t>Pixel feeds data back on who is clicking on the button on the site</a:t>
            </a:r>
          </a:p>
          <a:p>
            <a:pPr marL="800100" lvl="1" indent="-342900" fontAlgn="base">
              <a:buFont typeface="+mj-lt"/>
              <a:buAutoNum type="arabicPeriod"/>
            </a:pPr>
            <a:r>
              <a:rPr lang="en-US" sz="1600" dirty="0"/>
              <a:t>This way, it can optimize and find more people like this (people who click on the ad AND the button are likely to be interested in reading the book). So this allows you to zero in on your target audience much better. </a:t>
            </a:r>
          </a:p>
          <a:p>
            <a:pPr marL="800100" lvl="1" indent="-342900" fontAlgn="base">
              <a:buFont typeface="+mj-lt"/>
              <a:buAutoNum type="arabicPeriod"/>
            </a:pPr>
            <a:r>
              <a:rPr lang="en-US" sz="1600" dirty="0"/>
              <a:t>It also gives you insight into what audiences / creatives are “converting” best, because of the tracking and this double-click process (someone has to click on not just the ad, but the button as well)</a:t>
            </a:r>
          </a:p>
        </p:txBody>
      </p:sp>
    </p:spTree>
    <p:extLst>
      <p:ext uri="{BB962C8B-B14F-4D97-AF65-F5344CB8AC3E}">
        <p14:creationId xmlns:p14="http://schemas.microsoft.com/office/powerpoint/2010/main" val="9520515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SALES ADS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31</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4478149"/>
          </a:xfrm>
          <a:prstGeom prst="rect">
            <a:avLst/>
          </a:prstGeom>
          <a:noFill/>
        </p:spPr>
        <p:txBody>
          <a:bodyPr wrap="square" rtlCol="0">
            <a:spAutoFit/>
          </a:bodyPr>
          <a:lstStyle/>
          <a:p>
            <a:pPr marL="342900" indent="-342900" rtl="0" fontAlgn="base">
              <a:spcBef>
                <a:spcPts val="0"/>
              </a:spcBef>
              <a:spcAft>
                <a:spcPts val="0"/>
              </a:spcAft>
              <a:buFont typeface="+mj-lt"/>
              <a:buAutoNum type="arabicPeriod"/>
            </a:pPr>
            <a:r>
              <a:rPr lang="en-US" sz="1500" b="1" i="0" u="none" strike="noStrike" dirty="0">
                <a:solidFill>
                  <a:srgbClr val="000000"/>
                </a:solidFill>
                <a:effectLst/>
              </a:rPr>
              <a:t>Objective (Campaign)</a:t>
            </a:r>
            <a:r>
              <a:rPr lang="en-US" sz="1500" b="0" i="0" u="none" strike="noStrike" dirty="0">
                <a:solidFill>
                  <a:srgbClr val="000000"/>
                </a:solidFill>
                <a:effectLst/>
              </a:rPr>
              <a:t>: use Sales</a:t>
            </a:r>
          </a:p>
          <a:p>
            <a:pPr marL="342900" indent="-342900" rtl="0" fontAlgn="base">
              <a:spcBef>
                <a:spcPts val="0"/>
              </a:spcBef>
              <a:spcAft>
                <a:spcPts val="0"/>
              </a:spcAft>
              <a:buFont typeface="+mj-lt"/>
              <a:buAutoNum type="arabicPeriod"/>
            </a:pPr>
            <a:r>
              <a:rPr lang="en-US" sz="1500" b="1" i="0" u="none" strike="noStrike" dirty="0">
                <a:solidFill>
                  <a:srgbClr val="000000"/>
                </a:solidFill>
                <a:effectLst/>
              </a:rPr>
              <a:t>Bidding (Campaign)</a:t>
            </a:r>
            <a:r>
              <a:rPr lang="en-US" sz="1500" b="0" i="0" u="none" strike="noStrike" dirty="0">
                <a:solidFill>
                  <a:srgbClr val="000000"/>
                </a:solidFill>
                <a:effectLst/>
              </a:rPr>
              <a:t>: use Campaign Budget Optimization (CBO). This is easier to manage, performs better, and is easily / quickly scalable. </a:t>
            </a:r>
          </a:p>
          <a:p>
            <a:pPr marL="342900" indent="-342900" rtl="0" fontAlgn="base">
              <a:spcBef>
                <a:spcPts val="0"/>
              </a:spcBef>
              <a:spcAft>
                <a:spcPts val="0"/>
              </a:spcAft>
              <a:buFont typeface="+mj-lt"/>
              <a:buAutoNum type="arabicPeriod"/>
            </a:pPr>
            <a:r>
              <a:rPr lang="en-US" sz="1500" b="1" i="0" u="none" strike="noStrike" dirty="0">
                <a:solidFill>
                  <a:srgbClr val="000000"/>
                </a:solidFill>
                <a:effectLst/>
              </a:rPr>
              <a:t>Region (Ad Set)</a:t>
            </a:r>
            <a:r>
              <a:rPr lang="en-US" sz="1500" b="0" i="0" u="none" strike="noStrike" dirty="0">
                <a:solidFill>
                  <a:srgbClr val="000000"/>
                </a:solidFill>
                <a:effectLst/>
              </a:rPr>
              <a:t>: start with the US. If the ads are doing well and you want to try them in the UK, you can run your best winners there in a new campaign. Only do one region per campaign; this allows you to control the budgets to each region you want to run ads to.</a:t>
            </a:r>
          </a:p>
          <a:p>
            <a:pPr marL="342900" indent="-342900" rtl="0" fontAlgn="base">
              <a:spcBef>
                <a:spcPts val="0"/>
              </a:spcBef>
              <a:spcAft>
                <a:spcPts val="0"/>
              </a:spcAft>
              <a:buFont typeface="+mj-lt"/>
              <a:buAutoNum type="arabicPeriod"/>
            </a:pPr>
            <a:r>
              <a:rPr lang="en-US" sz="1500" b="1" i="0" u="none" strike="noStrike" dirty="0">
                <a:solidFill>
                  <a:srgbClr val="000000"/>
                </a:solidFill>
                <a:effectLst/>
              </a:rPr>
              <a:t>Audience (Ad Set)</a:t>
            </a:r>
            <a:r>
              <a:rPr lang="en-US" sz="1500" b="0" i="0" u="none" strike="noStrike" dirty="0">
                <a:solidFill>
                  <a:srgbClr val="000000"/>
                </a:solidFill>
                <a:effectLst/>
              </a:rPr>
              <a:t>: start with your best performing audience (or your best aggregate audience), then add other audiences as you need to scale. </a:t>
            </a:r>
          </a:p>
          <a:p>
            <a:pPr marL="342900" indent="-342900" rtl="0" fontAlgn="base">
              <a:spcBef>
                <a:spcPts val="0"/>
              </a:spcBef>
              <a:spcAft>
                <a:spcPts val="0"/>
              </a:spcAft>
              <a:buFont typeface="+mj-lt"/>
              <a:buAutoNum type="arabicPeriod"/>
            </a:pPr>
            <a:r>
              <a:rPr lang="en-US" sz="1500" b="1" i="0" u="none" strike="noStrike" dirty="0">
                <a:solidFill>
                  <a:srgbClr val="000000"/>
                </a:solidFill>
                <a:effectLst/>
              </a:rPr>
              <a:t>Placements (Ad Set)</a:t>
            </a:r>
            <a:r>
              <a:rPr lang="en-US" sz="1500" b="0" i="0" u="none" strike="noStrike" dirty="0">
                <a:solidFill>
                  <a:srgbClr val="000000"/>
                </a:solidFill>
                <a:effectLst/>
              </a:rPr>
              <a:t>: two options</a:t>
            </a:r>
          </a:p>
          <a:p>
            <a:pPr marL="800100" lvl="1" indent="-342900" rtl="0" fontAlgn="base">
              <a:spcBef>
                <a:spcPts val="0"/>
              </a:spcBef>
              <a:spcAft>
                <a:spcPts val="0"/>
              </a:spcAft>
              <a:buFont typeface="+mj-lt"/>
              <a:buAutoNum type="arabicPeriod"/>
            </a:pPr>
            <a:r>
              <a:rPr lang="en-US" sz="1500" b="0" i="0" u="none" strike="noStrike" dirty="0">
                <a:solidFill>
                  <a:srgbClr val="000000"/>
                </a:solidFill>
                <a:effectLst/>
              </a:rPr>
              <a:t>Remove Messenger and Audience Network, but leave everything else</a:t>
            </a:r>
          </a:p>
          <a:p>
            <a:pPr marL="800100" lvl="1" indent="-342900" rtl="0" fontAlgn="base">
              <a:spcBef>
                <a:spcPts val="0"/>
              </a:spcBef>
              <a:spcAft>
                <a:spcPts val="0"/>
              </a:spcAft>
              <a:buFont typeface="+mj-lt"/>
              <a:buAutoNum type="arabicPeriod"/>
            </a:pPr>
            <a:r>
              <a:rPr lang="en-US" sz="1500" b="0" i="0" u="none" strike="noStrike" dirty="0">
                <a:solidFill>
                  <a:srgbClr val="000000"/>
                </a:solidFill>
                <a:effectLst/>
              </a:rPr>
              <a:t>News Feed only</a:t>
            </a:r>
          </a:p>
          <a:p>
            <a:pPr marL="342900" indent="-342900" rtl="0" fontAlgn="base">
              <a:spcBef>
                <a:spcPts val="0"/>
              </a:spcBef>
              <a:spcAft>
                <a:spcPts val="0"/>
              </a:spcAft>
              <a:buFont typeface="+mj-lt"/>
              <a:buAutoNum type="arabicPeriod"/>
            </a:pPr>
            <a:r>
              <a:rPr lang="en-US" sz="1500" b="1" i="0" u="none" strike="noStrike" dirty="0">
                <a:solidFill>
                  <a:srgbClr val="000000"/>
                </a:solidFill>
                <a:effectLst/>
              </a:rPr>
              <a:t>Event</a:t>
            </a:r>
            <a:r>
              <a:rPr lang="en-US" sz="1500" b="0" i="0" u="none" strike="noStrike" dirty="0">
                <a:solidFill>
                  <a:srgbClr val="000000"/>
                </a:solidFill>
                <a:effectLst/>
              </a:rPr>
              <a:t> </a:t>
            </a:r>
            <a:r>
              <a:rPr lang="en-US" sz="1500" b="1" i="0" u="none" strike="noStrike" dirty="0">
                <a:solidFill>
                  <a:srgbClr val="000000"/>
                </a:solidFill>
                <a:effectLst/>
              </a:rPr>
              <a:t>(Ad Set)</a:t>
            </a:r>
            <a:r>
              <a:rPr lang="en-US" sz="1500" b="0" i="0" u="none" strike="noStrike" dirty="0">
                <a:solidFill>
                  <a:srgbClr val="000000"/>
                </a:solidFill>
                <a:effectLst/>
              </a:rPr>
              <a:t>: make sure this is set to “view content” (or whatever you’re using as the conversion event)</a:t>
            </a:r>
          </a:p>
          <a:p>
            <a:pPr marL="342900" indent="-342900" rtl="0" fontAlgn="base">
              <a:spcBef>
                <a:spcPts val="0"/>
              </a:spcBef>
              <a:spcAft>
                <a:spcPts val="0"/>
              </a:spcAft>
              <a:buFont typeface="+mj-lt"/>
              <a:buAutoNum type="arabicPeriod"/>
            </a:pPr>
            <a:r>
              <a:rPr lang="en-US" sz="1500" b="1" i="0" u="none" strike="noStrike" dirty="0">
                <a:solidFill>
                  <a:srgbClr val="000000"/>
                </a:solidFill>
                <a:effectLst/>
              </a:rPr>
              <a:t>Events Manager (Menu at Top Left)</a:t>
            </a:r>
            <a:r>
              <a:rPr lang="en-US" sz="1500" b="0" i="0" u="none" strike="noStrike" dirty="0">
                <a:solidFill>
                  <a:srgbClr val="000000"/>
                </a:solidFill>
                <a:effectLst/>
              </a:rPr>
              <a:t>: Make sure you set up the Event using the Events Manager to track whatever action on the landing page you want to treat as the conversion (usually clicks on a button). </a:t>
            </a:r>
          </a:p>
          <a:p>
            <a:pPr marL="342900" indent="-342900">
              <a:buFont typeface="+mj-lt"/>
              <a:buAutoNum type="arabicPeriod"/>
            </a:pPr>
            <a:r>
              <a:rPr lang="en-US" sz="1500" b="1" i="0" u="none" strike="noStrike" dirty="0">
                <a:solidFill>
                  <a:srgbClr val="000000"/>
                </a:solidFill>
                <a:effectLst/>
              </a:rPr>
              <a:t>Pixel Check</a:t>
            </a:r>
            <a:r>
              <a:rPr lang="en-US" sz="1500" b="0" i="0" u="none" strike="noStrike" dirty="0">
                <a:solidFill>
                  <a:srgbClr val="000000"/>
                </a:solidFill>
                <a:effectLst/>
              </a:rPr>
              <a:t>: Confirm that the pixel is firing correctly on your website’s landing page with the Facebook Pixel Helper Chrome extension. </a:t>
            </a:r>
          </a:p>
          <a:p>
            <a:pPr marL="342900" indent="-342900">
              <a:buFont typeface="+mj-lt"/>
              <a:buAutoNum type="arabicPeriod"/>
            </a:pPr>
            <a:r>
              <a:rPr lang="en-US" sz="1500" b="1" dirty="0">
                <a:solidFill>
                  <a:srgbClr val="000000"/>
                </a:solidFill>
              </a:rPr>
              <a:t>CAPI</a:t>
            </a:r>
            <a:r>
              <a:rPr lang="en-US" sz="1500" dirty="0">
                <a:solidFill>
                  <a:srgbClr val="000000"/>
                </a:solidFill>
              </a:rPr>
              <a:t>: installing the Conversion API (optional) improves the tracking.</a:t>
            </a:r>
            <a:endParaRPr lang="en-US" sz="1500" b="1" dirty="0"/>
          </a:p>
        </p:txBody>
      </p:sp>
    </p:spTree>
    <p:extLst>
      <p:ext uri="{BB962C8B-B14F-4D97-AF65-F5344CB8AC3E}">
        <p14:creationId xmlns:p14="http://schemas.microsoft.com/office/powerpoint/2010/main" val="248331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SIMPLE ALTERNATIVE</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32</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4801314"/>
          </a:xfrm>
          <a:prstGeom prst="rect">
            <a:avLst/>
          </a:prstGeom>
          <a:noFill/>
        </p:spPr>
        <p:txBody>
          <a:bodyPr wrap="square" rtlCol="0">
            <a:spAutoFit/>
          </a:bodyPr>
          <a:lstStyle/>
          <a:p>
            <a:pPr rtl="0" fontAlgn="base">
              <a:spcBef>
                <a:spcPts val="0"/>
              </a:spcBef>
              <a:spcAft>
                <a:spcPts val="0"/>
              </a:spcAft>
            </a:pPr>
            <a:r>
              <a:rPr lang="en-US" sz="1800" b="1" i="0" u="none" strike="noStrike" dirty="0">
                <a:solidFill>
                  <a:srgbClr val="000000"/>
                </a:solidFill>
                <a:effectLst/>
              </a:rPr>
              <a:t>One campaign.</a:t>
            </a:r>
          </a:p>
          <a:p>
            <a:pPr marL="342900" indent="-342900" rtl="0" fontAlgn="base">
              <a:spcBef>
                <a:spcPts val="0"/>
              </a:spcBef>
              <a:spcAft>
                <a:spcPts val="0"/>
              </a:spcAft>
              <a:buFont typeface="+mj-lt"/>
              <a:buAutoNum type="arabicPeriod"/>
            </a:pPr>
            <a:r>
              <a:rPr lang="en-US" sz="1800" b="1" i="0" u="none" strike="noStrike" dirty="0">
                <a:solidFill>
                  <a:srgbClr val="000000"/>
                </a:solidFill>
                <a:effectLst/>
              </a:rPr>
              <a:t>Objective (Campaign)</a:t>
            </a:r>
            <a:r>
              <a:rPr lang="en-US" sz="1800" b="0" i="0" u="none" strike="noStrike" dirty="0">
                <a:solidFill>
                  <a:srgbClr val="000000"/>
                </a:solidFill>
                <a:effectLst/>
              </a:rPr>
              <a:t>:  Traffic</a:t>
            </a:r>
          </a:p>
          <a:p>
            <a:pPr marL="342900" indent="-342900" rtl="0" fontAlgn="base">
              <a:spcBef>
                <a:spcPts val="0"/>
              </a:spcBef>
              <a:spcAft>
                <a:spcPts val="0"/>
              </a:spcAft>
              <a:buFont typeface="+mj-lt"/>
              <a:buAutoNum type="arabicPeriod"/>
            </a:pPr>
            <a:r>
              <a:rPr lang="en-US" sz="1800" b="1" i="0" u="none" strike="noStrike" dirty="0">
                <a:solidFill>
                  <a:srgbClr val="000000"/>
                </a:solidFill>
                <a:effectLst/>
              </a:rPr>
              <a:t>Bidding (Campaign)</a:t>
            </a:r>
            <a:r>
              <a:rPr lang="en-US" sz="1800" b="0" i="0" u="none" strike="noStrike" dirty="0">
                <a:solidFill>
                  <a:srgbClr val="000000"/>
                </a:solidFill>
                <a:effectLst/>
              </a:rPr>
              <a:t>: use Campaign Budget Optimization (CBO)</a:t>
            </a:r>
          </a:p>
          <a:p>
            <a:pPr marL="342900" indent="-342900" rtl="0" fontAlgn="base">
              <a:spcBef>
                <a:spcPts val="0"/>
              </a:spcBef>
              <a:spcAft>
                <a:spcPts val="0"/>
              </a:spcAft>
              <a:buFont typeface="+mj-lt"/>
              <a:buAutoNum type="arabicPeriod"/>
            </a:pPr>
            <a:r>
              <a:rPr lang="en-US" sz="1800" b="1" i="0" u="none" strike="noStrike" dirty="0">
                <a:solidFill>
                  <a:srgbClr val="000000"/>
                </a:solidFill>
                <a:effectLst/>
              </a:rPr>
              <a:t>Region (Ad Set)</a:t>
            </a:r>
            <a:r>
              <a:rPr lang="en-US" sz="1800" b="0" i="0" u="none" strike="noStrike" dirty="0">
                <a:solidFill>
                  <a:srgbClr val="000000"/>
                </a:solidFill>
                <a:effectLst/>
              </a:rPr>
              <a:t>: start with the US. If the ads are doing well and you want to try them in the UK, you can run your best ads there in a new campaign. Always do only one region per campaign; this allows you to control the budgets to each region you want to run ads to.</a:t>
            </a:r>
            <a:endParaRPr lang="en-US" sz="1800" b="1" i="0" u="none" strike="noStrike" dirty="0">
              <a:solidFill>
                <a:srgbClr val="000000"/>
              </a:solidFill>
              <a:effectLst/>
            </a:endParaRPr>
          </a:p>
          <a:p>
            <a:pPr marL="342900" indent="-342900" rtl="0" fontAlgn="base">
              <a:spcBef>
                <a:spcPts val="0"/>
              </a:spcBef>
              <a:spcAft>
                <a:spcPts val="0"/>
              </a:spcAft>
              <a:buFont typeface="+mj-lt"/>
              <a:buAutoNum type="arabicPeriod"/>
            </a:pPr>
            <a:r>
              <a:rPr lang="en-US" sz="1800" b="1" i="0" u="none" strike="noStrike" dirty="0">
                <a:solidFill>
                  <a:srgbClr val="000000"/>
                </a:solidFill>
                <a:effectLst/>
              </a:rPr>
              <a:t>Audience (Ad Set)</a:t>
            </a:r>
            <a:r>
              <a:rPr lang="en-US" sz="1800" b="0" i="0" u="none" strike="noStrike" dirty="0">
                <a:solidFill>
                  <a:srgbClr val="000000"/>
                </a:solidFill>
                <a:effectLst/>
              </a:rPr>
              <a:t>: </a:t>
            </a:r>
          </a:p>
          <a:p>
            <a:pPr marL="800100" lvl="1" indent="-342900" fontAlgn="base">
              <a:buFont typeface="+mj-lt"/>
              <a:buAutoNum type="arabicPeriod"/>
            </a:pPr>
            <a:r>
              <a:rPr lang="en-US" dirty="0">
                <a:solidFill>
                  <a:srgbClr val="000000"/>
                </a:solidFill>
              </a:rPr>
              <a:t>Ad Set 1: </a:t>
            </a:r>
            <a:r>
              <a:rPr lang="en-US" b="0" i="0" u="none" strike="noStrike" dirty="0">
                <a:solidFill>
                  <a:srgbClr val="000000"/>
                </a:solidFill>
                <a:effectLst/>
              </a:rPr>
              <a:t>best performing aggregate audience of authors + genre. </a:t>
            </a:r>
          </a:p>
          <a:p>
            <a:pPr marL="800100" lvl="1" indent="-342900" fontAlgn="base">
              <a:buFont typeface="+mj-lt"/>
              <a:buAutoNum type="arabicPeriod"/>
            </a:pPr>
            <a:r>
              <a:rPr lang="en-US" dirty="0">
                <a:solidFill>
                  <a:srgbClr val="000000"/>
                </a:solidFill>
              </a:rPr>
              <a:t>Ad Set 2: page engagement audience for last 365 days, website audience for last 180 days, and newsletter audience (all aggregated together; optional)</a:t>
            </a:r>
            <a:endParaRPr lang="en-US" b="1" i="0" u="none" strike="noStrike" dirty="0">
              <a:solidFill>
                <a:srgbClr val="000000"/>
              </a:solidFill>
              <a:effectLst/>
            </a:endParaRPr>
          </a:p>
          <a:p>
            <a:pPr marL="342900" indent="-342900" rtl="0" fontAlgn="base">
              <a:spcBef>
                <a:spcPts val="0"/>
              </a:spcBef>
              <a:spcAft>
                <a:spcPts val="0"/>
              </a:spcAft>
              <a:buFont typeface="+mj-lt"/>
              <a:buAutoNum type="arabicPeriod"/>
            </a:pPr>
            <a:r>
              <a:rPr lang="en-US" sz="1800" b="1" i="0" u="none" strike="noStrike" dirty="0">
                <a:solidFill>
                  <a:srgbClr val="000000"/>
                </a:solidFill>
                <a:effectLst/>
              </a:rPr>
              <a:t>Placements (Ad Set)</a:t>
            </a:r>
            <a:r>
              <a:rPr lang="en-US" sz="1800" b="0" i="0" u="none" strike="noStrike" dirty="0">
                <a:solidFill>
                  <a:srgbClr val="000000"/>
                </a:solidFill>
                <a:effectLst/>
              </a:rPr>
              <a:t>: select “manual” and then only the Facebook News Feed</a:t>
            </a:r>
            <a:endParaRPr lang="en-US" sz="1800" b="1" i="0" u="none" strike="noStrike" dirty="0">
              <a:solidFill>
                <a:srgbClr val="000000"/>
              </a:solidFill>
              <a:effectLst/>
            </a:endParaRPr>
          </a:p>
          <a:p>
            <a:pPr marL="342900" indent="-342900">
              <a:buFont typeface="+mj-lt"/>
              <a:buAutoNum type="arabicPeriod"/>
            </a:pPr>
            <a:r>
              <a:rPr lang="en-US" sz="1800" b="1" i="0" u="none" strike="noStrike" dirty="0">
                <a:solidFill>
                  <a:srgbClr val="000000"/>
                </a:solidFill>
                <a:effectLst/>
              </a:rPr>
              <a:t>Optimization (Ad Set)</a:t>
            </a:r>
            <a:r>
              <a:rPr lang="en-US" sz="1800" b="0" i="0" u="none" strike="noStrike" dirty="0">
                <a:solidFill>
                  <a:srgbClr val="000000"/>
                </a:solidFill>
                <a:effectLst/>
              </a:rPr>
              <a:t>: make sure “link clicks” is selected (this is at the very bottom)</a:t>
            </a:r>
          </a:p>
          <a:p>
            <a:pPr marL="1257300" lvl="2" indent="-342900">
              <a:buFont typeface="Arial" panose="020B0604020202020204" pitchFamily="34" charset="0"/>
              <a:buChar char="•"/>
            </a:pPr>
            <a:endParaRPr lang="en-US" b="1" dirty="0"/>
          </a:p>
        </p:txBody>
      </p:sp>
    </p:spTree>
    <p:extLst>
      <p:ext uri="{BB962C8B-B14F-4D97-AF65-F5344CB8AC3E}">
        <p14:creationId xmlns:p14="http://schemas.microsoft.com/office/powerpoint/2010/main" val="3978317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SIMPLE ALTERNATIVE</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33</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2862322"/>
          </a:xfrm>
          <a:prstGeom prst="rect">
            <a:avLst/>
          </a:prstGeom>
          <a:noFill/>
        </p:spPr>
        <p:txBody>
          <a:bodyPr wrap="square" rtlCol="0">
            <a:spAutoFit/>
          </a:bodyPr>
          <a:lstStyle/>
          <a:p>
            <a:r>
              <a:rPr lang="en-US" b="1" dirty="0">
                <a:solidFill>
                  <a:srgbClr val="000000"/>
                </a:solidFill>
              </a:rPr>
              <a:t>Creative</a:t>
            </a:r>
            <a:r>
              <a:rPr lang="en-US" dirty="0">
                <a:solidFill>
                  <a:srgbClr val="000000"/>
                </a:solidFill>
              </a:rPr>
              <a:t> (Ad) (can run $3,000 – $5,000 using this before it burns out)</a:t>
            </a:r>
          </a:p>
          <a:p>
            <a:pPr marL="800100" lvl="1" indent="-342900">
              <a:buFont typeface="Arial" panose="020B0604020202020204" pitchFamily="34" charset="0"/>
              <a:buChar char="•"/>
            </a:pPr>
            <a:r>
              <a:rPr lang="en-US" b="1" dirty="0">
                <a:solidFill>
                  <a:srgbClr val="000000"/>
                </a:solidFill>
              </a:rPr>
              <a:t>Link</a:t>
            </a:r>
            <a:r>
              <a:rPr lang="en-US" dirty="0">
                <a:solidFill>
                  <a:srgbClr val="000000"/>
                </a:solidFill>
              </a:rPr>
              <a:t>: direct to Amazon book page</a:t>
            </a:r>
            <a:endParaRPr lang="en-US" b="1" dirty="0">
              <a:solidFill>
                <a:srgbClr val="000000"/>
              </a:solidFill>
            </a:endParaRPr>
          </a:p>
          <a:p>
            <a:pPr marL="800100" lvl="1" indent="-342900">
              <a:buFont typeface="Arial" panose="020B0604020202020204" pitchFamily="34" charset="0"/>
              <a:buChar char="•"/>
            </a:pPr>
            <a:r>
              <a:rPr lang="en-US" b="1" dirty="0">
                <a:solidFill>
                  <a:srgbClr val="000000"/>
                </a:solidFill>
              </a:rPr>
              <a:t>Image: </a:t>
            </a:r>
            <a:r>
              <a:rPr lang="en-US" dirty="0">
                <a:solidFill>
                  <a:srgbClr val="000000"/>
                </a:solidFill>
              </a:rPr>
              <a:t>Book Cover on Book Background (square)</a:t>
            </a:r>
          </a:p>
          <a:p>
            <a:pPr marL="800100" lvl="1" indent="-342900">
              <a:buFont typeface="Arial" panose="020B0604020202020204" pitchFamily="34" charset="0"/>
              <a:buChar char="•"/>
            </a:pPr>
            <a:r>
              <a:rPr lang="en-US" b="1" dirty="0">
                <a:solidFill>
                  <a:srgbClr val="000000"/>
                </a:solidFill>
              </a:rPr>
              <a:t>Text</a:t>
            </a:r>
            <a:r>
              <a:rPr lang="en-US" dirty="0">
                <a:solidFill>
                  <a:srgbClr val="000000"/>
                </a:solidFill>
              </a:rPr>
              <a:t>: book blurb or part of book blurb</a:t>
            </a:r>
          </a:p>
          <a:p>
            <a:pPr marL="800100" lvl="1" indent="-342900">
              <a:buFont typeface="Arial" panose="020B0604020202020204" pitchFamily="34" charset="0"/>
              <a:buChar char="•"/>
            </a:pPr>
            <a:r>
              <a:rPr lang="en-US" b="1" dirty="0">
                <a:solidFill>
                  <a:srgbClr val="000000"/>
                </a:solidFill>
              </a:rPr>
              <a:t>Headline</a:t>
            </a:r>
            <a:r>
              <a:rPr lang="en-US" dirty="0">
                <a:solidFill>
                  <a:srgbClr val="000000"/>
                </a:solidFill>
              </a:rPr>
              <a:t>: </a:t>
            </a:r>
          </a:p>
          <a:p>
            <a:pPr marL="1257300" lvl="2" indent="-342900">
              <a:buFont typeface="Arial" panose="020B0604020202020204" pitchFamily="34" charset="0"/>
              <a:buChar char="•"/>
            </a:pPr>
            <a:r>
              <a:rPr lang="en-US" dirty="0">
                <a:solidFill>
                  <a:srgbClr val="000000"/>
                </a:solidFill>
              </a:rPr>
              <a:t>New [genre] Free in Kindle Unlimited</a:t>
            </a:r>
          </a:p>
          <a:p>
            <a:pPr marL="1257300" lvl="2" indent="-342900">
              <a:buFont typeface="Arial" panose="020B0604020202020204" pitchFamily="34" charset="0"/>
              <a:buChar char="•"/>
            </a:pPr>
            <a:r>
              <a:rPr lang="en-US" dirty="0">
                <a:solidFill>
                  <a:srgbClr val="000000"/>
                </a:solidFill>
              </a:rPr>
              <a:t>New [genre] novel</a:t>
            </a:r>
          </a:p>
          <a:p>
            <a:pPr marL="1257300" lvl="2" indent="-342900">
              <a:buFont typeface="Arial" panose="020B0604020202020204" pitchFamily="34" charset="0"/>
              <a:buChar char="•"/>
            </a:pPr>
            <a:r>
              <a:rPr lang="en-US" dirty="0">
                <a:solidFill>
                  <a:srgbClr val="000000"/>
                </a:solidFill>
              </a:rPr>
              <a:t>Enthusiastic review quote that mentions the genre</a:t>
            </a:r>
          </a:p>
          <a:p>
            <a:pPr marL="1257300" lvl="2" indent="-342900">
              <a:buFont typeface="Arial" panose="020B0604020202020204" pitchFamily="34" charset="0"/>
              <a:buChar char="•"/>
            </a:pPr>
            <a:r>
              <a:rPr lang="en-US" dirty="0">
                <a:solidFill>
                  <a:srgbClr val="000000"/>
                </a:solidFill>
              </a:rPr>
              <a:t>Tagline (riskier, not recommended)</a:t>
            </a:r>
          </a:p>
          <a:p>
            <a:pPr marL="1257300" lvl="2" indent="-342900">
              <a:buFont typeface="Arial" panose="020B0604020202020204" pitchFamily="34" charset="0"/>
              <a:buChar char="•"/>
            </a:pPr>
            <a:endParaRPr lang="en-US" b="1" dirty="0"/>
          </a:p>
        </p:txBody>
      </p:sp>
    </p:spTree>
    <p:extLst>
      <p:ext uri="{BB962C8B-B14F-4D97-AF65-F5344CB8AC3E}">
        <p14:creationId xmlns:p14="http://schemas.microsoft.com/office/powerpoint/2010/main" val="287353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Creatives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34</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4770537"/>
          </a:xfrm>
          <a:prstGeom prst="rect">
            <a:avLst/>
          </a:prstGeom>
          <a:noFill/>
        </p:spPr>
        <p:txBody>
          <a:bodyPr wrap="square" rtlCol="0">
            <a:spAutoFit/>
          </a:bodyPr>
          <a:lstStyle/>
          <a:p>
            <a:r>
              <a:rPr lang="en-US" sz="1600" b="1" dirty="0">
                <a:solidFill>
                  <a:srgbClr val="000000"/>
                </a:solidFill>
              </a:rPr>
              <a:t>Creative</a:t>
            </a:r>
            <a:r>
              <a:rPr lang="en-US" sz="1600" dirty="0">
                <a:solidFill>
                  <a:srgbClr val="000000"/>
                </a:solidFill>
              </a:rPr>
              <a:t> </a:t>
            </a:r>
          </a:p>
          <a:p>
            <a:pPr marL="742950" lvl="1" indent="-285750">
              <a:buFont typeface="Arial" panose="020B0604020202020204" pitchFamily="34" charset="0"/>
              <a:buChar char="•"/>
            </a:pPr>
            <a:r>
              <a:rPr lang="en-US" sz="1600" b="1" dirty="0">
                <a:solidFill>
                  <a:srgbClr val="000000"/>
                </a:solidFill>
              </a:rPr>
              <a:t>	Image</a:t>
            </a:r>
          </a:p>
          <a:p>
            <a:pPr marL="1257300" lvl="2" indent="-342900">
              <a:buFont typeface="Arial" panose="020B0604020202020204" pitchFamily="34" charset="0"/>
              <a:buChar char="•"/>
            </a:pPr>
            <a:r>
              <a:rPr lang="en-US" sz="1600" dirty="0">
                <a:solidFill>
                  <a:srgbClr val="000000"/>
                </a:solidFill>
              </a:rPr>
              <a:t>Book cover on Book Background</a:t>
            </a:r>
          </a:p>
          <a:p>
            <a:pPr marL="1257300" lvl="2" indent="-342900">
              <a:buFont typeface="Arial" panose="020B0604020202020204" pitchFamily="34" charset="0"/>
              <a:buChar char="•"/>
            </a:pPr>
            <a:r>
              <a:rPr lang="en-US" sz="1600" dirty="0">
                <a:solidFill>
                  <a:srgbClr val="000000"/>
                </a:solidFill>
              </a:rPr>
              <a:t>Book cover on stock photo</a:t>
            </a:r>
          </a:p>
          <a:p>
            <a:pPr marL="1257300" lvl="2" indent="-342900">
              <a:buFont typeface="Arial" panose="020B0604020202020204" pitchFamily="34" charset="0"/>
              <a:buChar char="•"/>
            </a:pPr>
            <a:r>
              <a:rPr lang="en-US" sz="1600" dirty="0">
                <a:solidFill>
                  <a:srgbClr val="000000"/>
                </a:solidFill>
              </a:rPr>
              <a:t>Book cover backgrounds</a:t>
            </a:r>
          </a:p>
          <a:p>
            <a:pPr marL="1257300" lvl="2" indent="-342900">
              <a:buFont typeface="Arial" panose="020B0604020202020204" pitchFamily="34" charset="0"/>
              <a:buChar char="•"/>
            </a:pPr>
            <a:r>
              <a:rPr lang="en-US" sz="1600" dirty="0">
                <a:solidFill>
                  <a:srgbClr val="000000"/>
                </a:solidFill>
              </a:rPr>
              <a:t>Stock photos composited together (“infinite creatives”)</a:t>
            </a:r>
          </a:p>
          <a:p>
            <a:pPr marL="1257300" lvl="2" indent="-342900">
              <a:buFont typeface="Arial" panose="020B0604020202020204" pitchFamily="34" charset="0"/>
              <a:buChar char="•"/>
            </a:pPr>
            <a:r>
              <a:rPr lang="en-US" sz="1600" dirty="0">
                <a:solidFill>
                  <a:srgbClr val="000000"/>
                </a:solidFill>
              </a:rPr>
              <a:t>Stock photos</a:t>
            </a:r>
          </a:p>
          <a:p>
            <a:pPr marL="800100" lvl="1" indent="-342900">
              <a:buFont typeface="Arial" panose="020B0604020202020204" pitchFamily="34" charset="0"/>
              <a:buChar char="•"/>
            </a:pPr>
            <a:r>
              <a:rPr lang="en-US" sz="1600" b="1" dirty="0">
                <a:solidFill>
                  <a:srgbClr val="000000"/>
                </a:solidFill>
              </a:rPr>
              <a:t>Copy</a:t>
            </a:r>
          </a:p>
          <a:p>
            <a:pPr marL="1257300" lvl="2" indent="-342900">
              <a:buFont typeface="Arial" panose="020B0604020202020204" pitchFamily="34" charset="0"/>
              <a:buChar char="•"/>
            </a:pPr>
            <a:r>
              <a:rPr lang="en-US" sz="1600" dirty="0">
                <a:solidFill>
                  <a:srgbClr val="000000"/>
                </a:solidFill>
              </a:rPr>
              <a:t>Blurb</a:t>
            </a:r>
          </a:p>
          <a:p>
            <a:pPr marL="1257300" lvl="2" indent="-342900">
              <a:buFont typeface="Arial" panose="020B0604020202020204" pitchFamily="34" charset="0"/>
              <a:buChar char="•"/>
            </a:pPr>
            <a:r>
              <a:rPr lang="en-US" sz="1600" dirty="0">
                <a:solidFill>
                  <a:srgbClr val="000000"/>
                </a:solidFill>
              </a:rPr>
              <a:t>Teaser: 1 – 2 sentence teaser, review quote, call to action </a:t>
            </a:r>
          </a:p>
          <a:p>
            <a:pPr marL="1257300" lvl="2" indent="-342900">
              <a:buFont typeface="Arial" panose="020B0604020202020204" pitchFamily="34" charset="0"/>
              <a:buChar char="•"/>
            </a:pPr>
            <a:r>
              <a:rPr lang="en-US" sz="1600" dirty="0">
                <a:solidFill>
                  <a:srgbClr val="000000"/>
                </a:solidFill>
              </a:rPr>
              <a:t>Excerpts</a:t>
            </a:r>
          </a:p>
          <a:p>
            <a:pPr marL="800100" lvl="1" indent="-342900">
              <a:buFont typeface="Arial" panose="020B0604020202020204" pitchFamily="34" charset="0"/>
              <a:buChar char="•"/>
            </a:pPr>
            <a:r>
              <a:rPr lang="en-US" sz="1600" b="1" dirty="0">
                <a:solidFill>
                  <a:srgbClr val="000000"/>
                </a:solidFill>
              </a:rPr>
              <a:t>Headline</a:t>
            </a:r>
            <a:r>
              <a:rPr lang="en-US" sz="1600" dirty="0">
                <a:solidFill>
                  <a:srgbClr val="000000"/>
                </a:solidFill>
              </a:rPr>
              <a:t>: </a:t>
            </a:r>
          </a:p>
          <a:p>
            <a:pPr marL="1257300" lvl="2" indent="-342900">
              <a:buFont typeface="Arial" panose="020B0604020202020204" pitchFamily="34" charset="0"/>
              <a:buChar char="•"/>
            </a:pPr>
            <a:r>
              <a:rPr lang="en-US" sz="1600" dirty="0">
                <a:solidFill>
                  <a:srgbClr val="000000"/>
                </a:solidFill>
              </a:rPr>
              <a:t>New [genre] Free in Kindle Unlimited</a:t>
            </a:r>
          </a:p>
          <a:p>
            <a:pPr marL="1257300" lvl="2" indent="-342900">
              <a:buFont typeface="Arial" panose="020B0604020202020204" pitchFamily="34" charset="0"/>
              <a:buChar char="•"/>
            </a:pPr>
            <a:r>
              <a:rPr lang="en-US" sz="1600" dirty="0">
                <a:solidFill>
                  <a:srgbClr val="000000"/>
                </a:solidFill>
              </a:rPr>
              <a:t>New [genre] novel</a:t>
            </a:r>
          </a:p>
          <a:p>
            <a:pPr marL="1257300" lvl="2" indent="-342900">
              <a:buFont typeface="Arial" panose="020B0604020202020204" pitchFamily="34" charset="0"/>
              <a:buChar char="•"/>
            </a:pPr>
            <a:r>
              <a:rPr lang="en-US" sz="1600" dirty="0">
                <a:solidFill>
                  <a:srgbClr val="000000"/>
                </a:solidFill>
              </a:rPr>
              <a:t>Enthusiastic review quote that mentions the genre</a:t>
            </a:r>
          </a:p>
          <a:p>
            <a:pPr marL="1257300" lvl="2" indent="-342900">
              <a:buFont typeface="Arial" panose="020B0604020202020204" pitchFamily="34" charset="0"/>
              <a:buChar char="•"/>
            </a:pPr>
            <a:r>
              <a:rPr lang="en-US" sz="1600" dirty="0">
                <a:solidFill>
                  <a:srgbClr val="000000"/>
                </a:solidFill>
              </a:rPr>
              <a:t>Taglines</a:t>
            </a:r>
          </a:p>
          <a:p>
            <a:pPr marL="1257300" lvl="2" indent="-342900">
              <a:buFont typeface="Arial" panose="020B0604020202020204" pitchFamily="34" charset="0"/>
              <a:buChar char="•"/>
            </a:pPr>
            <a:endParaRPr lang="en-US" sz="1600" b="1" dirty="0"/>
          </a:p>
          <a:p>
            <a:pPr lvl="2"/>
            <a:r>
              <a:rPr lang="en-US" sz="1600" dirty="0"/>
              <a:t>Look at the Facebook Ads Library—not just for your sub-genre, but for the bestselling authors in the entire store</a:t>
            </a:r>
          </a:p>
        </p:txBody>
      </p:sp>
    </p:spTree>
    <p:extLst>
      <p:ext uri="{BB962C8B-B14F-4D97-AF65-F5344CB8AC3E}">
        <p14:creationId xmlns:p14="http://schemas.microsoft.com/office/powerpoint/2010/main" val="2436381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ADS: INFINITE CREATIVES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35</a:t>
            </a:fld>
            <a:endParaRPr lang="en-US"/>
          </a:p>
        </p:txBody>
      </p:sp>
      <p:pic>
        <p:nvPicPr>
          <p:cNvPr id="8" name="Picture 7" descr="A person wearing a hat&#10;&#10;Description automatically generated with medium confidence">
            <a:extLst>
              <a:ext uri="{FF2B5EF4-FFF2-40B4-BE49-F238E27FC236}">
                <a16:creationId xmlns:a16="http://schemas.microsoft.com/office/drawing/2014/main" id="{1C2EC3D0-9D8C-959E-4F45-58F637901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292" y="2457451"/>
            <a:ext cx="4570108" cy="2673350"/>
          </a:xfrm>
          <a:prstGeom prst="rect">
            <a:avLst/>
          </a:prstGeom>
        </p:spPr>
      </p:pic>
      <p:pic>
        <p:nvPicPr>
          <p:cNvPr id="10" name="Picture 9" descr="A picture containing text, indoor, cluttered&#10;&#10;Description automatically generated">
            <a:extLst>
              <a:ext uri="{FF2B5EF4-FFF2-40B4-BE49-F238E27FC236}">
                <a16:creationId xmlns:a16="http://schemas.microsoft.com/office/drawing/2014/main" id="{FD963951-3611-6CB8-BDA1-49941346C7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6159" y="2501902"/>
            <a:ext cx="4019549" cy="2679699"/>
          </a:xfrm>
          <a:prstGeom prst="rect">
            <a:avLst/>
          </a:prstGeom>
        </p:spPr>
      </p:pic>
      <p:sp>
        <p:nvSpPr>
          <p:cNvPr id="11" name="TextBox 10">
            <a:extLst>
              <a:ext uri="{FF2B5EF4-FFF2-40B4-BE49-F238E27FC236}">
                <a16:creationId xmlns:a16="http://schemas.microsoft.com/office/drawing/2014/main" id="{E0B2D39F-967A-D67A-D13A-F0111E0546B4}"/>
              </a:ext>
            </a:extLst>
          </p:cNvPr>
          <p:cNvSpPr txBox="1"/>
          <p:nvPr/>
        </p:nvSpPr>
        <p:spPr>
          <a:xfrm>
            <a:off x="5980754" y="3632200"/>
            <a:ext cx="781050" cy="646331"/>
          </a:xfrm>
          <a:prstGeom prst="rect">
            <a:avLst/>
          </a:prstGeom>
          <a:noFill/>
        </p:spPr>
        <p:txBody>
          <a:bodyPr wrap="square" rtlCol="0">
            <a:spAutoFit/>
          </a:bodyPr>
          <a:lstStyle/>
          <a:p>
            <a:r>
              <a:rPr lang="en-US" sz="3600" dirty="0"/>
              <a:t>+</a:t>
            </a:r>
          </a:p>
        </p:txBody>
      </p:sp>
      <p:sp>
        <p:nvSpPr>
          <p:cNvPr id="12" name="TextBox 11">
            <a:extLst>
              <a:ext uri="{FF2B5EF4-FFF2-40B4-BE49-F238E27FC236}">
                <a16:creationId xmlns:a16="http://schemas.microsoft.com/office/drawing/2014/main" id="{759CF7D1-3D77-6FC2-1859-1B56146CF9E0}"/>
              </a:ext>
            </a:extLst>
          </p:cNvPr>
          <p:cNvSpPr txBox="1"/>
          <p:nvPr/>
        </p:nvSpPr>
        <p:spPr>
          <a:xfrm>
            <a:off x="1512040" y="5583531"/>
            <a:ext cx="8937428" cy="584775"/>
          </a:xfrm>
          <a:prstGeom prst="rect">
            <a:avLst/>
          </a:prstGeom>
          <a:noFill/>
        </p:spPr>
        <p:txBody>
          <a:bodyPr wrap="square" rtlCol="0">
            <a:spAutoFit/>
          </a:bodyPr>
          <a:lstStyle/>
          <a:p>
            <a:pPr lvl="2" algn="ctr"/>
            <a:r>
              <a:rPr lang="en-US" sz="1600" b="1" dirty="0"/>
              <a:t>Use remove background tool from Canva, </a:t>
            </a:r>
            <a:r>
              <a:rPr lang="en-US" sz="1600" b="1" dirty="0" err="1"/>
              <a:t>BookBrush</a:t>
            </a:r>
            <a:r>
              <a:rPr lang="en-US" sz="1600" b="1" dirty="0"/>
              <a:t>, or Remove BG </a:t>
            </a:r>
          </a:p>
          <a:p>
            <a:pPr lvl="2" algn="ctr"/>
            <a:r>
              <a:rPr lang="en-US" sz="1600" b="1" dirty="0"/>
              <a:t>on figure, then place on new background</a:t>
            </a:r>
          </a:p>
        </p:txBody>
      </p:sp>
    </p:spTree>
    <p:extLst>
      <p:ext uri="{BB962C8B-B14F-4D97-AF65-F5344CB8AC3E}">
        <p14:creationId xmlns:p14="http://schemas.microsoft.com/office/powerpoint/2010/main" val="1449481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ADS: INFINITE CREATIVES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36</a:t>
            </a:fld>
            <a:endParaRPr lang="en-US"/>
          </a:p>
        </p:txBody>
      </p:sp>
      <p:pic>
        <p:nvPicPr>
          <p:cNvPr id="5" name="Picture 4" descr="A person wearing a hat&#10;&#10;Description automatically generated with low confidence">
            <a:extLst>
              <a:ext uri="{FF2B5EF4-FFF2-40B4-BE49-F238E27FC236}">
                <a16:creationId xmlns:a16="http://schemas.microsoft.com/office/drawing/2014/main" id="{5734A2B9-93FC-722F-4FCF-4071E4CC5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00" y="1986280"/>
            <a:ext cx="4692650" cy="4692650"/>
          </a:xfrm>
          <a:prstGeom prst="rect">
            <a:avLst/>
          </a:prstGeom>
        </p:spPr>
      </p:pic>
    </p:spTree>
    <p:extLst>
      <p:ext uri="{BB962C8B-B14F-4D97-AF65-F5344CB8AC3E}">
        <p14:creationId xmlns:p14="http://schemas.microsoft.com/office/powerpoint/2010/main" val="1513646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FACEBOOK ADS: AUDIENCES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37</a:t>
            </a:fld>
            <a:endParaRPr lang="en-US"/>
          </a:p>
        </p:txBody>
      </p:sp>
      <p:sp>
        <p:nvSpPr>
          <p:cNvPr id="6" name="TextBox 5">
            <a:extLst>
              <a:ext uri="{FF2B5EF4-FFF2-40B4-BE49-F238E27FC236}">
                <a16:creationId xmlns:a16="http://schemas.microsoft.com/office/drawing/2014/main" id="{004279EB-5BEC-A6CC-27AD-4B40755652E3}"/>
              </a:ext>
            </a:extLst>
          </p:cNvPr>
          <p:cNvSpPr txBox="1"/>
          <p:nvPr/>
        </p:nvSpPr>
        <p:spPr>
          <a:xfrm>
            <a:off x="2061911" y="2058133"/>
            <a:ext cx="7785935" cy="3693319"/>
          </a:xfrm>
          <a:prstGeom prst="rect">
            <a:avLst/>
          </a:prstGeom>
          <a:noFill/>
        </p:spPr>
        <p:txBody>
          <a:bodyPr wrap="square">
            <a:spAutoFit/>
          </a:bodyPr>
          <a:lstStyle/>
          <a:p>
            <a:pPr marL="742950" lvl="1" indent="-285750">
              <a:buFont typeface="Arial" panose="020B0604020202020204" pitchFamily="34" charset="0"/>
              <a:buChar char="•"/>
            </a:pPr>
            <a:r>
              <a:rPr lang="en-US" dirty="0"/>
              <a:t>Author interests (contemporary): EL James / Sylvia Day / Nora Roberts / Danielle Steel / Diana Gabaldon / Contemporary Romance (genre)</a:t>
            </a:r>
          </a:p>
          <a:p>
            <a:pPr lvl="1"/>
            <a:endParaRPr lang="en-US" dirty="0"/>
          </a:p>
          <a:p>
            <a:pPr marL="742950" lvl="1" indent="-285750">
              <a:buFont typeface="Arial" panose="020B0604020202020204" pitchFamily="34" charset="0"/>
              <a:buChar char="•"/>
            </a:pPr>
            <a:r>
              <a:rPr lang="en-US" dirty="0"/>
              <a:t>Author interests (paranormal): Nalini Singh / Patricia Briggs / </a:t>
            </a:r>
            <a:r>
              <a:rPr lang="en-US" dirty="0" err="1"/>
              <a:t>Laurell</a:t>
            </a:r>
            <a:r>
              <a:rPr lang="en-US" dirty="0"/>
              <a:t> K. Hamilton / Kim Harrison / Ilona Andrews / most of the other paranormal authors that come up in suggested besides Cassandra Clare / paranormal romance (genre)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Author interests (urban fantasy / paranormal): Jim Butcher / Ilona Andrews / Patricia Briggs / Kim Harrison / </a:t>
            </a:r>
            <a:r>
              <a:rPr lang="en-US" dirty="0" err="1"/>
              <a:t>Laurell</a:t>
            </a:r>
            <a:r>
              <a:rPr lang="en-US" dirty="0"/>
              <a:t> K Hamilton / urban fantasy (genre)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Author interests (mystery / crime / thriller): Lee Child / James Patterson </a:t>
            </a:r>
          </a:p>
        </p:txBody>
      </p:sp>
    </p:spTree>
    <p:extLst>
      <p:ext uri="{BB962C8B-B14F-4D97-AF65-F5344CB8AC3E}">
        <p14:creationId xmlns:p14="http://schemas.microsoft.com/office/powerpoint/2010/main" val="487319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AMAZON ADS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38</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“Secret” to using Amazon Ads for a launch: get them up 2 – 4 weeks before the launch day.</a:t>
            </a:r>
          </a:p>
          <a:p>
            <a:pPr marL="742950" lvl="1" indent="-285750">
              <a:buFont typeface="Arial" panose="020B0604020202020204" pitchFamily="34" charset="0"/>
              <a:buChar char="•"/>
            </a:pPr>
            <a:r>
              <a:rPr lang="en-US" dirty="0"/>
              <a:t>This gives them time to start serving, building sales history, and also gives you data with which to refine them.</a:t>
            </a:r>
          </a:p>
          <a:p>
            <a:pPr marL="285750" indent="-285750">
              <a:buFont typeface="Arial" panose="020B0604020202020204" pitchFamily="34" charset="0"/>
              <a:buChar char="•"/>
            </a:pPr>
            <a:r>
              <a:rPr lang="en-US" dirty="0"/>
              <a:t>Started the first ad on March 17 (a month before launch on April 19)</a:t>
            </a:r>
          </a:p>
          <a:p>
            <a:pPr marL="285750" indent="-285750">
              <a:buFont typeface="Arial" panose="020B0604020202020204" pitchFamily="34" charset="0"/>
              <a:buChar char="•"/>
            </a:pPr>
            <a:r>
              <a:rPr lang="en-US" dirty="0"/>
              <a:t>Then gradually added more during pre-order period</a:t>
            </a:r>
          </a:p>
          <a:p>
            <a:pPr marL="285750" indent="-285750">
              <a:buFont typeface="Arial" panose="020B0604020202020204" pitchFamily="34" charset="0"/>
              <a:buChar char="•"/>
            </a:pPr>
            <a:r>
              <a:rPr lang="en-US" dirty="0"/>
              <a:t>Goal isn’t to sell a ton of books (this can happen with a 99c box set, though) or scale super high during pre-order.  </a:t>
            </a:r>
          </a:p>
          <a:p>
            <a:pPr marL="285750" indent="-285750">
              <a:buFont typeface="Arial" panose="020B0604020202020204" pitchFamily="34" charset="0"/>
              <a:buChar char="•"/>
            </a:pPr>
            <a:r>
              <a:rPr lang="en-US" dirty="0"/>
              <a:t>Ads will convert worse / be less efficient during the pre-order. Also, people can’t “pre-borrow,” so any KU books won’t be generating reads.</a:t>
            </a:r>
          </a:p>
        </p:txBody>
      </p:sp>
    </p:spTree>
    <p:extLst>
      <p:ext uri="{BB962C8B-B14F-4D97-AF65-F5344CB8AC3E}">
        <p14:creationId xmlns:p14="http://schemas.microsoft.com/office/powerpoint/2010/main" val="896129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AMAZON ADS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39</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3416320"/>
          </a:xfrm>
          <a:prstGeom prst="rect">
            <a:avLst/>
          </a:prstGeom>
          <a:noFill/>
        </p:spPr>
        <p:txBody>
          <a:bodyPr wrap="square" rtlCol="0">
            <a:spAutoFit/>
          </a:bodyPr>
          <a:lstStyle/>
          <a:p>
            <a:pPr marL="285750" indent="-285750">
              <a:buFont typeface="Arial" panose="020B0604020202020204" pitchFamily="34" charset="0"/>
              <a:buChar char="•"/>
            </a:pPr>
            <a:r>
              <a:rPr lang="en-US" dirty="0"/>
              <a:t>Keyword ads (35% total)</a:t>
            </a:r>
          </a:p>
          <a:p>
            <a:pPr marL="742950" lvl="1" indent="-285750">
              <a:buFont typeface="Arial" panose="020B0604020202020204" pitchFamily="34" charset="0"/>
              <a:buChar char="•"/>
            </a:pPr>
            <a:r>
              <a:rPr lang="en-US" dirty="0"/>
              <a:t>Author keywords (e.g., “</a:t>
            </a:r>
            <a:r>
              <a:rPr lang="en-US" dirty="0" err="1"/>
              <a:t>amanda</a:t>
            </a:r>
            <a:r>
              <a:rPr lang="en-US" dirty="0"/>
              <a:t> lee”) (started by pulling best performers from Book 1’s ads) (20%)</a:t>
            </a:r>
          </a:p>
          <a:p>
            <a:pPr marL="742950" lvl="1" indent="-285750">
              <a:buFont typeface="Arial" panose="020B0604020202020204" pitchFamily="34" charset="0"/>
              <a:buChar char="•"/>
            </a:pPr>
            <a:r>
              <a:rPr lang="en-US" dirty="0"/>
              <a:t>Genre keywords (e.g., paranormal cozy mystery) (10%)</a:t>
            </a:r>
          </a:p>
          <a:p>
            <a:pPr marL="742950" lvl="1" indent="-285750">
              <a:buFont typeface="Arial" panose="020B0604020202020204" pitchFamily="34" charset="0"/>
              <a:buChar char="•"/>
            </a:pPr>
            <a:r>
              <a:rPr lang="en-US" dirty="0"/>
              <a:t>Generic keywords (e.g., kindle unlimited cozy mystery) (5%)</a:t>
            </a:r>
          </a:p>
          <a:p>
            <a:pPr marL="285750" indent="-285750">
              <a:buFont typeface="Arial" panose="020B0604020202020204" pitchFamily="34" charset="0"/>
              <a:buChar char="•"/>
            </a:pPr>
            <a:r>
              <a:rPr lang="en-US" dirty="0"/>
              <a:t>Auto ad (30%)</a:t>
            </a:r>
          </a:p>
          <a:p>
            <a:pPr marL="285750" indent="-285750">
              <a:buFont typeface="Arial" panose="020B0604020202020204" pitchFamily="34" charset="0"/>
              <a:buChar char="•"/>
            </a:pPr>
            <a:r>
              <a:rPr lang="en-US" dirty="0"/>
              <a:t>Kindle Category targeting all relevant categories (30%)</a:t>
            </a:r>
          </a:p>
          <a:p>
            <a:pPr marL="285750" indent="-285750">
              <a:buFont typeface="Arial" panose="020B0604020202020204" pitchFamily="34" charset="0"/>
              <a:buChar char="•"/>
            </a:pPr>
            <a:r>
              <a:rPr lang="en-US" dirty="0"/>
              <a:t>ASINs targeting box sets (unique to box sets) (5%)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UK: took best performing author / genre / generic keywords in US and rolled out to UK. </a:t>
            </a:r>
          </a:p>
        </p:txBody>
      </p:sp>
    </p:spTree>
    <p:extLst>
      <p:ext uri="{BB962C8B-B14F-4D97-AF65-F5344CB8AC3E}">
        <p14:creationId xmlns:p14="http://schemas.microsoft.com/office/powerpoint/2010/main" val="3441759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LAUNCH BLUEPRINT</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4</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a:t>GOAL</a:t>
            </a:r>
            <a:r>
              <a:rPr lang="en-US" dirty="0"/>
              <a:t>: profit</a:t>
            </a:r>
          </a:p>
          <a:p>
            <a:pPr marL="285750" indent="-285750">
              <a:buFont typeface="Arial" panose="020B0604020202020204" pitchFamily="34" charset="0"/>
              <a:buChar char="•"/>
            </a:pPr>
            <a:r>
              <a:rPr lang="en-US" b="1" dirty="0"/>
              <a:t>BUDGET</a:t>
            </a:r>
            <a:r>
              <a:rPr lang="en-US" dirty="0"/>
              <a:t>: $10k+</a:t>
            </a:r>
          </a:p>
          <a:p>
            <a:pPr marL="285750" indent="-285750">
              <a:buFont typeface="Arial" panose="020B0604020202020204" pitchFamily="34" charset="0"/>
              <a:buChar char="•"/>
            </a:pPr>
            <a:r>
              <a:rPr lang="en-US" b="1" dirty="0"/>
              <a:t>EXCLUSIVITY</a:t>
            </a:r>
            <a:r>
              <a:rPr lang="en-US" dirty="0"/>
              <a:t>: KU</a:t>
            </a:r>
          </a:p>
          <a:p>
            <a:pPr marL="285750" indent="-285750">
              <a:buFont typeface="Arial" panose="020B0604020202020204" pitchFamily="34" charset="0"/>
              <a:buChar char="•"/>
            </a:pPr>
            <a:r>
              <a:rPr lang="en-US" b="1" dirty="0"/>
              <a:t>PRICING</a:t>
            </a:r>
            <a:r>
              <a:rPr lang="en-US" dirty="0"/>
              <a:t>: 99c</a:t>
            </a:r>
          </a:p>
          <a:p>
            <a:pPr marL="285750" indent="-285750">
              <a:buFont typeface="Arial" panose="020B0604020202020204" pitchFamily="34" charset="0"/>
              <a:buChar char="•"/>
            </a:pPr>
            <a:r>
              <a:rPr lang="en-US" b="1" dirty="0"/>
              <a:t>PREORDER</a:t>
            </a:r>
            <a:r>
              <a:rPr lang="en-US" dirty="0"/>
              <a:t>: ~1 month (1670 pre-orders)</a:t>
            </a:r>
          </a:p>
          <a:p>
            <a:pPr marL="742950" lvl="1" indent="-285750">
              <a:buFont typeface="Arial" panose="020B0604020202020204" pitchFamily="34" charset="0"/>
              <a:buChar char="•"/>
            </a:pPr>
            <a:r>
              <a:rPr lang="en-US" dirty="0"/>
              <a:t>Tested ads</a:t>
            </a:r>
          </a:p>
          <a:p>
            <a:pPr marL="742950" lvl="1" indent="-285750">
              <a:buFont typeface="Arial" panose="020B0604020202020204" pitchFamily="34" charset="0"/>
              <a:buChar char="•"/>
            </a:pPr>
            <a:r>
              <a:rPr lang="en-US" dirty="0"/>
              <a:t>Tested covers / blurbs</a:t>
            </a:r>
          </a:p>
          <a:p>
            <a:pPr marL="285750" indent="-285750">
              <a:buFont typeface="Arial" panose="020B0604020202020204" pitchFamily="34" charset="0"/>
              <a:buChar char="•"/>
            </a:pPr>
            <a:r>
              <a:rPr lang="en-US" b="1" dirty="0"/>
              <a:t>LAUNCH DAY</a:t>
            </a:r>
            <a:r>
              <a:rPr lang="en-US" dirty="0"/>
              <a:t>: April 19</a:t>
            </a:r>
          </a:p>
          <a:p>
            <a:pPr marL="285750" indent="-285750">
              <a:buFont typeface="Arial" panose="020B0604020202020204" pitchFamily="34" charset="0"/>
              <a:buChar char="•"/>
            </a:pPr>
            <a:r>
              <a:rPr lang="en-US" b="1" dirty="0"/>
              <a:t>LAUNCH WINDOW</a:t>
            </a:r>
            <a:r>
              <a:rPr lang="en-US" dirty="0"/>
              <a:t>: 8 days</a:t>
            </a:r>
          </a:p>
          <a:p>
            <a:pPr marL="285750" indent="-285750">
              <a:buFont typeface="Arial" panose="020B0604020202020204" pitchFamily="34" charset="0"/>
              <a:buChar char="•"/>
            </a:pPr>
            <a:r>
              <a:rPr lang="en-US" b="1" dirty="0"/>
              <a:t>TRAFFIC</a:t>
            </a:r>
            <a:r>
              <a:rPr lang="en-US" dirty="0"/>
              <a:t>: Facebook / Amazon / newsletter swaps / promo sites / </a:t>
            </a:r>
            <a:r>
              <a:rPr lang="en-US" dirty="0" err="1"/>
              <a:t>BookBub</a:t>
            </a:r>
            <a:r>
              <a:rPr lang="en-US" dirty="0"/>
              <a:t> Featured Deal</a:t>
            </a:r>
          </a:p>
          <a:p>
            <a:pPr marL="285750" lvl="0" indent="-285750">
              <a:buFont typeface="Arial" panose="020B0604020202020204" pitchFamily="34" charset="0"/>
              <a:buChar char="•"/>
            </a:pPr>
            <a:r>
              <a:rPr lang="en-US" b="1" dirty="0"/>
              <a:t>STRATEGY</a:t>
            </a:r>
            <a:r>
              <a:rPr lang="en-US" dirty="0"/>
              <a:t>: 99c Kindle Unlimited box set launch</a:t>
            </a:r>
          </a:p>
        </p:txBody>
      </p:sp>
    </p:spTree>
    <p:extLst>
      <p:ext uri="{BB962C8B-B14F-4D97-AF65-F5344CB8AC3E}">
        <p14:creationId xmlns:p14="http://schemas.microsoft.com/office/powerpoint/2010/main" val="2909064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LAUNCH</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40</a:t>
            </a:fld>
            <a:endParaRPr lang="en-US"/>
          </a:p>
        </p:txBody>
      </p:sp>
      <p:pic>
        <p:nvPicPr>
          <p:cNvPr id="9" name="Picture 8" descr="Table&#10;&#10;Description automatically generated">
            <a:extLst>
              <a:ext uri="{FF2B5EF4-FFF2-40B4-BE49-F238E27FC236}">
                <a16:creationId xmlns:a16="http://schemas.microsoft.com/office/drawing/2014/main" id="{2942F45F-5748-A421-9429-DCD33E6D4473}"/>
              </a:ext>
            </a:extLst>
          </p:cNvPr>
          <p:cNvPicPr>
            <a:picLocks noChangeAspect="1"/>
          </p:cNvPicPr>
          <p:nvPr/>
        </p:nvPicPr>
        <p:blipFill rotWithShape="1">
          <a:blip r:embed="rId3">
            <a:extLst>
              <a:ext uri="{28A0092B-C50C-407E-A947-70E740481C1C}">
                <a14:useLocalDpi xmlns:a14="http://schemas.microsoft.com/office/drawing/2010/main" val="0"/>
              </a:ext>
            </a:extLst>
          </a:blip>
          <a:srcRect b="69594"/>
          <a:stretch/>
        </p:blipFill>
        <p:spPr>
          <a:xfrm>
            <a:off x="498475" y="2252060"/>
            <a:ext cx="11195050" cy="1366314"/>
          </a:xfrm>
          <a:prstGeom prst="rect">
            <a:avLst/>
          </a:prstGeom>
        </p:spPr>
      </p:pic>
    </p:spTree>
    <p:extLst>
      <p:ext uri="{BB962C8B-B14F-4D97-AF65-F5344CB8AC3E}">
        <p14:creationId xmlns:p14="http://schemas.microsoft.com/office/powerpoint/2010/main" val="3032151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a:xfrm>
            <a:off x="2231136" y="2834640"/>
            <a:ext cx="7729728" cy="1188720"/>
          </a:xfrm>
        </p:spPr>
        <p:txBody>
          <a:bodyPr>
            <a:normAutofit/>
          </a:bodyPr>
          <a:lstStyle/>
          <a:p>
            <a:r>
              <a:rPr lang="en-US" sz="6000" dirty="0"/>
              <a:t>POST-LAUNCH</a:t>
            </a:r>
          </a:p>
        </p:txBody>
      </p:sp>
    </p:spTree>
    <p:extLst>
      <p:ext uri="{BB962C8B-B14F-4D97-AF65-F5344CB8AC3E}">
        <p14:creationId xmlns:p14="http://schemas.microsoft.com/office/powerpoint/2010/main" val="3375232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APPROACH</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42</a:t>
            </a:fld>
            <a:endParaRPr lang="en-US"/>
          </a:p>
        </p:txBody>
      </p:sp>
      <p:sp>
        <p:nvSpPr>
          <p:cNvPr id="4" name="TextBox 3">
            <a:extLst>
              <a:ext uri="{FF2B5EF4-FFF2-40B4-BE49-F238E27FC236}">
                <a16:creationId xmlns:a16="http://schemas.microsoft.com/office/drawing/2014/main" id="{CB500879-6F6D-45EA-AB31-6BD37FD693D6}"/>
              </a:ext>
            </a:extLst>
          </p:cNvPr>
          <p:cNvSpPr txBox="1"/>
          <p:nvPr/>
        </p:nvSpPr>
        <p:spPr>
          <a:xfrm>
            <a:off x="2231136" y="2008906"/>
            <a:ext cx="7729728" cy="4524315"/>
          </a:xfrm>
          <a:prstGeom prst="rect">
            <a:avLst/>
          </a:prstGeom>
          <a:noFill/>
        </p:spPr>
        <p:txBody>
          <a:bodyPr wrap="square" rtlCol="0">
            <a:spAutoFit/>
          </a:bodyPr>
          <a:lstStyle/>
          <a:p>
            <a:pPr marL="285750" indent="-285750">
              <a:buFont typeface="Arial" panose="020B0604020202020204" pitchFamily="34" charset="0"/>
              <a:buChar char="•"/>
            </a:pPr>
            <a:r>
              <a:rPr lang="en-US" sz="1600" b="1" dirty="0"/>
              <a:t>Kept Facebook / Amazon Ads going</a:t>
            </a:r>
          </a:p>
          <a:p>
            <a:pPr marL="742950" lvl="1" indent="-285750">
              <a:buFont typeface="Arial" panose="020B0604020202020204" pitchFamily="34" charset="0"/>
              <a:buChar char="•"/>
            </a:pPr>
            <a:r>
              <a:rPr lang="en-US" sz="1600" dirty="0"/>
              <a:t>Sales ads on Facebook can maintain efficiency and actually improve (due to more data) with age</a:t>
            </a:r>
          </a:p>
          <a:p>
            <a:pPr marL="742950" lvl="1" indent="-285750">
              <a:buFont typeface="Arial" panose="020B0604020202020204" pitchFamily="34" charset="0"/>
              <a:buChar char="•"/>
            </a:pPr>
            <a:r>
              <a:rPr lang="en-US" sz="1600" dirty="0"/>
              <a:t>Amazon Ads can improve with time due to refinement</a:t>
            </a:r>
          </a:p>
          <a:p>
            <a:pPr marL="742950" lvl="1" indent="-285750">
              <a:buFont typeface="Arial" panose="020B0604020202020204" pitchFamily="34" charset="0"/>
              <a:buChar char="•"/>
            </a:pPr>
            <a:r>
              <a:rPr lang="en-US" sz="1600" dirty="0"/>
              <a:t>Big mistake to cut all ad spend—this is common with launches and can pull the rug out on things. More profitable / prolongs tail if you keep ads going.</a:t>
            </a:r>
          </a:p>
          <a:p>
            <a:pPr marL="285750" indent="-285750">
              <a:buFont typeface="Arial" panose="020B0604020202020204" pitchFamily="34" charset="0"/>
              <a:buChar char="•"/>
            </a:pPr>
            <a:r>
              <a:rPr lang="en-US" sz="1600" b="1" dirty="0"/>
              <a:t>Launch stack</a:t>
            </a:r>
            <a:endParaRPr lang="en-US" sz="1600" dirty="0"/>
          </a:p>
          <a:p>
            <a:pPr marL="742950" lvl="1" indent="-285750">
              <a:buFont typeface="Arial" panose="020B0604020202020204" pitchFamily="34" charset="0"/>
              <a:buChar char="•"/>
            </a:pPr>
            <a:r>
              <a:rPr lang="en-US" sz="1600" dirty="0"/>
              <a:t>Having two launches or a launch + large promo in same month can supercharge results, as they can build off one another’s momentum.</a:t>
            </a:r>
          </a:p>
          <a:p>
            <a:pPr marL="742950" lvl="1" indent="-285750">
              <a:buFont typeface="Arial" panose="020B0604020202020204" pitchFamily="34" charset="0"/>
              <a:buChar char="•"/>
            </a:pPr>
            <a:r>
              <a:rPr lang="en-US" sz="1600" dirty="0"/>
              <a:t>Steeping Secrets (Magical Tea Room Book #5) came out May 3 (15 days into box set launch)</a:t>
            </a:r>
          </a:p>
          <a:p>
            <a:pPr marL="742950" lvl="1" indent="-285750">
              <a:buFont typeface="Arial" panose="020B0604020202020204" pitchFamily="34" charset="0"/>
              <a:buChar char="•"/>
            </a:pPr>
            <a:r>
              <a:rPr lang="en-US" sz="1600" dirty="0"/>
              <a:t>KCD on Books 1, 2 and 3 at 99c / 99p each May 9 – May 15.</a:t>
            </a:r>
          </a:p>
          <a:p>
            <a:pPr marL="285750" indent="-285750">
              <a:buFont typeface="Arial" panose="020B0604020202020204" pitchFamily="34" charset="0"/>
              <a:buChar char="•"/>
            </a:pPr>
            <a:r>
              <a:rPr lang="en-US" sz="1600" b="1" dirty="0"/>
              <a:t>Cliff extender</a:t>
            </a:r>
            <a:endParaRPr lang="en-US" sz="1600" dirty="0"/>
          </a:p>
          <a:p>
            <a:pPr marL="742950" lvl="1" indent="-285750">
              <a:buFont typeface="Arial" panose="020B0604020202020204" pitchFamily="34" charset="0"/>
              <a:buChar char="•"/>
            </a:pPr>
            <a:r>
              <a:rPr lang="en-US" sz="1600" dirty="0"/>
              <a:t>Day 29 – Day 33: free run on Book 1. </a:t>
            </a:r>
          </a:p>
          <a:p>
            <a:pPr marL="742950" lvl="1" indent="-285750">
              <a:buFont typeface="Arial" panose="020B0604020202020204" pitchFamily="34" charset="0"/>
              <a:buChar char="•"/>
            </a:pPr>
            <a:r>
              <a:rPr lang="en-US" sz="1600" dirty="0"/>
              <a:t>A few promo sites + newsletter / social.  </a:t>
            </a:r>
          </a:p>
          <a:p>
            <a:pPr marL="742950" lvl="1" indent="-285750">
              <a:buFont typeface="Arial" panose="020B0604020202020204" pitchFamily="34" charset="0"/>
              <a:buChar char="•"/>
            </a:pPr>
            <a:r>
              <a:rPr lang="en-US" sz="1600" dirty="0"/>
              <a:t>Gives things a shot in the arm as visibility is dropping / going over the cliff. Signals to the algorithms that the book is still selling and worth recommending.</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3792529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PRICING</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43</a:t>
            </a:fld>
            <a:endParaRPr lang="en-US"/>
          </a:p>
        </p:txBody>
      </p:sp>
      <p:sp>
        <p:nvSpPr>
          <p:cNvPr id="4" name="TextBox 3">
            <a:extLst>
              <a:ext uri="{FF2B5EF4-FFF2-40B4-BE49-F238E27FC236}">
                <a16:creationId xmlns:a16="http://schemas.microsoft.com/office/drawing/2014/main" id="{CB500879-6F6D-45EA-AB31-6BD37FD693D6}"/>
              </a:ext>
            </a:extLst>
          </p:cNvPr>
          <p:cNvSpPr txBox="1"/>
          <p:nvPr/>
        </p:nvSpPr>
        <p:spPr>
          <a:xfrm>
            <a:off x="2231136" y="2008906"/>
            <a:ext cx="7729728" cy="5016758"/>
          </a:xfrm>
          <a:prstGeom prst="rect">
            <a:avLst/>
          </a:prstGeom>
          <a:noFill/>
        </p:spPr>
        <p:txBody>
          <a:bodyPr wrap="square" rtlCol="0">
            <a:spAutoFit/>
          </a:bodyPr>
          <a:lstStyle/>
          <a:p>
            <a:pPr marL="285750" indent="-285750">
              <a:buFont typeface="Arial" panose="020B0604020202020204" pitchFamily="34" charset="0"/>
              <a:buChar char="•"/>
            </a:pPr>
            <a:r>
              <a:rPr lang="en-US" sz="1600" dirty="0"/>
              <a:t>Two options after initial launch window (usually 7 – 14 days; here it was 8 days)</a:t>
            </a:r>
          </a:p>
          <a:p>
            <a:pPr marL="285750" indent="-285750">
              <a:buFont typeface="Arial" panose="020B0604020202020204" pitchFamily="34" charset="0"/>
              <a:buChar char="•"/>
            </a:pPr>
            <a:r>
              <a:rPr lang="en-US" sz="1600" b="1" dirty="0"/>
              <a:t>Flip back to full price </a:t>
            </a:r>
            <a:r>
              <a:rPr lang="en-US" sz="1600" dirty="0"/>
              <a:t>(usually $6.99 - $9.99) or a lower, still discounted price where you get 70% royalties (e.g. $2.99 - $4.99)</a:t>
            </a:r>
          </a:p>
          <a:p>
            <a:pPr marL="742950" lvl="1" indent="-285750">
              <a:buFont typeface="Arial" panose="020B0604020202020204" pitchFamily="34" charset="0"/>
              <a:buChar char="•"/>
            </a:pPr>
            <a:r>
              <a:rPr lang="en-US" sz="1600" dirty="0"/>
              <a:t>Can continue advertising or cut; ads can still perform well at a discount of ~$2.99, conversion becomes more difficult as price rises. </a:t>
            </a:r>
          </a:p>
          <a:p>
            <a:pPr marL="742950" lvl="1" indent="-285750">
              <a:buFont typeface="Arial" panose="020B0604020202020204" pitchFamily="34" charset="0"/>
              <a:buChar char="•"/>
            </a:pPr>
            <a:r>
              <a:rPr lang="en-US" sz="1600" dirty="0"/>
              <a:t>Can focus on Kindle Unlimited angle instead in ads to sustain momentum—this can still convert well even at higher prices. </a:t>
            </a:r>
          </a:p>
          <a:p>
            <a:pPr marL="285750" indent="-285750">
              <a:buFont typeface="Arial" panose="020B0604020202020204" pitchFamily="34" charset="0"/>
              <a:buChar char="•"/>
            </a:pPr>
            <a:r>
              <a:rPr lang="en-US" sz="1600" b="1" dirty="0"/>
              <a:t>Keep at 99c indefinitely (recommended / what we did here)</a:t>
            </a:r>
          </a:p>
          <a:p>
            <a:pPr marL="742950" lvl="1" indent="-285750">
              <a:buFont typeface="Arial" panose="020B0604020202020204" pitchFamily="34" charset="0"/>
              <a:buChar char="•"/>
            </a:pPr>
            <a:r>
              <a:rPr lang="en-US" sz="1600" dirty="0"/>
              <a:t>This is the highest upside option that prolongs momentum, provided the initial launch of the set goes well and numbers look good.</a:t>
            </a:r>
          </a:p>
          <a:p>
            <a:pPr marL="742950" lvl="1" indent="-285750">
              <a:buFont typeface="Arial" panose="020B0604020202020204" pitchFamily="34" charset="0"/>
              <a:buChar char="•"/>
            </a:pPr>
            <a:r>
              <a:rPr lang="en-US" sz="1600" dirty="0"/>
              <a:t>Can continue to produce page reads + sales for </a:t>
            </a:r>
            <a:r>
              <a:rPr lang="en-US" sz="1600" i="1" dirty="0"/>
              <a:t>months</a:t>
            </a:r>
            <a:r>
              <a:rPr lang="en-US" sz="1600" dirty="0"/>
              <a:t>, especially if you keep advertising.</a:t>
            </a:r>
          </a:p>
          <a:p>
            <a:pPr marL="742950" lvl="1" indent="-285750">
              <a:buFont typeface="Arial" panose="020B0604020202020204" pitchFamily="34" charset="0"/>
              <a:buChar char="•"/>
            </a:pPr>
            <a:r>
              <a:rPr lang="en-US" sz="1600" dirty="0"/>
              <a:t>Much easier to sustain visibility + momentum at 99c because of massively increased sales volume v. higher price points; still ranked at 915 (US) and 574 (UK) on May 31 (almost 6 weeks after launch)</a:t>
            </a:r>
          </a:p>
          <a:p>
            <a:pPr marL="742950" lvl="1" indent="-285750">
              <a:buFont typeface="Arial" panose="020B0604020202020204" pitchFamily="34" charset="0"/>
              <a:buChar char="•"/>
            </a:pPr>
            <a:r>
              <a:rPr lang="en-US" sz="1600" dirty="0"/>
              <a:t>Keep things at 99c until the sales / reads taper off dramatically (out of the top 10k of the store)</a:t>
            </a:r>
          </a:p>
          <a:p>
            <a:pPr marL="742950" lvl="1" indent="-285750">
              <a:buFont typeface="Arial" panose="020B0604020202020204" pitchFamily="34" charset="0"/>
              <a:buChar char="•"/>
            </a:pPr>
            <a:r>
              <a:rPr lang="en-US" sz="1600" dirty="0"/>
              <a:t>Note that you can also repush as things start to taper off—three months, six months, book more promo sites, push with ads etc. to boost set again.</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2933963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NUMBERS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44</a:t>
            </a:fld>
            <a:endParaRPr lang="en-US"/>
          </a:p>
        </p:txBody>
      </p:sp>
      <p:sp>
        <p:nvSpPr>
          <p:cNvPr id="4" name="TextBox 3">
            <a:extLst>
              <a:ext uri="{FF2B5EF4-FFF2-40B4-BE49-F238E27FC236}">
                <a16:creationId xmlns:a16="http://schemas.microsoft.com/office/drawing/2014/main" id="{CB500879-6F6D-45EA-AB31-6BD37FD693D6}"/>
              </a:ext>
            </a:extLst>
          </p:cNvPr>
          <p:cNvSpPr txBox="1"/>
          <p:nvPr/>
        </p:nvSpPr>
        <p:spPr>
          <a:xfrm>
            <a:off x="2231136" y="2008906"/>
            <a:ext cx="7729728"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May 2022 will hit around $24k - $25k total. </a:t>
            </a:r>
          </a:p>
          <a:p>
            <a:pPr marL="285750" indent="-285750">
              <a:buFont typeface="Arial" panose="020B0604020202020204" pitchFamily="34" charset="0"/>
              <a:buChar char="•"/>
            </a:pPr>
            <a:r>
              <a:rPr lang="en-US" sz="1600" dirty="0"/>
              <a:t>First time breaking $20k. </a:t>
            </a:r>
          </a:p>
          <a:p>
            <a:pPr marL="285750" indent="-285750">
              <a:buFont typeface="Arial" panose="020B0604020202020204" pitchFamily="34" charset="0"/>
              <a:buChar char="•"/>
            </a:pPr>
            <a:r>
              <a:rPr lang="en-US" sz="1600" dirty="0"/>
              <a:t>Around double previous top month. </a:t>
            </a:r>
          </a:p>
          <a:p>
            <a:pPr marL="285750" indent="-285750">
              <a:buFont typeface="Arial" panose="020B0604020202020204" pitchFamily="34" charset="0"/>
              <a:buChar char="•"/>
            </a:pPr>
            <a:r>
              <a:rPr lang="en-US" sz="1600" dirty="0"/>
              <a:t>Box set will make around $13k - $14k for May</a:t>
            </a:r>
          </a:p>
          <a:p>
            <a:pPr marL="285750" indent="-285750">
              <a:buFont typeface="Arial" panose="020B0604020202020204" pitchFamily="34" charset="0"/>
              <a:buChar char="•"/>
            </a:pPr>
            <a:r>
              <a:rPr lang="en-US" sz="1600" dirty="0"/>
              <a:t>Box set was still averaging around $500/day in total revenue as of May 28.</a:t>
            </a:r>
          </a:p>
          <a:p>
            <a:r>
              <a:rPr lang="en-US" sz="1600" dirty="0"/>
              <a:t> </a:t>
            </a:r>
          </a:p>
        </p:txBody>
      </p:sp>
      <p:pic>
        <p:nvPicPr>
          <p:cNvPr id="6" name="Picture 5" descr="Table&#10;&#10;Description automatically generated">
            <a:extLst>
              <a:ext uri="{FF2B5EF4-FFF2-40B4-BE49-F238E27FC236}">
                <a16:creationId xmlns:a16="http://schemas.microsoft.com/office/drawing/2014/main" id="{37C7E431-47D9-669C-BA8A-20949B921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612" y="3636962"/>
            <a:ext cx="3914775" cy="2314575"/>
          </a:xfrm>
          <a:prstGeom prst="rect">
            <a:avLst/>
          </a:prstGeom>
        </p:spPr>
      </p:pic>
    </p:spTree>
    <p:extLst>
      <p:ext uri="{BB962C8B-B14F-4D97-AF65-F5344CB8AC3E}">
        <p14:creationId xmlns:p14="http://schemas.microsoft.com/office/powerpoint/2010/main" val="3947848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5 Takeaways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45</a:t>
            </a:fld>
            <a:endParaRPr lang="en-US"/>
          </a:p>
        </p:txBody>
      </p:sp>
      <p:sp>
        <p:nvSpPr>
          <p:cNvPr id="4" name="TextBox 3">
            <a:extLst>
              <a:ext uri="{FF2B5EF4-FFF2-40B4-BE49-F238E27FC236}">
                <a16:creationId xmlns:a16="http://schemas.microsoft.com/office/drawing/2014/main" id="{CB500879-6F6D-45EA-AB31-6BD37FD693D6}"/>
              </a:ext>
            </a:extLst>
          </p:cNvPr>
          <p:cNvSpPr txBox="1"/>
          <p:nvPr/>
        </p:nvSpPr>
        <p:spPr>
          <a:xfrm>
            <a:off x="2231136" y="2008906"/>
            <a:ext cx="7729728"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t>PRE-LAUNCH</a:t>
            </a:r>
            <a:r>
              <a:rPr lang="en-US" dirty="0"/>
              <a:t>: testing ads during the pre-order, getting things scheduled makes the launch itself almost boring. </a:t>
            </a:r>
          </a:p>
          <a:p>
            <a:pPr marL="742950" lvl="1" indent="-285750">
              <a:buFont typeface="Arial" panose="020B0604020202020204" pitchFamily="34" charset="0"/>
              <a:buChar char="•"/>
            </a:pPr>
            <a:r>
              <a:rPr lang="en-US" dirty="0"/>
              <a:t>This doesn’t mean you have to spend super aggressively; </a:t>
            </a:r>
            <a:r>
              <a:rPr lang="en-US" i="1" dirty="0"/>
              <a:t>with </a:t>
            </a:r>
            <a:r>
              <a:rPr lang="en-US" dirty="0"/>
              <a:t>the ad costs associated with the cover / blurb testing, this cost around $1,300. </a:t>
            </a:r>
          </a:p>
          <a:p>
            <a:pPr marL="285750" indent="-285750">
              <a:buFont typeface="Arial" panose="020B0604020202020204" pitchFamily="34" charset="0"/>
              <a:buChar char="•"/>
            </a:pPr>
            <a:r>
              <a:rPr lang="en-US" b="1" dirty="0"/>
              <a:t>TEST COVERS + BLURBS</a:t>
            </a:r>
            <a:r>
              <a:rPr lang="en-US" dirty="0"/>
              <a:t>: increases conversion. Better cover + blurb improves your ad performance, whether that’s for a launch, promo, or backlist. It also impacts the organic / free side, so if you’re using swaps, social media, your newsletter etc. then you’ll get more sales.</a:t>
            </a:r>
          </a:p>
          <a:p>
            <a:pPr marL="285750" indent="-285750">
              <a:buFont typeface="Arial" panose="020B0604020202020204" pitchFamily="34" charset="0"/>
              <a:buChar char="•"/>
            </a:pPr>
            <a:r>
              <a:rPr lang="en-US" b="1" dirty="0"/>
              <a:t>TEST ADS</a:t>
            </a:r>
            <a:r>
              <a:rPr lang="en-US" dirty="0"/>
              <a:t>: you usually have to test significantly more ads than you’re anticipating to get the performance / CPCs you’re looking for.</a:t>
            </a:r>
          </a:p>
          <a:p>
            <a:pPr marL="285750" indent="-285750">
              <a:buFont typeface="Arial" panose="020B0604020202020204" pitchFamily="34" charset="0"/>
              <a:buChar char="•"/>
            </a:pPr>
            <a:r>
              <a:rPr lang="en-US" b="1" dirty="0"/>
              <a:t>REPACKAGE</a:t>
            </a:r>
            <a:r>
              <a:rPr lang="en-US" dirty="0"/>
              <a:t>: Book 1 came out in Oct 2017; Book 10 came out in April 2019. Three years old. Has generated ~$20k+ in revenue in ~6 weeks. Series has generated ~$14k </a:t>
            </a:r>
            <a:r>
              <a:rPr lang="en-US" i="1" dirty="0"/>
              <a:t>total </a:t>
            </a:r>
            <a:r>
              <a:rPr lang="en-US" dirty="0"/>
              <a:t>year to date. </a:t>
            </a:r>
          </a:p>
          <a:p>
            <a:pPr marL="742950" lvl="1" indent="-285750">
              <a:buFont typeface="Arial" panose="020B0604020202020204" pitchFamily="34" charset="0"/>
              <a:buChar char="•"/>
            </a:pPr>
            <a:r>
              <a:rPr lang="en-US" dirty="0"/>
              <a:t>Think long-term: your books have a </a:t>
            </a:r>
            <a:r>
              <a:rPr lang="en-US" i="1" dirty="0"/>
              <a:t>long </a:t>
            </a:r>
            <a:r>
              <a:rPr lang="en-US" dirty="0"/>
              <a:t>life. </a:t>
            </a:r>
          </a:p>
          <a:p>
            <a:pPr marL="285750" indent="-285750">
              <a:buFont typeface="Arial" panose="020B0604020202020204" pitchFamily="34" charset="0"/>
              <a:buChar char="•"/>
            </a:pPr>
            <a:r>
              <a:rPr lang="en-US" b="1" dirty="0"/>
              <a:t>LEVEL UP</a:t>
            </a:r>
            <a:r>
              <a:rPr lang="en-US" dirty="0"/>
              <a:t>: look for strategic opportunities to stack firepower together + chain different promos / launches together to create momentum and something that’s more than the sum of its parts. </a:t>
            </a:r>
            <a:endParaRPr lang="en-US" b="1" dirty="0"/>
          </a:p>
        </p:txBody>
      </p:sp>
    </p:spTree>
    <p:extLst>
      <p:ext uri="{BB962C8B-B14F-4D97-AF65-F5344CB8AC3E}">
        <p14:creationId xmlns:p14="http://schemas.microsoft.com/office/powerpoint/2010/main" val="1224790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49B63-D7E8-4B3C-A113-9D988DB6BB21}"/>
              </a:ext>
            </a:extLst>
          </p:cNvPr>
          <p:cNvSpPr>
            <a:spLocks noGrp="1"/>
          </p:cNvSpPr>
          <p:nvPr>
            <p:ph type="title"/>
          </p:nvPr>
        </p:nvSpPr>
        <p:spPr/>
        <p:txBody>
          <a:bodyPr/>
          <a:lstStyle/>
          <a:p>
            <a:r>
              <a:rPr lang="en-US" dirty="0"/>
              <a:t>END</a:t>
            </a:r>
          </a:p>
        </p:txBody>
      </p:sp>
      <p:sp>
        <p:nvSpPr>
          <p:cNvPr id="3" name="Slide Number Placeholder 2">
            <a:extLst>
              <a:ext uri="{FF2B5EF4-FFF2-40B4-BE49-F238E27FC236}">
                <a16:creationId xmlns:a16="http://schemas.microsoft.com/office/drawing/2014/main" id="{37CD44EF-D5A4-4DD0-B896-80523ABB0A7B}"/>
              </a:ext>
            </a:extLst>
          </p:cNvPr>
          <p:cNvSpPr>
            <a:spLocks noGrp="1"/>
          </p:cNvSpPr>
          <p:nvPr>
            <p:ph type="sldNum" sz="quarter" idx="12"/>
          </p:nvPr>
        </p:nvSpPr>
        <p:spPr/>
        <p:txBody>
          <a:bodyPr/>
          <a:lstStyle/>
          <a:p>
            <a:fld id="{841F31CF-268E-4CF6-8BAE-AFEE307DC6CB}" type="slidenum">
              <a:rPr lang="en-US" smtClean="0"/>
              <a:t>46</a:t>
            </a:fld>
            <a:endParaRPr lang="en-US"/>
          </a:p>
        </p:txBody>
      </p:sp>
    </p:spTree>
    <p:extLst>
      <p:ext uri="{BB962C8B-B14F-4D97-AF65-F5344CB8AC3E}">
        <p14:creationId xmlns:p14="http://schemas.microsoft.com/office/powerpoint/2010/main" val="312677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30d Numbers</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5</a:t>
            </a:fld>
            <a:endParaRPr lang="en-US"/>
          </a:p>
        </p:txBody>
      </p:sp>
      <p:cxnSp>
        <p:nvCxnSpPr>
          <p:cNvPr id="8" name="Straight Connector 7">
            <a:extLst>
              <a:ext uri="{FF2B5EF4-FFF2-40B4-BE49-F238E27FC236}">
                <a16:creationId xmlns:a16="http://schemas.microsoft.com/office/drawing/2014/main" id="{DAC2EC83-0213-C840-C990-6BF41642892F}"/>
              </a:ext>
            </a:extLst>
          </p:cNvPr>
          <p:cNvCxnSpPr/>
          <p:nvPr/>
        </p:nvCxnSpPr>
        <p:spPr>
          <a:xfrm>
            <a:off x="1136649" y="2275587"/>
            <a:ext cx="0" cy="933450"/>
          </a:xfrm>
          <a:prstGeom prst="line">
            <a:avLst/>
          </a:prstGeom>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5AAB16BA-2CCC-0797-1163-41AA34517704}"/>
              </a:ext>
            </a:extLst>
          </p:cNvPr>
          <p:cNvSpPr txBox="1"/>
          <p:nvPr/>
        </p:nvSpPr>
        <p:spPr>
          <a:xfrm>
            <a:off x="152399" y="2269237"/>
            <a:ext cx="882650" cy="230832"/>
          </a:xfrm>
          <a:prstGeom prst="rect">
            <a:avLst/>
          </a:prstGeom>
          <a:noFill/>
        </p:spPr>
        <p:txBody>
          <a:bodyPr wrap="square" rtlCol="0">
            <a:spAutoFit/>
          </a:bodyPr>
          <a:lstStyle/>
          <a:p>
            <a:r>
              <a:rPr lang="en-US" sz="900" b="1" dirty="0"/>
              <a:t>DAYS 1 - 8</a:t>
            </a:r>
          </a:p>
        </p:txBody>
      </p:sp>
      <p:sp>
        <p:nvSpPr>
          <p:cNvPr id="10" name="TextBox 9">
            <a:extLst>
              <a:ext uri="{FF2B5EF4-FFF2-40B4-BE49-F238E27FC236}">
                <a16:creationId xmlns:a16="http://schemas.microsoft.com/office/drawing/2014/main" id="{1191F57B-4051-2263-6C53-0FB9055F4825}"/>
              </a:ext>
            </a:extLst>
          </p:cNvPr>
          <p:cNvSpPr txBox="1"/>
          <p:nvPr/>
        </p:nvSpPr>
        <p:spPr>
          <a:xfrm>
            <a:off x="152399" y="2467803"/>
            <a:ext cx="882650" cy="369332"/>
          </a:xfrm>
          <a:prstGeom prst="rect">
            <a:avLst/>
          </a:prstGeom>
          <a:noFill/>
        </p:spPr>
        <p:txBody>
          <a:bodyPr wrap="square" rtlCol="0">
            <a:spAutoFit/>
          </a:bodyPr>
          <a:lstStyle/>
          <a:p>
            <a:r>
              <a:rPr lang="en-US" sz="900" dirty="0"/>
              <a:t>Main launch window / push</a:t>
            </a:r>
          </a:p>
        </p:txBody>
      </p:sp>
      <p:sp>
        <p:nvSpPr>
          <p:cNvPr id="11" name="TextBox 10">
            <a:extLst>
              <a:ext uri="{FF2B5EF4-FFF2-40B4-BE49-F238E27FC236}">
                <a16:creationId xmlns:a16="http://schemas.microsoft.com/office/drawing/2014/main" id="{F0AEB6B0-A0DA-24EF-6156-76A418FBC8C1}"/>
              </a:ext>
            </a:extLst>
          </p:cNvPr>
          <p:cNvSpPr txBox="1"/>
          <p:nvPr/>
        </p:nvSpPr>
        <p:spPr>
          <a:xfrm>
            <a:off x="152400" y="783272"/>
            <a:ext cx="984250" cy="1477328"/>
          </a:xfrm>
          <a:prstGeom prst="rect">
            <a:avLst/>
          </a:prstGeom>
          <a:noFill/>
        </p:spPr>
        <p:txBody>
          <a:bodyPr wrap="square" rtlCol="0">
            <a:spAutoFit/>
          </a:bodyPr>
          <a:lstStyle/>
          <a:p>
            <a:r>
              <a:rPr lang="en-US" sz="900" b="1" dirty="0"/>
              <a:t>PRE-ORDER (starting 1 month before)</a:t>
            </a:r>
          </a:p>
          <a:p>
            <a:r>
              <a:rPr lang="en-US" sz="900" dirty="0"/>
              <a:t>Test AZ / FB / BB ads</a:t>
            </a:r>
          </a:p>
          <a:p>
            <a:r>
              <a:rPr lang="en-US" sz="900" dirty="0"/>
              <a:t>Test covers / blurbs</a:t>
            </a:r>
          </a:p>
          <a:p>
            <a:r>
              <a:rPr lang="en-US" sz="900" dirty="0"/>
              <a:t>Submit to BB</a:t>
            </a:r>
          </a:p>
          <a:p>
            <a:r>
              <a:rPr lang="en-US" sz="900" dirty="0"/>
              <a:t>Schedule promo sites</a:t>
            </a:r>
          </a:p>
        </p:txBody>
      </p:sp>
      <p:cxnSp>
        <p:nvCxnSpPr>
          <p:cNvPr id="12" name="Straight Connector 11">
            <a:extLst>
              <a:ext uri="{FF2B5EF4-FFF2-40B4-BE49-F238E27FC236}">
                <a16:creationId xmlns:a16="http://schemas.microsoft.com/office/drawing/2014/main" id="{E8579A7B-B0D9-FB10-B055-B8F6A84DCCFC}"/>
              </a:ext>
            </a:extLst>
          </p:cNvPr>
          <p:cNvCxnSpPr>
            <a:cxnSpLocks/>
          </p:cNvCxnSpPr>
          <p:nvPr/>
        </p:nvCxnSpPr>
        <p:spPr>
          <a:xfrm>
            <a:off x="1136649" y="831850"/>
            <a:ext cx="1" cy="1347208"/>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3DF58EFC-30B0-904F-7B23-E3B88917F2E2}"/>
              </a:ext>
            </a:extLst>
          </p:cNvPr>
          <p:cNvCxnSpPr>
            <a:cxnSpLocks/>
          </p:cNvCxnSpPr>
          <p:nvPr/>
        </p:nvCxnSpPr>
        <p:spPr>
          <a:xfrm>
            <a:off x="1142998" y="3342387"/>
            <a:ext cx="0" cy="2328163"/>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4EB8F6F5-47E9-0EC0-8D7E-4A470D3F1B5B}"/>
              </a:ext>
            </a:extLst>
          </p:cNvPr>
          <p:cNvSpPr txBox="1"/>
          <p:nvPr/>
        </p:nvSpPr>
        <p:spPr>
          <a:xfrm>
            <a:off x="152399" y="3342387"/>
            <a:ext cx="882650" cy="2446824"/>
          </a:xfrm>
          <a:prstGeom prst="rect">
            <a:avLst/>
          </a:prstGeom>
          <a:noFill/>
        </p:spPr>
        <p:txBody>
          <a:bodyPr wrap="square" rtlCol="0">
            <a:spAutoFit/>
          </a:bodyPr>
          <a:lstStyle/>
          <a:p>
            <a:r>
              <a:rPr lang="en-US" sz="900" b="1" dirty="0"/>
              <a:t>DAYS 9 – 30</a:t>
            </a:r>
          </a:p>
          <a:p>
            <a:r>
              <a:rPr lang="en-US" sz="900" dirty="0"/>
              <a:t>Continue with AZ / FB ads</a:t>
            </a:r>
          </a:p>
          <a:p>
            <a:endParaRPr lang="en-US" sz="900" dirty="0"/>
          </a:p>
          <a:p>
            <a:r>
              <a:rPr lang="en-US" sz="900" dirty="0"/>
              <a:t>Day 15: new release in Magic Tea Room</a:t>
            </a:r>
          </a:p>
          <a:p>
            <a:endParaRPr lang="en-US" sz="900" dirty="0"/>
          </a:p>
          <a:p>
            <a:r>
              <a:rPr lang="en-US" sz="900" dirty="0"/>
              <a:t>Day 21: KCD on Magic Tea Room series</a:t>
            </a:r>
          </a:p>
          <a:p>
            <a:endParaRPr lang="en-US" sz="900" dirty="0"/>
          </a:p>
          <a:p>
            <a:r>
              <a:rPr lang="en-US" sz="900" dirty="0"/>
              <a:t>Days 29 – 33: </a:t>
            </a:r>
          </a:p>
          <a:p>
            <a:r>
              <a:rPr lang="en-US" sz="900" dirty="0"/>
              <a:t>Free run on Book 1 to extend cliff</a:t>
            </a:r>
          </a:p>
        </p:txBody>
      </p:sp>
      <p:pic>
        <p:nvPicPr>
          <p:cNvPr id="18" name="Picture 17" descr="Application, table&#10;&#10;Description automatically generated">
            <a:extLst>
              <a:ext uri="{FF2B5EF4-FFF2-40B4-BE49-F238E27FC236}">
                <a16:creationId xmlns:a16="http://schemas.microsoft.com/office/drawing/2014/main" id="{A868DA3D-8467-BDBE-4E0B-CB62DD2DC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275" y="2024038"/>
            <a:ext cx="9966325" cy="3818054"/>
          </a:xfrm>
          <a:prstGeom prst="rect">
            <a:avLst/>
          </a:prstGeom>
        </p:spPr>
      </p:pic>
    </p:spTree>
    <p:extLst>
      <p:ext uri="{BB962C8B-B14F-4D97-AF65-F5344CB8AC3E}">
        <p14:creationId xmlns:p14="http://schemas.microsoft.com/office/powerpoint/2010/main" val="3103480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COMPLETE PLAN: WHAT MAKES THIS “OPTIMAL”</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6</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5016758"/>
          </a:xfrm>
          <a:prstGeom prst="rect">
            <a:avLst/>
          </a:prstGeom>
          <a:noFill/>
        </p:spPr>
        <p:txBody>
          <a:bodyPr wrap="square" rtlCol="0">
            <a:spAutoFit/>
          </a:bodyPr>
          <a:lstStyle/>
          <a:p>
            <a:pPr marL="285750" indent="-285750">
              <a:buFont typeface="Arial" panose="020B0604020202020204" pitchFamily="34" charset="0"/>
              <a:buChar char="•"/>
            </a:pPr>
            <a:r>
              <a:rPr lang="en-US" sz="1600" b="1" dirty="0"/>
              <a:t>PRE-LAUNCH</a:t>
            </a:r>
          </a:p>
          <a:p>
            <a:pPr marL="742950" lvl="1" indent="-285750">
              <a:buFont typeface="Arial" panose="020B0604020202020204" pitchFamily="34" charset="0"/>
              <a:buChar char="•"/>
            </a:pPr>
            <a:r>
              <a:rPr lang="en-US" sz="1600" dirty="0"/>
              <a:t>Submit: promo sites (if you have a free or 99c book / 99c box set)</a:t>
            </a:r>
          </a:p>
          <a:p>
            <a:pPr marL="742950" lvl="1" indent="-285750">
              <a:buFont typeface="Arial" panose="020B0604020202020204" pitchFamily="34" charset="0"/>
              <a:buChar char="•"/>
            </a:pPr>
            <a:r>
              <a:rPr lang="en-US" sz="1600" dirty="0"/>
              <a:t>Submit: </a:t>
            </a:r>
            <a:r>
              <a:rPr lang="en-US" sz="1600" dirty="0" err="1"/>
              <a:t>BookBub</a:t>
            </a:r>
            <a:r>
              <a:rPr lang="en-US" sz="1600" dirty="0"/>
              <a:t> Featured Deal</a:t>
            </a:r>
          </a:p>
          <a:p>
            <a:pPr marL="742950" lvl="1" indent="-285750">
              <a:buFont typeface="Arial" panose="020B0604020202020204" pitchFamily="34" charset="0"/>
              <a:buChar char="•"/>
            </a:pPr>
            <a:r>
              <a:rPr lang="en-US" sz="1600" dirty="0"/>
              <a:t>Organize: newsletter swaps</a:t>
            </a:r>
          </a:p>
          <a:p>
            <a:pPr marL="742950" lvl="1" indent="-285750">
              <a:buFont typeface="Arial" panose="020B0604020202020204" pitchFamily="34" charset="0"/>
              <a:buChar char="•"/>
            </a:pPr>
            <a:r>
              <a:rPr lang="en-US" sz="1600" dirty="0"/>
              <a:t>Test: 3 covers</a:t>
            </a:r>
          </a:p>
          <a:p>
            <a:pPr marL="742950" lvl="1" indent="-285750">
              <a:buFont typeface="Arial" panose="020B0604020202020204" pitchFamily="34" charset="0"/>
              <a:buChar char="•"/>
            </a:pPr>
            <a:r>
              <a:rPr lang="en-US" sz="1600" dirty="0"/>
              <a:t>Test: 10 blurbs</a:t>
            </a:r>
          </a:p>
          <a:p>
            <a:pPr marL="742950" lvl="1" indent="-285750">
              <a:buFont typeface="Arial" panose="020B0604020202020204" pitchFamily="34" charset="0"/>
              <a:buChar char="•"/>
            </a:pPr>
            <a:r>
              <a:rPr lang="en-US" sz="1600" dirty="0"/>
              <a:t>Test: </a:t>
            </a:r>
            <a:r>
              <a:rPr lang="en-US" sz="1600" dirty="0" err="1"/>
              <a:t>BookBub</a:t>
            </a:r>
            <a:r>
              <a:rPr lang="en-US" sz="1600" dirty="0"/>
              <a:t> Ads / Facebook Ads </a:t>
            </a:r>
          </a:p>
          <a:p>
            <a:pPr marL="742950" lvl="1" indent="-285750">
              <a:buFont typeface="Arial" panose="020B0604020202020204" pitchFamily="34" charset="0"/>
              <a:buChar char="•"/>
            </a:pPr>
            <a:r>
              <a:rPr lang="en-US" sz="1600" dirty="0"/>
              <a:t>Start: Amazon Ads (gain momentum)</a:t>
            </a:r>
          </a:p>
          <a:p>
            <a:pPr marL="285750" indent="-285750">
              <a:buFont typeface="Arial" panose="020B0604020202020204" pitchFamily="34" charset="0"/>
              <a:buChar char="•"/>
            </a:pPr>
            <a:r>
              <a:rPr lang="en-US" sz="1600" b="1" dirty="0"/>
              <a:t>LAUNCH</a:t>
            </a:r>
          </a:p>
          <a:p>
            <a:pPr marL="742950" lvl="1" indent="-285750">
              <a:buFont typeface="Arial" panose="020B0604020202020204" pitchFamily="34" charset="0"/>
              <a:buChar char="•"/>
            </a:pPr>
            <a:r>
              <a:rPr lang="en-US" sz="1600" dirty="0"/>
              <a:t>Everything pre-scheduled / tested, so launch was easy + smooth.</a:t>
            </a:r>
          </a:p>
          <a:p>
            <a:pPr marL="742950" lvl="1" indent="-285750">
              <a:buFont typeface="Arial" panose="020B0604020202020204" pitchFamily="34" charset="0"/>
              <a:buChar char="•"/>
            </a:pPr>
            <a:r>
              <a:rPr lang="en-US" sz="1600" dirty="0" err="1"/>
              <a:t>BookBub</a:t>
            </a:r>
            <a:r>
              <a:rPr lang="en-US" sz="1600" dirty="0"/>
              <a:t> is a great piece to build around (can be something else with a lot of firepower—your newsletter / fanbase, for example, once those get to a certain point)</a:t>
            </a:r>
            <a:endParaRPr lang="en-US" sz="1600" b="1" dirty="0"/>
          </a:p>
          <a:p>
            <a:pPr marL="285750" indent="-285750">
              <a:buFont typeface="Arial" panose="020B0604020202020204" pitchFamily="34" charset="0"/>
              <a:buChar char="•"/>
            </a:pPr>
            <a:r>
              <a:rPr lang="en-US" sz="1600" b="1" dirty="0"/>
              <a:t>POST LAUNCH</a:t>
            </a:r>
          </a:p>
          <a:p>
            <a:pPr marL="742950" lvl="1" indent="-285750">
              <a:buFont typeface="Arial" panose="020B0604020202020204" pitchFamily="34" charset="0"/>
              <a:buChar char="•"/>
            </a:pPr>
            <a:r>
              <a:rPr lang="en-US" sz="1600" dirty="0"/>
              <a:t>Book launch in another series Day 15 to ride + extend momentum</a:t>
            </a:r>
          </a:p>
          <a:p>
            <a:pPr marL="742950" lvl="1" indent="-285750">
              <a:buFont typeface="Arial" panose="020B0604020202020204" pitchFamily="34" charset="0"/>
              <a:buChar char="•"/>
            </a:pPr>
            <a:r>
              <a:rPr lang="en-US" sz="1600" dirty="0"/>
              <a:t>Extending momentum with ads instead of letting things fade</a:t>
            </a:r>
          </a:p>
          <a:p>
            <a:pPr marL="1200150" lvl="2" indent="-285750">
              <a:buFont typeface="Arial" panose="020B0604020202020204" pitchFamily="34" charset="0"/>
              <a:buChar char="•"/>
            </a:pPr>
            <a:r>
              <a:rPr lang="en-US" sz="1600" dirty="0"/>
              <a:t>Amazon Ads </a:t>
            </a:r>
          </a:p>
          <a:p>
            <a:pPr marL="1200150" lvl="2" indent="-285750">
              <a:buFont typeface="Arial" panose="020B0604020202020204" pitchFamily="34" charset="0"/>
              <a:buChar char="•"/>
            </a:pPr>
            <a:r>
              <a:rPr lang="en-US" sz="1600" dirty="0"/>
              <a:t>Facebook Ads</a:t>
            </a:r>
          </a:p>
          <a:p>
            <a:pPr marL="1200150" lvl="2" indent="-285750">
              <a:buFont typeface="Arial" panose="020B0604020202020204" pitchFamily="34" charset="0"/>
              <a:buChar char="•"/>
            </a:pPr>
            <a:r>
              <a:rPr lang="en-US" sz="1600" dirty="0"/>
              <a:t>Book 1 free run cliff extender (algorithms / visibility)</a:t>
            </a:r>
          </a:p>
          <a:p>
            <a:pPr marL="742950" lvl="1" indent="-285750">
              <a:buFont typeface="Arial" panose="020B0604020202020204" pitchFamily="34" charset="0"/>
              <a:buChar char="•"/>
            </a:pPr>
            <a:endParaRPr lang="en-US" sz="1600" b="1" dirty="0"/>
          </a:p>
        </p:txBody>
      </p:sp>
    </p:spTree>
    <p:extLst>
      <p:ext uri="{BB962C8B-B14F-4D97-AF65-F5344CB8AC3E}">
        <p14:creationId xmlns:p14="http://schemas.microsoft.com/office/powerpoint/2010/main" val="3597683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p:txBody>
          <a:bodyPr/>
          <a:lstStyle/>
          <a:p>
            <a:r>
              <a:rPr lang="en-US" dirty="0"/>
              <a:t>99</a:t>
            </a:r>
            <a:r>
              <a:rPr lang="en-US" sz="1800" dirty="0"/>
              <a:t>c</a:t>
            </a:r>
            <a:r>
              <a:rPr lang="en-US" dirty="0"/>
              <a:t> Kindle Unlimited BOX SET</a:t>
            </a:r>
          </a:p>
        </p:txBody>
      </p:sp>
      <p:sp>
        <p:nvSpPr>
          <p:cNvPr id="3" name="Slide Number Placeholder 2">
            <a:extLst>
              <a:ext uri="{FF2B5EF4-FFF2-40B4-BE49-F238E27FC236}">
                <a16:creationId xmlns:a16="http://schemas.microsoft.com/office/drawing/2014/main" id="{5394D3D5-F88D-493D-9751-5BB0471B0CF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7</a:t>
            </a:fld>
            <a:endParaRPr lang="en-US"/>
          </a:p>
        </p:txBody>
      </p:sp>
      <p:sp>
        <p:nvSpPr>
          <p:cNvPr id="4" name="TextBox 3">
            <a:extLst>
              <a:ext uri="{FF2B5EF4-FFF2-40B4-BE49-F238E27FC236}">
                <a16:creationId xmlns:a16="http://schemas.microsoft.com/office/drawing/2014/main" id="{D7DE8066-8418-4207-B801-500963A87C99}"/>
              </a:ext>
            </a:extLst>
          </p:cNvPr>
          <p:cNvSpPr txBox="1"/>
          <p:nvPr/>
        </p:nvSpPr>
        <p:spPr>
          <a:xfrm>
            <a:off x="2231136" y="2008906"/>
            <a:ext cx="7729728" cy="4185761"/>
          </a:xfrm>
          <a:prstGeom prst="rect">
            <a:avLst/>
          </a:prstGeom>
          <a:noFill/>
        </p:spPr>
        <p:txBody>
          <a:bodyPr wrap="square" rtlCol="0">
            <a:spAutoFit/>
          </a:bodyPr>
          <a:lstStyle/>
          <a:p>
            <a:pPr marL="285750" indent="-285750">
              <a:buFont typeface="Arial" panose="020B0604020202020204" pitchFamily="34" charset="0"/>
              <a:buChar char="•"/>
            </a:pPr>
            <a:r>
              <a:rPr lang="en-US" sz="1400" b="1" dirty="0"/>
              <a:t>STRATEGY</a:t>
            </a:r>
            <a:r>
              <a:rPr lang="en-US" sz="1400" dirty="0"/>
              <a:t>: release a box set of 1000+ KENP (more the better) containing at least Books 1, 2 &amp; 3 (again, more books, generally the better)</a:t>
            </a:r>
          </a:p>
          <a:p>
            <a:pPr marL="742950" lvl="1" indent="-285750">
              <a:buFont typeface="Arial" panose="020B0604020202020204" pitchFamily="34" charset="0"/>
              <a:buChar char="•"/>
            </a:pPr>
            <a:r>
              <a:rPr lang="en-US" sz="1400" b="1" dirty="0"/>
              <a:t>PRICE</a:t>
            </a:r>
            <a:r>
              <a:rPr lang="en-US" sz="1400" dirty="0"/>
              <a:t>: Launch at 99¢ in KU</a:t>
            </a:r>
          </a:p>
          <a:p>
            <a:pPr marL="742950" lvl="1" indent="-285750">
              <a:buFont typeface="Arial" panose="020B0604020202020204" pitchFamily="34" charset="0"/>
              <a:buChar char="•"/>
            </a:pPr>
            <a:r>
              <a:rPr lang="en-US" sz="1400" b="1" dirty="0"/>
              <a:t>KU/WIDE</a:t>
            </a:r>
            <a:r>
              <a:rPr lang="en-US" sz="1400" b="1" i="1" dirty="0"/>
              <a:t>: </a:t>
            </a:r>
            <a:r>
              <a:rPr lang="en-US" sz="1400" i="1" dirty="0"/>
              <a:t>Only </a:t>
            </a:r>
            <a:r>
              <a:rPr lang="en-US" sz="1400" dirty="0"/>
              <a:t>works with a new set in Kindle Unlimited</a:t>
            </a:r>
          </a:p>
          <a:p>
            <a:pPr marL="285750" indent="-285750">
              <a:buFont typeface="Arial" panose="020B0604020202020204" pitchFamily="34" charset="0"/>
              <a:buChar char="•"/>
            </a:pPr>
            <a:r>
              <a:rPr lang="en-US" sz="1400" b="1" dirty="0"/>
              <a:t>TRAFFIC SOURCES</a:t>
            </a:r>
            <a:r>
              <a:rPr lang="en-US" sz="1400" dirty="0"/>
              <a:t>: Facebook Ads / </a:t>
            </a:r>
            <a:r>
              <a:rPr lang="en-US" sz="1400" dirty="0" err="1"/>
              <a:t>BookBub</a:t>
            </a:r>
            <a:r>
              <a:rPr lang="en-US" sz="1400" dirty="0"/>
              <a:t> Ads / Amazon Ads / promo sites / newsletter / newsletter swaps (X-factor) / social media</a:t>
            </a:r>
          </a:p>
          <a:p>
            <a:pPr marL="285750" indent="-285750">
              <a:buFont typeface="Arial" panose="020B0604020202020204" pitchFamily="34" charset="0"/>
              <a:buChar char="•"/>
            </a:pPr>
            <a:r>
              <a:rPr lang="en-US" sz="1400" b="1" dirty="0"/>
              <a:t>UPSIDE</a:t>
            </a:r>
          </a:p>
          <a:p>
            <a:pPr marL="742950" lvl="1" indent="-285750">
              <a:buFont typeface="Arial" panose="020B0604020202020204" pitchFamily="34" charset="0"/>
              <a:buChar char="•"/>
            </a:pPr>
            <a:r>
              <a:rPr lang="en-US" sz="1400" dirty="0"/>
              <a:t>Low to mid 5-figure upside </a:t>
            </a:r>
          </a:p>
          <a:p>
            <a:pPr marL="742950" lvl="1" indent="-285750">
              <a:buFont typeface="Arial" panose="020B0604020202020204" pitchFamily="34" charset="0"/>
              <a:buChar char="•"/>
            </a:pPr>
            <a:r>
              <a:rPr lang="en-US" sz="1400" dirty="0"/>
              <a:t>Should at least break even in most instances due to reads</a:t>
            </a:r>
          </a:p>
          <a:p>
            <a:pPr marL="742950" lvl="1" indent="-285750">
              <a:buFont typeface="Arial" panose="020B0604020202020204" pitchFamily="34" charset="0"/>
              <a:buChar char="•"/>
            </a:pPr>
            <a:r>
              <a:rPr lang="en-US" sz="1400" dirty="0"/>
              <a:t>Can pair with a corresponding audio set for even greater upside / start establishing audio fanbase</a:t>
            </a:r>
          </a:p>
          <a:p>
            <a:pPr marL="285750" indent="-285750">
              <a:buFont typeface="Arial" panose="020B0604020202020204" pitchFamily="34" charset="0"/>
              <a:buChar char="•"/>
            </a:pPr>
            <a:r>
              <a:rPr lang="en-US" sz="1400" b="1" dirty="0"/>
              <a:t>DOWNSIDE</a:t>
            </a:r>
          </a:p>
          <a:p>
            <a:pPr marL="742950" lvl="1" indent="-285750">
              <a:buFont typeface="Arial" panose="020B0604020202020204" pitchFamily="34" charset="0"/>
              <a:buChar char="•"/>
            </a:pPr>
            <a:r>
              <a:rPr lang="en-US" sz="1400" dirty="0"/>
              <a:t>Potentially devaluing brand</a:t>
            </a:r>
          </a:p>
          <a:p>
            <a:pPr marL="742950" lvl="1" indent="-285750">
              <a:buFont typeface="Arial" panose="020B0604020202020204" pitchFamily="34" charset="0"/>
              <a:buChar char="•"/>
            </a:pPr>
            <a:r>
              <a:rPr lang="en-US" sz="1400" dirty="0"/>
              <a:t>Requires big upfront ad spend (cash flow)</a:t>
            </a:r>
          </a:p>
          <a:p>
            <a:pPr marL="742950" lvl="1" indent="-285750">
              <a:buFont typeface="Arial" panose="020B0604020202020204" pitchFamily="34" charset="0"/>
              <a:buChar char="•"/>
            </a:pPr>
            <a:r>
              <a:rPr lang="en-US" sz="1400" dirty="0"/>
              <a:t>If series was unsuccessful as individual novels, much riskier</a:t>
            </a:r>
          </a:p>
          <a:p>
            <a:pPr marL="742950" lvl="1" indent="-285750">
              <a:buFont typeface="Arial" panose="020B0604020202020204" pitchFamily="34" charset="0"/>
              <a:buChar char="•"/>
            </a:pPr>
            <a:r>
              <a:rPr lang="en-US" sz="1400" dirty="0"/>
              <a:t>Can lose money if page reads don’t come in or PPC ads are performing poorly</a:t>
            </a:r>
          </a:p>
          <a:p>
            <a:pPr marL="742950" lvl="1" indent="-285750">
              <a:buFont typeface="Arial" panose="020B0604020202020204" pitchFamily="34" charset="0"/>
              <a:buChar char="•"/>
            </a:pPr>
            <a:r>
              <a:rPr lang="en-US" sz="1400" dirty="0"/>
              <a:t>Tends to produce very few subs (note: here, Erin has a cookbook magnet at the end of Book 1 to produce more subs, as opposed to something only at the end of the 10</a:t>
            </a:r>
            <a:r>
              <a:rPr lang="en-US" sz="1400" baseline="30000" dirty="0"/>
              <a:t>th</a:t>
            </a:r>
            <a:r>
              <a:rPr lang="en-US" sz="1400" dirty="0"/>
              <a:t> book)</a:t>
            </a:r>
          </a:p>
          <a:p>
            <a:pPr marL="285750" indent="-285750">
              <a:buFont typeface="Arial" panose="020B0604020202020204" pitchFamily="34" charset="0"/>
              <a:buChar char="•"/>
            </a:pPr>
            <a:endParaRPr lang="en-US" sz="1400" b="1" dirty="0"/>
          </a:p>
        </p:txBody>
      </p:sp>
    </p:spTree>
    <p:extLst>
      <p:ext uri="{BB962C8B-B14F-4D97-AF65-F5344CB8AC3E}">
        <p14:creationId xmlns:p14="http://schemas.microsoft.com/office/powerpoint/2010/main" val="1496939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DB5E-2024-4D7F-867A-346E23A85C4D}"/>
              </a:ext>
            </a:extLst>
          </p:cNvPr>
          <p:cNvSpPr>
            <a:spLocks noGrp="1"/>
          </p:cNvSpPr>
          <p:nvPr>
            <p:ph type="title"/>
          </p:nvPr>
        </p:nvSpPr>
        <p:spPr>
          <a:xfrm>
            <a:off x="2231136" y="2834640"/>
            <a:ext cx="7729728" cy="1188720"/>
          </a:xfrm>
        </p:spPr>
        <p:txBody>
          <a:bodyPr>
            <a:normAutofit/>
          </a:bodyPr>
          <a:lstStyle/>
          <a:p>
            <a:r>
              <a:rPr lang="en-US" sz="6000" dirty="0"/>
              <a:t>PRE-LAUNCH</a:t>
            </a:r>
          </a:p>
        </p:txBody>
      </p:sp>
    </p:spTree>
    <p:extLst>
      <p:ext uri="{BB962C8B-B14F-4D97-AF65-F5344CB8AC3E}">
        <p14:creationId xmlns:p14="http://schemas.microsoft.com/office/powerpoint/2010/main" val="1989673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9A08-3255-459C-9F07-7D410A23E692}"/>
              </a:ext>
            </a:extLst>
          </p:cNvPr>
          <p:cNvSpPr>
            <a:spLocks noGrp="1"/>
          </p:cNvSpPr>
          <p:nvPr>
            <p:ph type="title"/>
          </p:nvPr>
        </p:nvSpPr>
        <p:spPr/>
        <p:txBody>
          <a:bodyPr/>
          <a:lstStyle/>
          <a:p>
            <a:r>
              <a:rPr lang="en-US" dirty="0"/>
              <a:t>THE INTERNET MARKETING FORMULA</a:t>
            </a:r>
          </a:p>
        </p:txBody>
      </p:sp>
      <p:sp>
        <p:nvSpPr>
          <p:cNvPr id="3" name="Slide Number Placeholder 2">
            <a:extLst>
              <a:ext uri="{FF2B5EF4-FFF2-40B4-BE49-F238E27FC236}">
                <a16:creationId xmlns:a16="http://schemas.microsoft.com/office/drawing/2014/main" id="{03A2744E-2EDE-411B-AD85-266831F2D759}"/>
              </a:ext>
            </a:extLst>
          </p:cNvPr>
          <p:cNvSpPr>
            <a:spLocks noGrp="1"/>
          </p:cNvSpPr>
          <p:nvPr>
            <p:ph type="sldNum" sz="quarter" idx="12"/>
          </p:nvPr>
        </p:nvSpPr>
        <p:spPr>
          <a:solidFill>
            <a:srgbClr val="0070C0">
              <a:alpha val="70000"/>
            </a:srgbClr>
          </a:solidFill>
        </p:spPr>
        <p:txBody>
          <a:bodyPr/>
          <a:lstStyle/>
          <a:p>
            <a:fld id="{841F31CF-268E-4CF6-8BAE-AFEE307DC6CB}" type="slidenum">
              <a:rPr lang="en-US" smtClean="0"/>
              <a:t>9</a:t>
            </a:fld>
            <a:endParaRPr lang="en-US"/>
          </a:p>
        </p:txBody>
      </p:sp>
      <p:sp>
        <p:nvSpPr>
          <p:cNvPr id="6" name="TextBox 5">
            <a:extLst>
              <a:ext uri="{FF2B5EF4-FFF2-40B4-BE49-F238E27FC236}">
                <a16:creationId xmlns:a16="http://schemas.microsoft.com/office/drawing/2014/main" id="{E07E2213-8322-41C7-8158-CA46FF858071}"/>
              </a:ext>
            </a:extLst>
          </p:cNvPr>
          <p:cNvSpPr txBox="1"/>
          <p:nvPr/>
        </p:nvSpPr>
        <p:spPr>
          <a:xfrm>
            <a:off x="657029" y="2010021"/>
            <a:ext cx="1220206" cy="369332"/>
          </a:xfrm>
          <a:prstGeom prst="rect">
            <a:avLst/>
          </a:prstGeom>
          <a:noFill/>
        </p:spPr>
        <p:txBody>
          <a:bodyPr wrap="none" rtlCol="0">
            <a:spAutoFit/>
          </a:bodyPr>
          <a:lstStyle/>
          <a:p>
            <a:r>
              <a:rPr lang="en-US" b="1" dirty="0"/>
              <a:t>TRAFFIC</a:t>
            </a:r>
          </a:p>
        </p:txBody>
      </p:sp>
      <p:sp>
        <p:nvSpPr>
          <p:cNvPr id="7" name="Arrow: Right 6">
            <a:extLst>
              <a:ext uri="{FF2B5EF4-FFF2-40B4-BE49-F238E27FC236}">
                <a16:creationId xmlns:a16="http://schemas.microsoft.com/office/drawing/2014/main" id="{ECA9B7D0-4CB9-4DD4-B421-AFC12A56CEA3}"/>
              </a:ext>
            </a:extLst>
          </p:cNvPr>
          <p:cNvSpPr/>
          <p:nvPr/>
        </p:nvSpPr>
        <p:spPr>
          <a:xfrm>
            <a:off x="2548927" y="3647874"/>
            <a:ext cx="702368" cy="63092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28FCDA04-4D85-47BF-AA95-888A2C129252}"/>
              </a:ext>
            </a:extLst>
          </p:cNvPr>
          <p:cNvSpPr/>
          <p:nvPr/>
        </p:nvSpPr>
        <p:spPr>
          <a:xfrm>
            <a:off x="10173890" y="3574801"/>
            <a:ext cx="753982" cy="6546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D2BE02-95D9-4CE8-96A4-9A68F7667136}"/>
              </a:ext>
            </a:extLst>
          </p:cNvPr>
          <p:cNvSpPr txBox="1"/>
          <p:nvPr/>
        </p:nvSpPr>
        <p:spPr>
          <a:xfrm>
            <a:off x="5884587" y="1952066"/>
            <a:ext cx="1842171" cy="369332"/>
          </a:xfrm>
          <a:prstGeom prst="rect">
            <a:avLst/>
          </a:prstGeom>
          <a:noFill/>
        </p:spPr>
        <p:txBody>
          <a:bodyPr wrap="none" rtlCol="0">
            <a:spAutoFit/>
          </a:bodyPr>
          <a:lstStyle/>
          <a:p>
            <a:r>
              <a:rPr lang="en-US" b="1" dirty="0"/>
              <a:t>CONVERSION</a:t>
            </a:r>
          </a:p>
        </p:txBody>
      </p:sp>
      <p:sp>
        <p:nvSpPr>
          <p:cNvPr id="12" name="TextBox 11">
            <a:extLst>
              <a:ext uri="{FF2B5EF4-FFF2-40B4-BE49-F238E27FC236}">
                <a16:creationId xmlns:a16="http://schemas.microsoft.com/office/drawing/2014/main" id="{BF9A47C8-44CC-46F5-83E4-86C0E71A385A}"/>
              </a:ext>
            </a:extLst>
          </p:cNvPr>
          <p:cNvSpPr txBox="1"/>
          <p:nvPr/>
        </p:nvSpPr>
        <p:spPr>
          <a:xfrm>
            <a:off x="10941802" y="3685887"/>
            <a:ext cx="1267591" cy="400110"/>
          </a:xfrm>
          <a:prstGeom prst="rect">
            <a:avLst/>
          </a:prstGeom>
          <a:noFill/>
        </p:spPr>
        <p:txBody>
          <a:bodyPr wrap="none" rtlCol="0">
            <a:spAutoFit/>
          </a:bodyPr>
          <a:lstStyle/>
          <a:p>
            <a:pPr algn="ctr"/>
            <a:r>
              <a:rPr lang="en-US" sz="2000" b="1" dirty="0"/>
              <a:t>PROFIT?</a:t>
            </a:r>
          </a:p>
        </p:txBody>
      </p:sp>
      <p:sp>
        <p:nvSpPr>
          <p:cNvPr id="16" name="Freeform: Shape 15">
            <a:extLst>
              <a:ext uri="{FF2B5EF4-FFF2-40B4-BE49-F238E27FC236}">
                <a16:creationId xmlns:a16="http://schemas.microsoft.com/office/drawing/2014/main" id="{985A6026-017A-4662-9644-908E22E0AFB9}"/>
              </a:ext>
            </a:extLst>
          </p:cNvPr>
          <p:cNvSpPr/>
          <p:nvPr/>
        </p:nvSpPr>
        <p:spPr>
          <a:xfrm>
            <a:off x="1209185" y="4104045"/>
            <a:ext cx="10310967" cy="2621842"/>
          </a:xfrm>
          <a:custGeom>
            <a:avLst/>
            <a:gdLst>
              <a:gd name="connsiteX0" fmla="*/ 8794037 w 8794037"/>
              <a:gd name="connsiteY0" fmla="*/ 0 h 1878897"/>
              <a:gd name="connsiteX1" fmla="*/ 7487751 w 8794037"/>
              <a:gd name="connsiteY1" fmla="*/ 1810139 h 1878897"/>
              <a:gd name="connsiteX2" fmla="*/ 1180257 w 8794037"/>
              <a:gd name="connsiteY2" fmla="*/ 1483568 h 1878897"/>
              <a:gd name="connsiteX3" fmla="*/ 13931 w 8794037"/>
              <a:gd name="connsiteY3" fmla="*/ 1324947 h 1878897"/>
            </a:gdLst>
            <a:ahLst/>
            <a:cxnLst>
              <a:cxn ang="0">
                <a:pos x="connsiteX0" y="connsiteY0"/>
              </a:cxn>
              <a:cxn ang="0">
                <a:pos x="connsiteX1" y="connsiteY1"/>
              </a:cxn>
              <a:cxn ang="0">
                <a:pos x="connsiteX2" y="connsiteY2"/>
              </a:cxn>
              <a:cxn ang="0">
                <a:pos x="connsiteX3" y="connsiteY3"/>
              </a:cxn>
            </a:cxnLst>
            <a:rect l="l" t="t" r="r" b="b"/>
            <a:pathLst>
              <a:path w="8794037" h="1878897">
                <a:moveTo>
                  <a:pt x="8794037" y="0"/>
                </a:moveTo>
                <a:cubicBezTo>
                  <a:pt x="8775375" y="781439"/>
                  <a:pt x="8756714" y="1562878"/>
                  <a:pt x="7487751" y="1810139"/>
                </a:cubicBezTo>
                <a:cubicBezTo>
                  <a:pt x="6218788" y="2057400"/>
                  <a:pt x="2425894" y="1564433"/>
                  <a:pt x="1180257" y="1483568"/>
                </a:cubicBezTo>
                <a:cubicBezTo>
                  <a:pt x="-65380" y="1402703"/>
                  <a:pt x="-25725" y="1363825"/>
                  <a:pt x="13931" y="1324947"/>
                </a:cubicBezTo>
              </a:path>
            </a:pathLst>
          </a:cu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3F2769A8-E746-4820-A7DD-3B9EC391BAD0}"/>
              </a:ext>
            </a:extLst>
          </p:cNvPr>
          <p:cNvSpPr/>
          <p:nvPr/>
        </p:nvSpPr>
        <p:spPr>
          <a:xfrm>
            <a:off x="1090570" y="4936332"/>
            <a:ext cx="321453" cy="1067426"/>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text, application, email&#10;&#10;Description automatically generated">
            <a:extLst>
              <a:ext uri="{FF2B5EF4-FFF2-40B4-BE49-F238E27FC236}">
                <a16:creationId xmlns:a16="http://schemas.microsoft.com/office/drawing/2014/main" id="{D2CF260A-CDB4-465A-A9E2-89CD2911F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321" y="2719709"/>
            <a:ext cx="6496543" cy="2364795"/>
          </a:xfrm>
          <a:prstGeom prst="rect">
            <a:avLst/>
          </a:prstGeom>
        </p:spPr>
      </p:pic>
      <p:pic>
        <p:nvPicPr>
          <p:cNvPr id="18" name="Picture 17" descr="A picture containing text, newspaper, sign, different&#10;&#10;Description automatically generated">
            <a:extLst>
              <a:ext uri="{FF2B5EF4-FFF2-40B4-BE49-F238E27FC236}">
                <a16:creationId xmlns:a16="http://schemas.microsoft.com/office/drawing/2014/main" id="{3517519B-21E2-4FDD-B8C3-6261F32193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795" y="3127657"/>
            <a:ext cx="2005627" cy="1671356"/>
          </a:xfrm>
          <a:prstGeom prst="rect">
            <a:avLst/>
          </a:prstGeom>
        </p:spPr>
      </p:pic>
    </p:spTree>
    <p:extLst>
      <p:ext uri="{BB962C8B-B14F-4D97-AF65-F5344CB8AC3E}">
        <p14:creationId xmlns:p14="http://schemas.microsoft.com/office/powerpoint/2010/main" val="200819492"/>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9859</TotalTime>
  <Words>3472</Words>
  <Application>Microsoft Office PowerPoint</Application>
  <PresentationFormat>Widescreen</PresentationFormat>
  <Paragraphs>433</Paragraphs>
  <Slides>46</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Gill Sans MT</vt:lpstr>
      <vt:lpstr>Parcel</vt:lpstr>
      <vt:lpstr>LAUNCH CASE STUDY</vt:lpstr>
      <vt:lpstr>SPELLS &amp; CARAMELS LAUNCH PLAN</vt:lpstr>
      <vt:lpstr>NOTES</vt:lpstr>
      <vt:lpstr>LAUNCH BLUEPRINT</vt:lpstr>
      <vt:lpstr>30d Numbers</vt:lpstr>
      <vt:lpstr>COMPLETE PLAN: WHAT MAKES THIS “OPTIMAL”</vt:lpstr>
      <vt:lpstr>99c Kindle Unlimited BOX SET</vt:lpstr>
      <vt:lpstr>PRE-LAUNCH</vt:lpstr>
      <vt:lpstr>THE INTERNET MARKETING FORMULA</vt:lpstr>
      <vt:lpstr>LEVERS IN THIS LAUNCH</vt:lpstr>
      <vt:lpstr>WHY THIS MATTERS</vt:lpstr>
      <vt:lpstr>PRE-Launch: COVER TESTING</vt:lpstr>
      <vt:lpstr>COVER TESTING GUIDELINES</vt:lpstr>
      <vt:lpstr>COVER TESTING GUIDELINES</vt:lpstr>
      <vt:lpstr>PowerPoint Presentation</vt:lpstr>
      <vt:lpstr>COVER TESTING GUIDELINES</vt:lpstr>
      <vt:lpstr>COVER TESTING GUIDELINES</vt:lpstr>
      <vt:lpstr>COVER TESTING GUIDELINES</vt:lpstr>
      <vt:lpstr>BLURB TESTING</vt:lpstr>
      <vt:lpstr>BLURB TESTING: Creative</vt:lpstr>
      <vt:lpstr>BLURB TESTING: Creative</vt:lpstr>
      <vt:lpstr>15m BLURB EXERCISE</vt:lpstr>
      <vt:lpstr>COUPLE MORE TESTING NOTES</vt:lpstr>
      <vt:lpstr>LAUnCH</vt:lpstr>
      <vt:lpstr>LAUNCH</vt:lpstr>
      <vt:lpstr>BOOKBUB Ads</vt:lpstr>
      <vt:lpstr>BOOKBUB ADS</vt:lpstr>
      <vt:lpstr>BOOKBUB CREATIVE</vt:lpstr>
      <vt:lpstr>FACEBOOK SALES ADS</vt:lpstr>
      <vt:lpstr>FACEBOOK: SALES ADS</vt:lpstr>
      <vt:lpstr>FACEBOOK: SALES ADS</vt:lpstr>
      <vt:lpstr>FACEBOOK: SIMPLE ALTERNATIVE</vt:lpstr>
      <vt:lpstr>FACEBOOK: SIMPLE ALTERNATIVE</vt:lpstr>
      <vt:lpstr>FACEBOOK: Creatives</vt:lpstr>
      <vt:lpstr>FACEBOOK ADS: INFINITE CREATIVES</vt:lpstr>
      <vt:lpstr>FACEBOOK ADS: INFINITE CREATIVES</vt:lpstr>
      <vt:lpstr>FACEBOOK ADS: AUDIENCES</vt:lpstr>
      <vt:lpstr>AMAZON ADS</vt:lpstr>
      <vt:lpstr>AMAZON ADS</vt:lpstr>
      <vt:lpstr>LAUNCH</vt:lpstr>
      <vt:lpstr>POST-LAUNCH</vt:lpstr>
      <vt:lpstr>APPROACH</vt:lpstr>
      <vt:lpstr>PRICING</vt:lpstr>
      <vt:lpstr>NUMBERS</vt:lpstr>
      <vt:lpstr>5 Takeaways</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0</dc:title>
  <dc:creator>Nicholas Johansen</dc:creator>
  <cp:lastModifiedBy>Nicholas Johansen</cp:lastModifiedBy>
  <cp:revision>79</cp:revision>
  <dcterms:created xsi:type="dcterms:W3CDTF">2019-03-25T19:38:01Z</dcterms:created>
  <dcterms:modified xsi:type="dcterms:W3CDTF">2022-06-26T12:19:13Z</dcterms:modified>
</cp:coreProperties>
</file>